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3" r:id="rId1"/>
  </p:sldMasterIdLst>
  <p:sldIdLst>
    <p:sldId id="256" r:id="rId2"/>
    <p:sldId id="458" r:id="rId3"/>
    <p:sldId id="459" r:id="rId4"/>
    <p:sldId id="471" r:id="rId5"/>
    <p:sldId id="460" r:id="rId6"/>
    <p:sldId id="464" r:id="rId7"/>
    <p:sldId id="465" r:id="rId8"/>
    <p:sldId id="469" r:id="rId9"/>
    <p:sldId id="470" r:id="rId10"/>
    <p:sldId id="461" r:id="rId11"/>
    <p:sldId id="467" r:id="rId12"/>
    <p:sldId id="462" r:id="rId13"/>
    <p:sldId id="474" r:id="rId14"/>
    <p:sldId id="472" r:id="rId15"/>
    <p:sldId id="463" r:id="rId16"/>
    <p:sldId id="392" r:id="rId17"/>
    <p:sldId id="468" r:id="rId18"/>
    <p:sldId id="475" r:id="rId19"/>
    <p:sldId id="377" r:id="rId20"/>
    <p:sldId id="431" r:id="rId21"/>
    <p:sldId id="378" r:id="rId22"/>
    <p:sldId id="407" r:id="rId23"/>
    <p:sldId id="404" r:id="rId24"/>
    <p:sldId id="405" r:id="rId25"/>
    <p:sldId id="406" r:id="rId26"/>
    <p:sldId id="383" r:id="rId27"/>
    <p:sldId id="411" r:id="rId28"/>
    <p:sldId id="398" r:id="rId29"/>
    <p:sldId id="400" r:id="rId30"/>
    <p:sldId id="380" r:id="rId31"/>
    <p:sldId id="477" r:id="rId32"/>
    <p:sldId id="479" r:id="rId33"/>
    <p:sldId id="480" r:id="rId34"/>
    <p:sldId id="481" r:id="rId35"/>
    <p:sldId id="478" r:id="rId36"/>
    <p:sldId id="408" r:id="rId37"/>
    <p:sldId id="409" r:id="rId38"/>
    <p:sldId id="410" r:id="rId39"/>
    <p:sldId id="381" r:id="rId40"/>
    <p:sldId id="382" r:id="rId41"/>
    <p:sldId id="412" r:id="rId42"/>
    <p:sldId id="379" r:id="rId43"/>
    <p:sldId id="415" r:id="rId44"/>
    <p:sldId id="416" r:id="rId45"/>
    <p:sldId id="417" r:id="rId46"/>
    <p:sldId id="418" r:id="rId47"/>
    <p:sldId id="419" r:id="rId48"/>
    <p:sldId id="420" r:id="rId49"/>
    <p:sldId id="421" r:id="rId50"/>
    <p:sldId id="422" r:id="rId51"/>
    <p:sldId id="423" r:id="rId52"/>
    <p:sldId id="424" r:id="rId53"/>
    <p:sldId id="425" r:id="rId54"/>
    <p:sldId id="426" r:id="rId55"/>
    <p:sldId id="427" r:id="rId56"/>
    <p:sldId id="429" r:id="rId57"/>
    <p:sldId id="348" r:id="rId5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034" autoAdjust="0"/>
    <p:restoredTop sz="94660"/>
  </p:normalViewPr>
  <p:slideViewPr>
    <p:cSldViewPr snapToGrid="0">
      <p:cViewPr varScale="1">
        <p:scale>
          <a:sx n="74" d="100"/>
          <a:sy n="74" d="100"/>
        </p:scale>
        <p:origin x="-414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ln/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0001" y="1449147"/>
            <a:ext cx="10572000" cy="2971051"/>
          </a:xfrm>
        </p:spPr>
        <p:txBody>
          <a:bodyPr/>
          <a:lstStyle>
            <a:lvl1pPr>
              <a:defRPr sz="54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10001" y="5280847"/>
            <a:ext cx="10572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45722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braz panoramiczny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800600"/>
            <a:ext cx="10561418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12192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600"/>
            </a:lvl1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0000" y="5367338"/>
            <a:ext cx="10561418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5377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erta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631697" y="1081456"/>
            <a:ext cx="6332416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0985" y="1238502"/>
            <a:ext cx="5893840" cy="2645912"/>
          </a:xfrm>
        </p:spPr>
        <p:txBody>
          <a:bodyPr anchor="b"/>
          <a:lstStyle>
            <a:lvl1pPr algn="l">
              <a:defRPr sz="4200" b="1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53190" y="4443680"/>
            <a:ext cx="5891636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7574642" y="1081456"/>
            <a:ext cx="38100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8660793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arta naz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1140884" y="2286585"/>
            <a:ext cx="4895115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357089" y="2435957"/>
            <a:ext cx="4382521" cy="2007789"/>
          </a:xfrm>
        </p:spPr>
        <p:txBody>
          <a:bodyPr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6156000" y="2286000"/>
            <a:ext cx="4880300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513435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071587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7669651" y="446089"/>
            <a:ext cx="4522349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183540" y="586171"/>
            <a:ext cx="2494791" cy="51347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10001" y="446089"/>
            <a:ext cx="6611540" cy="5414962"/>
          </a:xfrm>
        </p:spPr>
        <p:txBody>
          <a:bodyPr vert="eaVert" anchor="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140050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636511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67963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1"/>
            <a:ext cx="12192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0000" y="2951396"/>
            <a:ext cx="10561418" cy="1468800"/>
          </a:xfrm>
        </p:spPr>
        <p:txBody>
          <a:bodyPr anchor="b"/>
          <a:lstStyle>
            <a:lvl1pPr algn="r">
              <a:defRPr sz="4800" b="1" cap="none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5281201"/>
            <a:ext cx="10561418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366267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18712" y="2222287"/>
            <a:ext cx="5185873" cy="3638763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7415" y="2222287"/>
            <a:ext cx="5194583" cy="3638764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855710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4728" y="2174875"/>
            <a:ext cx="518985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4729" y="2751138"/>
            <a:ext cx="5189856" cy="3109913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7415" y="2174875"/>
            <a:ext cx="519458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7415" y="2751138"/>
            <a:ext cx="5194583" cy="3109913"/>
          </a:xfrm>
        </p:spPr>
        <p:txBody>
          <a:bodyPr anchor="t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47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12192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533616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37721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1073151" y="446087"/>
            <a:ext cx="3547533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3151" y="446088"/>
            <a:ext cx="3547533" cy="1618396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5633" y="446088"/>
            <a:ext cx="6252633" cy="5414963"/>
          </a:xfrm>
        </p:spPr>
        <p:txBody>
          <a:bodyPr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3151" y="2260738"/>
            <a:ext cx="3547533" cy="360031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171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4728" y="727522"/>
            <a:ext cx="4852988" cy="1617163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6098117" y="0"/>
            <a:ext cx="6093883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400"/>
            </a:lvl1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4728" y="2344684"/>
            <a:ext cx="4852988" cy="3516365"/>
          </a:xfrm>
        </p:spPr>
        <p:txBody>
          <a:bodyPr anchor="t"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885810" y="6041362"/>
            <a:ext cx="976879" cy="365125"/>
          </a:xfrm>
        </p:spPr>
        <p:txBody>
          <a:bodyPr/>
          <a:lstStyle/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90396" y="6041362"/>
            <a:ext cx="3295413" cy="365125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62689" y="5915888"/>
            <a:ext cx="1062155" cy="490599"/>
          </a:xfrm>
        </p:spPr>
        <p:txBody>
          <a:bodyPr/>
          <a:lstStyle/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353610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0000" y="447188"/>
            <a:ext cx="10571998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0000" y="2184401"/>
            <a:ext cx="10563285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1514" y="6041362"/>
            <a:ext cx="864432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900">
                <a:solidFill>
                  <a:schemeClr val="tx1"/>
                </a:solidFill>
              </a:defRPr>
            </a:lvl1pPr>
          </a:lstStyle>
          <a:p>
            <a:endParaRPr lang="pl-P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334626" y="6041362"/>
            <a:ext cx="1343706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900">
                <a:solidFill>
                  <a:schemeClr val="tx1"/>
                </a:solidFill>
              </a:defRPr>
            </a:lvl1pPr>
          </a:lstStyle>
          <a:p>
            <a:fld id="{B1070269-1795-4886-B642-A146F3671AA8}" type="datetimeFigureOut">
              <a:rPr lang="pl-PL" smtClean="0"/>
              <a:t>2024-03-20</a:t>
            </a:fld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78331" y="5915888"/>
            <a:ext cx="1062155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2000">
                <a:solidFill>
                  <a:schemeClr val="accent1"/>
                </a:solidFill>
              </a:defRPr>
            </a:lvl1pPr>
          </a:lstStyle>
          <a:p>
            <a:fld id="{7B74B0CF-1EA6-493A-B6F1-34542B42451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2336501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74" r:id="rId1"/>
    <p:sldLayoutId id="2147483775" r:id="rId2"/>
    <p:sldLayoutId id="2147483776" r:id="rId3"/>
    <p:sldLayoutId id="2147483777" r:id="rId4"/>
    <p:sldLayoutId id="2147483778" r:id="rId5"/>
    <p:sldLayoutId id="2147483779" r:id="rId6"/>
    <p:sldLayoutId id="2147483780" r:id="rId7"/>
    <p:sldLayoutId id="2147483781" r:id="rId8"/>
    <p:sldLayoutId id="2147483782" r:id="rId9"/>
    <p:sldLayoutId id="2147483783" r:id="rId10"/>
    <p:sldLayoutId id="2147483784" r:id="rId11"/>
    <p:sldLayoutId id="2147483785" r:id="rId12"/>
    <p:sldLayoutId id="2147483786" r:id="rId13"/>
    <p:sldLayoutId id="2147483787" r:id="rId14"/>
  </p:sldLayoutIdLst>
  <p:txStyles>
    <p:titleStyle>
      <a:lvl1pPr algn="l" defTabSz="457200" rtl="0" eaLnBrk="1" latinLnBrk="0" hangingPunct="1">
        <a:spcBef>
          <a:spcPct val="0"/>
        </a:spcBef>
        <a:buNone/>
        <a:defRPr sz="4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24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36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sip.legalis.pl/document-view.seam?documentId=mfrxilrxgazdimjygu4c44dboaxdcmjxg43tinbs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914400" y="1600199"/>
            <a:ext cx="10363200" cy="1482756"/>
          </a:xfrm>
        </p:spPr>
        <p:txBody>
          <a:bodyPr>
            <a:noAutofit/>
          </a:bodyPr>
          <a:lstStyle/>
          <a:p>
            <a:pPr algn="ctr"/>
            <a:r>
              <a:rPr lang="pl-PL" sz="2800" b="1" dirty="0">
                <a:solidFill>
                  <a:schemeClr val="tx1"/>
                </a:solidFill>
                <a:latin typeface="Garamond" panose="02020404030301010803" pitchFamily="18" charset="0"/>
              </a:rPr>
              <a:t>KONFERENCJA KADRY DOMÓW POMOCY SPOŁECZNEJ WOJEWÓDZTWA WARMIŃSKO-MAZURSKIEGO</a:t>
            </a:r>
          </a:p>
        </p:txBody>
      </p:sp>
      <p:sp>
        <p:nvSpPr>
          <p:cNvPr id="5" name="Symbol zastępczy zawartości 4">
            <a:extLst>
              <a:ext uri="{FF2B5EF4-FFF2-40B4-BE49-F238E27FC236}">
                <a16:creationId xmlns:a16="http://schemas.microsoft.com/office/drawing/2014/main" xmlns="" id="{C5580D2E-33AD-48BB-9BF9-963F89892A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828800" y="3775045"/>
            <a:ext cx="8534400" cy="1254155"/>
          </a:xfrm>
          <a:ln>
            <a:solidFill>
              <a:schemeClr val="accent1"/>
            </a:solidFill>
          </a:ln>
        </p:spPr>
        <p:txBody>
          <a:bodyPr>
            <a:normAutofit fontScale="92500" lnSpcReduction="20000"/>
          </a:bodyPr>
          <a:lstStyle/>
          <a:p>
            <a:endParaRPr lang="pl-PL" sz="54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ctr"/>
            <a:r>
              <a:rPr lang="pl-PL" sz="2600" b="1" dirty="0">
                <a:latin typeface="Garamond" panose="02020404030301010803" pitchFamily="18" charset="0"/>
              </a:rPr>
              <a:t>Mikołajki</a:t>
            </a:r>
            <a:r>
              <a:rPr lang="pl-PL" sz="2600" b="1" dirty="0">
                <a:solidFill>
                  <a:schemeClr val="tx1"/>
                </a:solidFill>
                <a:latin typeface="Garamond" panose="02020404030301010803" pitchFamily="18" charset="0"/>
              </a:rPr>
              <a:t>, 21 marca 2024 </a:t>
            </a:r>
            <a:r>
              <a:rPr lang="pl-PL" sz="2600" b="1" dirty="0">
                <a:latin typeface="Garamond" panose="02020404030301010803" pitchFamily="18" charset="0"/>
              </a:rPr>
              <a:t>r</a:t>
            </a:r>
            <a:r>
              <a:rPr lang="pl-PL" sz="2600" b="1" dirty="0">
                <a:solidFill>
                  <a:schemeClr val="tx1"/>
                </a:solidFill>
                <a:latin typeface="Garamond" panose="02020404030301010803" pitchFamily="18" charset="0"/>
              </a:rPr>
              <a:t>. </a:t>
            </a:r>
          </a:p>
        </p:txBody>
      </p:sp>
      <p:pic>
        <p:nvPicPr>
          <p:cNvPr id="4" name="Obraz 4"/>
          <p:cNvPicPr/>
          <p:nvPr/>
        </p:nvPicPr>
        <p:blipFill>
          <a:blip r:embed="rId2"/>
          <a:stretch/>
        </p:blipFill>
        <p:spPr>
          <a:xfrm>
            <a:off x="73724" y="0"/>
            <a:ext cx="5328000" cy="1781640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370645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91B0004-9E25-B743-DE0F-81AD24483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C9D51486-DE3C-2BE3-FC80-A35B4DA96D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>
                <a:latin typeface="Garamond" panose="02020404030301010803" pitchFamily="18" charset="0"/>
              </a:rPr>
              <a:t>Braki w dziennikach zajęć rehabilitacji społecznej tj.:</a:t>
            </a:r>
          </a:p>
          <a:p>
            <a:pPr marL="0" indent="0">
              <a:buNone/>
            </a:pPr>
            <a:r>
              <a:rPr lang="pl-PL" dirty="0">
                <a:latin typeface="Garamond" panose="02020404030301010803" pitchFamily="18" charset="0"/>
              </a:rPr>
              <a:t>- rozkładu tygodniowego i czasu trwania zajęć,</a:t>
            </a:r>
          </a:p>
          <a:p>
            <a:pPr marL="0" indent="0">
              <a:buNone/>
            </a:pPr>
            <a:r>
              <a:rPr lang="pl-PL" dirty="0">
                <a:latin typeface="Garamond" panose="02020404030301010803" pitchFamily="18" charset="0"/>
              </a:rPr>
              <a:t>- rodzaju i tematyki zajęć oraz imienia i nazwiska prowadzącego zajęcia,</a:t>
            </a:r>
          </a:p>
          <a:p>
            <a:pPr marL="0" indent="0">
              <a:buNone/>
            </a:pPr>
            <a:r>
              <a:rPr lang="pl-PL" dirty="0">
                <a:latin typeface="Garamond" panose="02020404030301010803" pitchFamily="18" charset="0"/>
              </a:rPr>
              <a:t>- informacji dot. prowadzonych zajęć, w tym:</a:t>
            </a:r>
          </a:p>
          <a:p>
            <a:pPr marL="0" indent="0">
              <a:buNone/>
            </a:pPr>
            <a:r>
              <a:rPr lang="pl-PL" dirty="0">
                <a:latin typeface="Garamond" panose="02020404030301010803" pitchFamily="18" charset="0"/>
              </a:rPr>
              <a:t>• przyczyn absencji </a:t>
            </a:r>
          </a:p>
          <a:p>
            <a:pPr marL="0" indent="0">
              <a:buNone/>
            </a:pPr>
            <a:r>
              <a:rPr lang="pl-PL" dirty="0">
                <a:latin typeface="Garamond" panose="02020404030301010803" pitchFamily="18" charset="0"/>
              </a:rPr>
              <a:t>• oceny współpracy z terapeutą</a:t>
            </a:r>
          </a:p>
          <a:p>
            <a:pPr marL="0" indent="0">
              <a:buNone/>
            </a:pPr>
            <a:r>
              <a:rPr lang="pl-PL" dirty="0">
                <a:latin typeface="Garamond" panose="02020404030301010803" pitchFamily="18" charset="0"/>
              </a:rPr>
              <a:t>• aktywne lub bierne uczestnictwo w zajęciach </a:t>
            </a:r>
          </a:p>
          <a:p>
            <a:pPr marL="0" indent="0">
              <a:buNone/>
            </a:pPr>
            <a:r>
              <a:rPr lang="pl-PL" dirty="0">
                <a:latin typeface="Garamond" panose="02020404030301010803" pitchFamily="18" charset="0"/>
              </a:rPr>
              <a:t>• skracanie lub wydłużanie uczestnictwa w zajęciach </a:t>
            </a:r>
          </a:p>
        </p:txBody>
      </p:sp>
    </p:spTree>
    <p:extLst>
      <p:ext uri="{BB962C8B-B14F-4D97-AF65-F5344CB8AC3E}">
        <p14:creationId xmlns:p14="http://schemas.microsoft.com/office/powerpoint/2010/main" val="3895829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2C4F14C-D721-653A-4F83-10F9F3588B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7A8AB22-710F-FD9E-E873-88C3EE2927D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pl-PL" sz="1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Stosownie do § 6  ust. </a:t>
            </a:r>
            <a:r>
              <a:rPr lang="pl-PL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1 i 2 rozporządzenia Ministra Pracy i Polityki Społecznej z 14 stycznia 2014 r. w sprawie zajęć rehabilitacji społecznej w domach pomocy społecznej dla osób z zaburzeniami psychicznymi - Zajęcia indywidualne i grupowe są dokumentowane w dziennikach zajęć prowadzonych przez pracowników zespołu terapeutyczno-opiekuńczego. W dziennikach zajęć odnotowuje się w szczególności:</a:t>
            </a:r>
          </a:p>
          <a:p>
            <a:pPr marL="0" indent="0" algn="just">
              <a:buNone/>
            </a:pPr>
            <a:r>
              <a:rPr lang="pl-PL" sz="1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1) </a:t>
            </a:r>
            <a:r>
              <a:rPr lang="pl-PL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rozkład tygodniowy i czas trwania zajęć;</a:t>
            </a:r>
          </a:p>
          <a:p>
            <a:pPr marL="0" indent="0" algn="just">
              <a:buNone/>
            </a:pPr>
            <a:r>
              <a:rPr lang="pl-PL" sz="1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2) </a:t>
            </a:r>
            <a:r>
              <a:rPr lang="pl-PL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rodzaj i tematykę zajęć oraz imię i nazwisko prowadzącego zajęcia;</a:t>
            </a:r>
          </a:p>
          <a:p>
            <a:pPr marL="0" indent="0" algn="just">
              <a:buNone/>
            </a:pPr>
            <a:r>
              <a:rPr lang="pl-PL" sz="1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3) </a:t>
            </a:r>
            <a:r>
              <a:rPr lang="pl-PL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imiona i nazwiska mieszkańców domu obecnych na zajęciach;</a:t>
            </a:r>
          </a:p>
          <a:p>
            <a:pPr marL="0" indent="0" algn="just">
              <a:buNone/>
            </a:pPr>
            <a:r>
              <a:rPr lang="pl-PL" sz="1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4) </a:t>
            </a:r>
            <a:r>
              <a:rPr lang="pl-PL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informacje dotyczące prowadzonych zajęć, </a:t>
            </a:r>
            <a:r>
              <a:rPr lang="pl-PL" sz="1800" b="1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służące okresowej ocenie realizacji indywidualnych planów wsparcia mieszkańców domu</a:t>
            </a:r>
            <a:r>
              <a:rPr lang="pl-PL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, o których mowa w rozporządzeniu ws. dps: </a:t>
            </a:r>
          </a:p>
          <a:p>
            <a:pPr marL="0" indent="0" algn="just">
              <a:buNone/>
            </a:pPr>
            <a:r>
              <a:rPr lang="pl-PL" sz="1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a) </a:t>
            </a:r>
            <a:r>
              <a:rPr lang="pl-PL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absencję i jej przyczyny, </a:t>
            </a:r>
          </a:p>
          <a:p>
            <a:pPr marL="0" indent="0" algn="just">
              <a:buNone/>
            </a:pPr>
            <a:r>
              <a:rPr lang="pl-PL" sz="1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b) </a:t>
            </a:r>
            <a:r>
              <a:rPr lang="pl-PL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ocenę współpracy z terapeutą, </a:t>
            </a:r>
          </a:p>
          <a:p>
            <a:pPr marL="0" indent="0" algn="just">
              <a:buNone/>
            </a:pPr>
            <a:r>
              <a:rPr lang="pl-PL" b="1" dirty="0">
                <a:latin typeface="Garamond" panose="02020404030301010803" pitchFamily="18" charset="0"/>
                <a:ea typeface="Times New Roman" panose="02020603050405020304" pitchFamily="18" charset="0"/>
              </a:rPr>
              <a:t> </a:t>
            </a:r>
            <a:r>
              <a:rPr lang="pl-PL" sz="1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c) </a:t>
            </a:r>
            <a:r>
              <a:rPr lang="pl-PL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aktywne lub bierne uczestnictwo w zajęciach, </a:t>
            </a:r>
          </a:p>
          <a:p>
            <a:pPr marL="0" indent="0" algn="just">
              <a:buNone/>
            </a:pPr>
            <a:r>
              <a:rPr lang="pl-PL" sz="18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d) </a:t>
            </a:r>
            <a:r>
              <a:rPr lang="pl-PL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</a:rPr>
              <a:t> skracanie lub wydłużanie uczestnictwa w zajęciach.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6646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BD40D99-8444-CDEC-BC5B-813AC4AADC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E9F0FB2-5098-E0D3-23ED-04DDF57290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04348"/>
          </a:xfrm>
        </p:spPr>
        <p:txBody>
          <a:bodyPr>
            <a:noAutofit/>
          </a:bodyPr>
          <a:lstStyle/>
          <a:p>
            <a:pPr algn="just"/>
            <a:r>
              <a:rPr lang="pl-PL" dirty="0">
                <a:latin typeface="Garamond" panose="02020404030301010803" pitchFamily="18" charset="0"/>
              </a:rPr>
              <a:t>Brak prowadzenia przez DPS regulaminu punktu bibliotecznego i ewidencja materiałów bibliotecznych.</a:t>
            </a:r>
          </a:p>
          <a:p>
            <a:pPr marL="0" indent="0" algn="just">
              <a:buNone/>
            </a:pPr>
            <a:r>
              <a:rPr lang="pl-PL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Zgodnie z </a:t>
            </a:r>
            <a:r>
              <a:rPr lang="en-US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§ </a:t>
            </a:r>
            <a:r>
              <a:rPr lang="pl-PL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1 r</a:t>
            </a:r>
            <a:r>
              <a:rPr lang="pl-PL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ozporządzenia Ministra Pracy i Polityki Społecznej z dnia 13 listopada 2012 r. w sprawie sposobu organizacji obsługi bibliotecznej w domach pomocy społecznej oraz sposobu współdziałania bibliotek publicznych w wykonywaniu tej obsługi</a:t>
            </a:r>
            <a:r>
              <a:rPr lang="pl-PL" kern="1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</a:t>
            </a:r>
            <a:r>
              <a:rPr lang="pl-PL" b="1" kern="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lacówki biblioteczne tworzy i nadaje im regulamin dyrektor domu pomocy społecznej. W myśl </a:t>
            </a:r>
            <a:r>
              <a:rPr lang="en-US" b="1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§</a:t>
            </a:r>
            <a:r>
              <a:rPr lang="pl-PL" b="1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4 ww. rozporządzenia, w</a:t>
            </a:r>
            <a:r>
              <a:rPr lang="pl-PL" b="1" dirty="0">
                <a:solidFill>
                  <a:srgbClr val="FF0000"/>
                </a:solidFill>
                <a:latin typeface="Garamond" panose="02020404030301010803" pitchFamily="18" charset="0"/>
              </a:rPr>
              <a:t> placówce bibliotecznej jest prowadzona ewidencja materiałów bibliotecznych. </a:t>
            </a: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Brak funkcjonowania samorządu mieszkańców DPS.</a:t>
            </a:r>
          </a:p>
          <a:p>
            <a:pPr marL="0" indent="0" algn="just">
              <a:buNone/>
            </a:pPr>
            <a:r>
              <a:rPr lang="pl-PL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Stosownie do </a:t>
            </a:r>
            <a:r>
              <a:rPr lang="en-US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§ </a:t>
            </a:r>
            <a:r>
              <a:rPr lang="pl-PL" dirty="0">
                <a:latin typeface="Garamond" panose="02020404030301010803" pitchFamily="18" charset="0"/>
              </a:rPr>
              <a:t>5 ust. 1 pkt 3 lit. d rozporządzenia ws. dps, Dom, niezależnie od typu, świadczy usługi wspomagające, </a:t>
            </a:r>
            <a:r>
              <a:rPr lang="pl-PL" b="1" dirty="0">
                <a:solidFill>
                  <a:srgbClr val="FF0000"/>
                </a:solidFill>
                <a:latin typeface="Garamond" panose="02020404030301010803" pitchFamily="18" charset="0"/>
              </a:rPr>
              <a:t>polegające na 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zapewnieniu warunków do rozwoju samorządności mieszkańców domu.</a:t>
            </a:r>
            <a:endParaRPr lang="pl-PL" b="1" dirty="0">
              <a:solidFill>
                <a:srgbClr val="FF0000"/>
              </a:solidFill>
              <a:latin typeface="Garamond" panose="02020404030301010803" pitchFamily="18" charset="0"/>
            </a:endParaRP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Przyjęcie do DPS liczby mieszkańców ponad liczbę miejsc określoną w decyzji Wojewody Warmińsko-Mazurskiego.</a:t>
            </a:r>
          </a:p>
        </p:txBody>
      </p:sp>
    </p:spTree>
    <p:extLst>
      <p:ext uri="{BB962C8B-B14F-4D97-AF65-F5344CB8AC3E}">
        <p14:creationId xmlns:p14="http://schemas.microsoft.com/office/powerpoint/2010/main" val="2126312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59F5D5A-5DE2-D72B-F1F4-2CEDDDB2E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F3D211C-B322-983C-8701-5888ABF42B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021748"/>
            <a:ext cx="10554574" cy="4731390"/>
          </a:xfrm>
        </p:spPr>
        <p:txBody>
          <a:bodyPr>
            <a:normAutofit fontScale="47500" lnSpcReduction="20000"/>
          </a:bodyPr>
          <a:lstStyle/>
          <a:p>
            <a:endParaRPr lang="pl-PL" dirty="0">
              <a:latin typeface="Garamond" panose="02020404030301010803" pitchFamily="18" charset="0"/>
            </a:endParaRPr>
          </a:p>
          <a:p>
            <a:endParaRPr lang="pl-PL" sz="3800" dirty="0">
              <a:latin typeface="Garamond" panose="02020404030301010803" pitchFamily="18" charset="0"/>
            </a:endParaRPr>
          </a:p>
          <a:p>
            <a:r>
              <a:rPr lang="pl-PL" sz="3800" dirty="0">
                <a:latin typeface="Garamond" panose="02020404030301010803" pitchFamily="18" charset="0"/>
              </a:rPr>
              <a:t>Brak zapewnienia dostępu mieszkańcom Domu do codziennej prasy.</a:t>
            </a:r>
          </a:p>
          <a:p>
            <a:pPr marL="0" indent="0" algn="just">
              <a:buNone/>
            </a:pPr>
            <a:r>
              <a:rPr lang="pl-PL" sz="3800" dirty="0">
                <a:latin typeface="Garamond" panose="02020404030301010803" pitchFamily="18" charset="0"/>
              </a:rPr>
              <a:t>Zgodnie z </a:t>
            </a:r>
            <a:r>
              <a:rPr lang="en-US" sz="3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§ </a:t>
            </a:r>
            <a:r>
              <a:rPr lang="pl-PL" sz="3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pl-PL" sz="3800" dirty="0">
                <a:latin typeface="Garamond" panose="02020404030301010803" pitchFamily="18" charset="0"/>
              </a:rPr>
              <a:t>6 ust. 1 pkt 10 lit. c rozporządzenia ws. dps, Dom </a:t>
            </a:r>
            <a:r>
              <a:rPr lang="pl-PL" sz="3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w zakresie usług opiekuńczych i wspomagających zapewnia mieszkańcom domu</a:t>
            </a:r>
            <a:r>
              <a:rPr lang="pl-PL" sz="3800" kern="100" dirty="0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3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możliwość korzystania z biblioteki lub punktu bibliotecznego oraz </a:t>
            </a:r>
            <a:r>
              <a:rPr lang="pl-PL" sz="3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codziennej prasy</a:t>
            </a:r>
            <a:r>
              <a:rPr lang="pl-PL" sz="38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</a:t>
            </a:r>
            <a:r>
              <a:rPr lang="pl-PL" sz="3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a także możliwość zapoznania się z przepisami prawnymi dotyczącymi domów.</a:t>
            </a:r>
          </a:p>
          <a:p>
            <a:pPr algn="just">
              <a:buFont typeface="Courier New" panose="02070309020205020404" pitchFamily="49" charset="0"/>
              <a:buChar char="o"/>
            </a:pPr>
            <a:r>
              <a:rPr lang="pl-PL" sz="3800" kern="1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Czas wydawania posiłków wynosił mniej niż 2 godziny.</a:t>
            </a:r>
          </a:p>
          <a:p>
            <a:pPr marL="0" indent="0" algn="just">
              <a:buNone/>
            </a:pPr>
            <a:r>
              <a:rPr lang="pl-PL" sz="3800" dirty="0">
                <a:latin typeface="Garamond" panose="02020404030301010803" pitchFamily="18" charset="0"/>
              </a:rPr>
              <a:t>Zgodnie z </a:t>
            </a:r>
            <a:r>
              <a:rPr lang="en-US" sz="3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§ </a:t>
            </a:r>
            <a:r>
              <a:rPr lang="pl-PL" sz="3800" dirty="0">
                <a:latin typeface="Garamond" panose="02020404030301010803" pitchFamily="18" charset="0"/>
              </a:rPr>
              <a:t>6 ust. 1 pkt 6 lit. c rozporządzenia ws. dps, </a:t>
            </a:r>
            <a:r>
              <a:rPr lang="pl-PL" sz="3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w zakresie wyżywienia i organizacji posiłków, dla każdego z posiłków </a:t>
            </a:r>
            <a:r>
              <a:rPr lang="pl-PL" sz="3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czas wydawania wynosi 2 godziny</a:t>
            </a:r>
            <a:r>
              <a:rPr lang="pl-PL" sz="38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3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Brak przeszkolenia pracowników zespołu terapeutyczno-opiekuńczego na temat praw mieszkańca domu oraz     w zakresie komunikacji wspomagającej lub alternatywnej.</a:t>
            </a: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3800" kern="100" dirty="0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W myśl </a:t>
            </a:r>
            <a:r>
              <a:rPr lang="pl-PL" sz="3800" dirty="0">
                <a:latin typeface="Garamond" panose="02020404030301010803" pitchFamily="18" charset="0"/>
              </a:rPr>
              <a:t>z </a:t>
            </a:r>
            <a:r>
              <a:rPr lang="en-US" sz="3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§ </a:t>
            </a:r>
            <a:r>
              <a:rPr lang="pl-PL" sz="3800" dirty="0">
                <a:latin typeface="Garamond" panose="02020404030301010803" pitchFamily="18" charset="0"/>
              </a:rPr>
              <a:t>6 ust. 2 pkt 4 rozporządzenia ws. dps, warunkiem efektywnej realizacji usług opiekuńczych                        i wspomagających jest </a:t>
            </a:r>
            <a:r>
              <a:rPr lang="pl-PL" sz="3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uczestniczenie pracowników zespołu terapeutyczno-opiekuńczego co najmniej raz na dwa lata w organizowanych przez dyrektora domu szkoleniach na temat </a:t>
            </a:r>
            <a:r>
              <a:rPr lang="pl-PL" sz="3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praw mieszkańca domu oraz kierunków prowadzonej terapii, a także metod pracy z mieszkańcami, w tym w zakresie komunikacji wspomagającej lub alternatywnej</a:t>
            </a:r>
            <a:r>
              <a:rPr lang="pl-PL" sz="3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o ile występują problemy z komunikacją werbalną wśród mieszkańców.</a:t>
            </a:r>
            <a:endParaRPr lang="pl-PL" sz="38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sz="38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5181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DC59E60-C8BE-E0B4-9E81-12936069FB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71C8162-C1BB-CD37-91C5-5F3A430CEF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374083"/>
            <a:ext cx="10554574" cy="4353887"/>
          </a:xfrm>
        </p:spPr>
        <p:txBody>
          <a:bodyPr>
            <a:normAutofit lnSpcReduction="10000"/>
          </a:bodyPr>
          <a:lstStyle/>
          <a:p>
            <a:pPr algn="just"/>
            <a:endParaRPr lang="pl-PL" sz="2000" dirty="0">
              <a:latin typeface="Garamond" panose="02020404030301010803" pitchFamily="18" charset="0"/>
            </a:endParaRPr>
          </a:p>
          <a:p>
            <a:pPr algn="just"/>
            <a:r>
              <a:rPr lang="pl-PL" sz="2000" dirty="0">
                <a:latin typeface="Garamond" panose="02020404030301010803" pitchFamily="18" charset="0"/>
              </a:rPr>
              <a:t>Brak ustalenia przez pracownika socjalnego aktualnej sytuacji osoby w miejscu jej zamieszkania lub pobytu, przed przyjęciem jej do dps, która stanowi podstawę IPW po przyjęciu tej osoby do domu.</a:t>
            </a:r>
          </a:p>
          <a:p>
            <a:pPr marL="0" indent="0" algn="just">
              <a:buNone/>
            </a:pPr>
            <a:r>
              <a:rPr lang="pl-PL" sz="20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W myśl </a:t>
            </a:r>
            <a:r>
              <a:rPr lang="en-US" sz="20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§</a:t>
            </a:r>
            <a:r>
              <a:rPr lang="pl-PL" sz="2000" kern="0" dirty="0"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 11 rozporządzenia </a:t>
            </a:r>
            <a:r>
              <a:rPr lang="pl-PL" sz="2000" kern="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w sprawie dps, </a:t>
            </a:r>
            <a:r>
              <a:rPr lang="pl-PL" sz="2000" kern="0" dirty="0"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</a:t>
            </a:r>
            <a:r>
              <a:rPr lang="en-US" sz="20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rzed przyjęciem osoby do domu </a:t>
            </a:r>
            <a:r>
              <a:rPr lang="en-US" sz="2000" u="sng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pracownik socjalny tego domu</a:t>
            </a:r>
            <a:r>
              <a:rPr lang="en-US" sz="20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en-US" sz="20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ustala jej aktualną sytuację w miejscu zamieszkania lub pobytu</a:t>
            </a:r>
            <a:r>
              <a:rPr lang="en-US" sz="2000" b="1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, </a:t>
            </a:r>
            <a:r>
              <a:rPr lang="en-US" sz="2000" b="1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która stanowi podstawę indywidualnego planu wsparcia po przyjęciu tej osoby do domu.</a:t>
            </a:r>
            <a:endParaRPr lang="pl-PL" sz="2000" b="1" dirty="0">
              <a:solidFill>
                <a:srgbClr val="FF0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r>
              <a:rPr lang="pl-PL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Brak zgody sądu wydanej dla opiekuna prawnego na umieszczenie w dps.</a:t>
            </a:r>
          </a:p>
          <a:p>
            <a:pPr marL="0" indent="0">
              <a:buNone/>
            </a:pPr>
            <a:r>
              <a:rPr lang="pl-PL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Stosownie do </a:t>
            </a:r>
            <a:r>
              <a:rPr lang="en-US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§</a:t>
            </a:r>
            <a:r>
              <a:rPr lang="pl-PL" sz="180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8 ust. 2 pkt 7 rozporządzenia ws. dps, d</a:t>
            </a:r>
            <a:r>
              <a:rPr lang="pl-PL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o wniosku dot. skierowania do domu pomocy społecznej dołącza się 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postanowienie sądu opiekuńczego w przedmiocie udzielenia zezwolenia na skierowanie do domu pomocy społecznej - w przypadku osób ubezwłasnowolnionych całkowicie oraz małoletnich</a:t>
            </a:r>
            <a:r>
              <a:rPr lang="pl-PL" sz="18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pl-PL" kern="1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przypadku zgonu opiekuna prawnego dps nie powinien przyjmować mieszkańca ubezwłasnowolnionego bez zgody sądu (przyjęto osobę na wniosek rodziny). Ośrodek Pomocy Społecznej winien podjąć działania w celu powiadomienia sądu opiekuńczego i prokuratora (w przypadku braku przedstawiciela ustawowego lub opiekuna). </a:t>
            </a:r>
            <a:endParaRPr lang="pl-PL" sz="18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pl-PL" dirty="0">
              <a:latin typeface="Garamond" panose="02020404030301010803" pitchFamily="18" charset="0"/>
              <a:ea typeface="Times New Roman" panose="02020603050405020304" pitchFamily="18" charset="0"/>
              <a:cs typeface="Helvetica" panose="020B0604020202020204" pitchFamily="34" charset="0"/>
            </a:endParaRPr>
          </a:p>
          <a:p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545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6D93468-BC05-F0E7-BCEF-CF37AB6996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E0BAF9D-F510-A7D1-06AB-DB2C3D06F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077845"/>
          </a:xfrm>
        </p:spPr>
        <p:txBody>
          <a:bodyPr>
            <a:normAutofit/>
          </a:bodyPr>
          <a:lstStyle/>
          <a:p>
            <a:r>
              <a:rPr lang="pl-PL" sz="1800" b="1" kern="0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Podawanie leków mieszkańcowi DPS przez opiekuna.</a:t>
            </a:r>
          </a:p>
          <a:p>
            <a:pPr marL="0" indent="0" algn="just">
              <a:buNone/>
            </a:pPr>
            <a:r>
              <a:rPr lang="pl-PL" sz="1800" kern="1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Obecnie zgodnie z rozporządzeniem </a:t>
            </a:r>
            <a:r>
              <a:rPr lang="pl-PL" sz="1800" kern="100" dirty="0" err="1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MEiN</a:t>
            </a:r>
            <a:r>
              <a:rPr lang="pl-PL" sz="1800" kern="1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z 28 maja 2021 r. zmieniające rozporządzenie </a:t>
            </a:r>
            <a:r>
              <a:rPr lang="pl-PL" sz="1800" dirty="0">
                <a:latin typeface="Garamond" panose="02020404030301010803" pitchFamily="18" charset="0"/>
              </a:rPr>
              <a:t>w sprawie podstaw programowych kształcenia w zawodach szkolnictwa branżowego oraz dodatkowych umiejętności zawodowych          w  zakresie wybranych zawodów szkolnictwa branżowego </a:t>
            </a:r>
            <a:r>
              <a:rPr lang="pl-PL" sz="1800" kern="1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absolwenci szkół kształcących w zawodzie </a:t>
            </a:r>
            <a:r>
              <a:rPr lang="pl-PL" sz="1800" b="1" kern="100" dirty="0">
                <a:solidFill>
                  <a:srgbClr val="FF0000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opiekun medyczny są przygotowywani do świadczenia usług medyczno-pielęgnacyjnych i opiekuńczych osobie chorej i niesamodzielnej </a:t>
            </a:r>
            <a:r>
              <a:rPr lang="pl-PL" sz="1800" kern="1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m.in. wykonuje określone zabiegi i czynności medyczne tj.: podaje leki osobie chorej                        i niesamodzielnej na zlecenie lekarza lub pielęgniarki: 1) opisuje poszczególne grupy leków, substancje czynne zawarte w lekach, zastosowanie leków oraz ich postacie i drogi ich podawania; 2) podaje leki przez układ pokarmowy (doustnie, podjęzykowo, </a:t>
            </a:r>
            <a:r>
              <a:rPr lang="pl-PL" sz="1800" kern="100" dirty="0" err="1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okołopoliczkowo</a:t>
            </a:r>
            <a:r>
              <a:rPr lang="pl-PL" sz="1800" kern="100" dirty="0"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doodbytniczo) lub na skórę; 3) podaje leki przez układ oddechowy (nebulizatory, inhalatory ciśnieniowe, z dozownikiem pojedynczych dawek, z dozownikiem uruchamiających wdech, inhalatory proszkowe); 4) podaje leki podskórnie; 5) omawia zasady przechowywania i przygotowywania leków zgodnie z obowiązującymi standardami; 6) wymienia i rozpoznaje najczęstsze działania niepożądane poszczególnych leków; 7) powiadamia lekarza lub pielęgniarkę o wystąpieniu działań niepożądanych poszczególnych leków.</a:t>
            </a:r>
            <a:endParaRPr lang="pl-PL" sz="1800" dirty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6759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188394" y="1853753"/>
            <a:ext cx="9877777" cy="4639326"/>
          </a:xfrm>
        </p:spPr>
        <p:txBody>
          <a:bodyPr>
            <a:noAutofit/>
          </a:bodyPr>
          <a:lstStyle/>
          <a:p>
            <a:pPr lvl="0" algn="just"/>
            <a:r>
              <a:rPr lang="pl-PL" dirty="0">
                <a:latin typeface="Garamond" panose="02020404030301010803" pitchFamily="18" charset="0"/>
              </a:rPr>
              <a:t>Nierzetelne prowadzenie Indywidualny Plan Wsparcia (IPW), w tym: brak daty opracowania dokumentu, brak informacji o zapoznaniu mieszkańca z oceną realizacji planu, brak podpisu mieszkańca pod IPW oraz brak informacji nt. przyczyny braku udziału mieszkańca w jego opracowaniu. </a:t>
            </a:r>
          </a:p>
          <a:p>
            <a:pPr marL="0" lvl="0" indent="0" algn="just">
              <a:buNone/>
            </a:pPr>
            <a:r>
              <a:rPr lang="pl-PL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Stosownie do </a:t>
            </a:r>
            <a:r>
              <a:rPr lang="en-US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§ 3</a:t>
            </a:r>
            <a:r>
              <a:rPr lang="pl-PL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ust.</a:t>
            </a:r>
            <a:r>
              <a:rPr lang="en-US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1</a:t>
            </a:r>
            <a:r>
              <a:rPr lang="pl-PL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rozporządzenia ws. dps, d</a:t>
            </a:r>
            <a:r>
              <a:rPr lang="en-US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om funkcjonuje w oparciu o indywidualne plany wsparcia mieszkańca domu, opracowywane z jego udziałem, jeżeli udział ten </a:t>
            </a:r>
            <a:r>
              <a:rPr lang="en-US" b="1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jest możliwy ze względu na stan zdrowia i gotowość uczestnictwa w nim mieszkańca.</a:t>
            </a:r>
            <a:r>
              <a:rPr lang="pl-PL" b="1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pl-PL" dirty="0">
                <a:latin typeface="Garamond" panose="02020404030301010803" pitchFamily="18" charset="0"/>
              </a:rPr>
              <a:t>PPK jest wyznaczany mieszkańcowi, mieszkaniec nie dokonuje samodzielnie jego wyboru niezależnie od stanu zdrowia. </a:t>
            </a: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Zgodnie z </a:t>
            </a:r>
            <a:r>
              <a:rPr lang="en-US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§ 3</a:t>
            </a:r>
            <a:r>
              <a:rPr lang="pl-PL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ust.</a:t>
            </a:r>
            <a:r>
              <a:rPr lang="en-US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 </a:t>
            </a:r>
            <a:r>
              <a:rPr lang="pl-PL" dirty="0">
                <a:latin typeface="Garamond" panose="02020404030301010803" pitchFamily="18" charset="0"/>
                <a:ea typeface="Times New Roman" panose="02020603050405020304" pitchFamily="18" charset="0"/>
                <a:cs typeface="Helvetica" panose="020B0604020202020204" pitchFamily="34" charset="0"/>
              </a:rPr>
              <a:t>2 rozporządzenia ws. dps - d</a:t>
            </a:r>
            <a:r>
              <a:rPr lang="pl-PL" kern="100" dirty="0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ziałania wynikające z indywidualnego planu wsparcia mieszkańca domu koordynuje pracownik domu, zwany „pracownikiem pierwszego kontaktu”, </a:t>
            </a:r>
            <a:r>
              <a:rPr lang="pl-PL" b="1" kern="100" dirty="0">
                <a:solidFill>
                  <a:srgbClr val="FF0000"/>
                </a:solidFill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wskazany przez mieszkańca domu, jeżeli wybór ten jest możliwy ze względu na jego stan zdrowia i organizację pracy domu.</a:t>
            </a:r>
            <a:endParaRPr lang="pl-PL" b="1" dirty="0">
              <a:solidFill>
                <a:srgbClr val="FF0000"/>
              </a:solidFill>
              <a:latin typeface="Garamond" panose="02020404030301010803" pitchFamily="18" charset="0"/>
              <a:ea typeface="Times New Roman" panose="02020603050405020304" pitchFamily="18" charset="0"/>
              <a:cs typeface="Helvetica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2905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D742D7E-CAC4-D2A8-B5B2-5AAA05A083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7A7C081-03C6-0054-D05F-E33B3B66A3B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6"/>
            <a:ext cx="10554574" cy="4530851"/>
          </a:xfrm>
        </p:spPr>
        <p:txBody>
          <a:bodyPr>
            <a:normAutofit/>
          </a:bodyPr>
          <a:lstStyle/>
          <a:p>
            <a:endParaRPr lang="pl-PL" dirty="0">
              <a:latin typeface="Garamond" panose="02020404030301010803" pitchFamily="18" charset="0"/>
            </a:endParaRPr>
          </a:p>
          <a:p>
            <a:pPr algn="just"/>
            <a:r>
              <a:rPr lang="pl-PL" dirty="0">
                <a:latin typeface="Garamond" panose="02020404030301010803" pitchFamily="18" charset="0"/>
              </a:rPr>
              <a:t>Indywidualne plany wsparcia mieszkańców opracowywane były przez pracownika socjalnego bez udziału członków ZTO.</a:t>
            </a: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Zgodnie z § 2 ust. 1 rozporządzenia ws. dps, 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Dom funkcjonuje 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w sposób zapewniający właściwy zakres usług, zgodny ze standardami określonymi dla danego typu domu, 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w oparciu o indywidualne potrzeby mieszkańca domu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.</a:t>
            </a:r>
            <a:endParaRPr lang="pl-PL" sz="18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ust. 2 - W celu określenia indywidualnych potrzeb mieszkańca domu oraz zakresu usług, o których mowa w ust. 1, dom </a:t>
            </a:r>
            <a:r>
              <a:rPr lang="pl-PL" sz="18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powołuje zespoły terapeutyczno-opiekuńcze składające się w szczególności z pracowników domu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pl-PL" sz="18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którzy bezpośrednio zajmują się wspieraniem mieszkańców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.</a:t>
            </a:r>
            <a:endParaRPr lang="pl-PL" sz="18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kern="100" dirty="0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u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sta. 3 - Do podstawowych zadań zespołów terapeutyczno-opiekuńczych należy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opracowywanie indywidualnych planów wsparcia mieszkańców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oraz </a:t>
            </a:r>
            <a:r>
              <a:rPr lang="pl-PL" sz="18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wspólna realizacja tych planów z mieszkańcami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.</a:t>
            </a:r>
            <a:endParaRPr lang="pl-PL" sz="18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pl-PL" dirty="0">
              <a:latin typeface="Garamond" panose="02020404030301010803" pitchFamily="18" charset="0"/>
            </a:endParaRPr>
          </a:p>
          <a:p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4375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438B6C4-AFA0-5B13-F58D-DCC95524F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F9CA702-33CD-A77E-623A-714F473293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>
              <a:lnSpc>
                <a:spcPct val="115000"/>
              </a:lnSpc>
              <a:spcAft>
                <a:spcPts val="800"/>
              </a:spcAft>
              <a:buFont typeface="Courier New" panose="02070309020205020404" pitchFamily="49" charset="0"/>
              <a:buChar char="o"/>
            </a:pPr>
            <a:r>
              <a:rPr lang="pl-PL" kern="0" dirty="0"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Indywidualny Plan Wsparcia mieszkańca sporządzony ponad 6 miesięcy, od dnia przyjęcia mieszkańca do domu, co jest niezgodne z § 2 ust. 4 rozporządzenia w sprawie dps.</a:t>
            </a:r>
            <a:endParaRPr lang="pl-PL" kern="1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15000"/>
              </a:lnSpc>
              <a:spcAft>
                <a:spcPts val="800"/>
              </a:spcAft>
              <a:buNone/>
            </a:pPr>
            <a:r>
              <a:rPr lang="pl-PL" kern="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Zgodnie z § 2 ust. 4 rozporządzenia w sprawie dps, </a:t>
            </a:r>
            <a:r>
              <a:rPr lang="pl-PL" kern="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-Italic"/>
              </a:rPr>
              <a:t>indywidualny plan </a:t>
            </a:r>
            <a:r>
              <a:rPr lang="pl-PL" kern="0" dirty="0">
                <a:latin typeface="Garamond" panose="02020404030301010803" pitchFamily="18" charset="0"/>
                <a:ea typeface="Calibri" panose="020F0502020204030204" pitchFamily="34" charset="0"/>
                <a:cs typeface="Calibri-Italic"/>
              </a:rPr>
              <a:t>wsparcia powinien </a:t>
            </a:r>
            <a:r>
              <a:rPr lang="pl-PL" kern="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-Italic"/>
              </a:rPr>
              <a:t>być</a:t>
            </a:r>
            <a:r>
              <a:rPr lang="pl-PL" kern="10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kern="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-Italic"/>
              </a:rPr>
              <a:t>przygotowany            </a:t>
            </a:r>
            <a:r>
              <a:rPr lang="pl-PL" b="1" kern="0" dirty="0">
                <a:solidFill>
                  <a:srgbClr val="FF0000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-Italic"/>
              </a:rPr>
              <a:t>w terminie 6 miesięcy</a:t>
            </a:r>
            <a:r>
              <a:rPr lang="pl-PL" kern="0" dirty="0">
                <a:solidFill>
                  <a:schemeClr val="tx1"/>
                </a:solidFill>
                <a:latin typeface="Garamond" panose="02020404030301010803" pitchFamily="18" charset="0"/>
                <a:ea typeface="Calibri" panose="020F0502020204030204" pitchFamily="34" charset="0"/>
                <a:cs typeface="Calibri-Italic"/>
              </a:rPr>
              <a:t> od dnia przyjęcia mieszkańca do domu.</a:t>
            </a:r>
            <a:endParaRPr lang="pl-PL" kern="100" dirty="0">
              <a:solidFill>
                <a:schemeClr val="tx1"/>
              </a:solidFill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27862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300293" y="553673"/>
            <a:ext cx="10287751" cy="889233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80844" y="2015732"/>
            <a:ext cx="10528183" cy="4443791"/>
          </a:xfrm>
        </p:spPr>
        <p:txBody>
          <a:bodyPr>
            <a:noAutofit/>
          </a:bodyPr>
          <a:lstStyle/>
          <a:p>
            <a:pPr marL="0" indent="0" algn="just">
              <a:lnSpc>
                <a:spcPct val="100000"/>
              </a:lnSpc>
              <a:buNone/>
            </a:pPr>
            <a:r>
              <a:rPr lang="pl-PL" sz="1800" b="1" dirty="0">
                <a:solidFill>
                  <a:schemeClr val="tx1"/>
                </a:solidFill>
                <a:latin typeface="Garamond" panose="02020404030301010803" pitchFamily="18" charset="0"/>
              </a:rPr>
              <a:t>NOWELIZACJA USTAWY O POMOCY SPOŁECZNEJ z 28 LIPCA 2023 r. dot. </a:t>
            </a:r>
            <a:r>
              <a:rPr lang="pl-PL" sz="1800" b="1" dirty="0">
                <a:latin typeface="Garamond" panose="02020404030301010803" pitchFamily="18" charset="0"/>
              </a:rPr>
              <a:t>DOMÓW POMOCY SPOŁECZNEJ </a:t>
            </a:r>
          </a:p>
          <a:p>
            <a:pPr marL="0" indent="0" algn="just">
              <a:lnSpc>
                <a:spcPct val="100000"/>
              </a:lnSpc>
              <a:buNone/>
            </a:pPr>
            <a:r>
              <a:rPr lang="pl-PL" b="1" kern="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Zmodyfikowano definicję średniomiesięcznego kosztu utrzymania, od którego uzależniona jest maksymalna odpłatność za pobyt i usługi w domu pomocy społecznej ponoszone za mieszkańca domu</a:t>
            </a:r>
            <a:r>
              <a:rPr lang="pl-PL" b="1" kern="0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pl-PL" b="1" kern="0" dirty="0">
              <a:solidFill>
                <a:srgbClr val="FF0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dirty="0">
                <a:solidFill>
                  <a:schemeClr val="tx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art. 6 pkt </a:t>
            </a:r>
            <a:r>
              <a:rPr lang="pl-PL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15 ustawy o pomocy społecznej - ”średni miesięczny koszt utrzymania w domu pomocy społecznej - kwotę rocznych kosztów działalności domu wynikającą z utrzymania mieszkańców, o których mowa w art. 55 ust. 1, z roku poprzedniego, bez kosztów inwestycyjnych i wydatków na remonty, powiększoną o prognozowany średnioroczny wskaźnik cen towarów i usług konsumpcyjnych ogółem, przyjęty w ustawie budżetowej na dany rok kalendarzowy, podzieloną przez liczbę miejsc, ustaloną jako sumę rzeczywistej liczby mieszkańców w poszczególnych miesiącach roku poprzedniego, w domu”.</a:t>
            </a:r>
            <a:endParaRPr lang="pl-PL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18568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D30B112-0B49-1B83-E81D-BBFDC3508B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0117AE2-AB9B-1A66-0D81-FFD37E1414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063693"/>
            <a:ext cx="10554574" cy="4706224"/>
          </a:xfrm>
        </p:spPr>
        <p:txBody>
          <a:bodyPr>
            <a:normAutofit fontScale="77500" lnSpcReduction="20000"/>
          </a:bodyPr>
          <a:lstStyle/>
          <a:p>
            <a:pPr lvl="0" algn="just"/>
            <a:r>
              <a:rPr lang="pl-PL" sz="2300" dirty="0">
                <a:latin typeface="Garamond" panose="02020404030301010803" pitchFamily="18" charset="0"/>
              </a:rPr>
              <a:t>Brak wskaźnika zatrudnienia pracowników zespołu terapeutyczno – opiekuńczego </a:t>
            </a:r>
            <a:r>
              <a:rPr lang="pl-PL" sz="2300" dirty="0">
                <a:solidFill>
                  <a:schemeClr val="tx1"/>
                </a:solidFill>
                <a:latin typeface="Garamond" panose="02020404030301010803" pitchFamily="18" charset="0"/>
                <a:cs typeface="Times New Roman" panose="02020603050405020304" pitchFamily="18" charset="0"/>
              </a:rPr>
              <a:t>(</a:t>
            </a:r>
            <a:r>
              <a:rPr lang="pl-PL" sz="2300" dirty="0">
                <a:solidFill>
                  <a:schemeClr val="tx1"/>
                </a:solidFill>
                <a:latin typeface="Garamond" panose="02020404030301010803" pitchFamily="18" charset="0"/>
                <a:cs typeface="Times New Roman"/>
              </a:rPr>
              <a:t>§ 6 </a:t>
            </a:r>
            <a:r>
              <a:rPr lang="pl-PL" sz="2300" dirty="0">
                <a:solidFill>
                  <a:schemeClr val="tx1"/>
                </a:solidFill>
                <a:latin typeface="Garamond" panose="02020404030301010803" pitchFamily="18" charset="0"/>
              </a:rPr>
              <a:t>ust. 2 pkt 3 rozporządzenia ws. dps):</a:t>
            </a:r>
          </a:p>
          <a:p>
            <a:pPr marL="0" lvl="0" indent="0" algn="just">
              <a:buNone/>
            </a:pPr>
            <a:r>
              <a:rPr lang="pl-PL" sz="2300" dirty="0">
                <a:effectLst/>
                <a:latin typeface="Garamond" panose="02020404030301010803" pitchFamily="18" charset="0"/>
                <a:ea typeface="Helvetica" panose="020B0604020202020204" pitchFamily="34" charset="0"/>
              </a:rPr>
              <a:t>Warunkiem efektywnej realizacji usług opiekuńczych i wspomagających jest m.in. posiadanie wskaźnika zatrudnienia pracowników zespołu terapeutyczno-opiekuńczego w przeliczeniu na pełny wymiar czasu pracy, w odpowiednim typie domu dla:</a:t>
            </a:r>
          </a:p>
          <a:p>
            <a:pPr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Font typeface="Wingdings" panose="05000000000000000000" pitchFamily="2" charset="2"/>
              <a:buChar char="Ø"/>
            </a:pPr>
            <a:r>
              <a:rPr lang="pl-PL" sz="23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osób w podeszłym wieku - </a:t>
            </a:r>
            <a:r>
              <a:rPr lang="pl-PL" sz="23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nie mniej niż 0,4 na jednego mieszkańca domu</a:t>
            </a:r>
            <a:r>
              <a:rPr lang="pl-PL" sz="23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oraz</a:t>
            </a:r>
            <a:endParaRPr lang="pl-PL" sz="23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Font typeface="Wingdings" panose="05000000000000000000" pitchFamily="2" charset="2"/>
              <a:buChar char="Ø"/>
            </a:pPr>
            <a:r>
              <a:rPr lang="pl-PL" sz="23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osób przewlekle somatycznie chorych, osób przewlekle psychicznie chorych, osób dorosłych niepełnosprawnych intelektualnie, dzieci i młodzieży niepełnosprawnych intelektualnie, osób niepełnosprawnych fizycznie, osób uzależnionych od alkoholu - </a:t>
            </a:r>
            <a:r>
              <a:rPr lang="pl-PL" sz="23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nie mniej niż 0,5 na jednego mieszkańca domu,</a:t>
            </a:r>
            <a:endParaRPr lang="pl-PL" sz="2300" kern="100" dirty="0">
              <a:solidFill>
                <a:srgbClr val="FF0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3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- przy czym przy ustalaniu wskaźników zatrudnienia uwzględnia się również wolontariuszy, stażystów, praktykantów oraz osoby odbywające służbę zastępczą w domu, </a:t>
            </a:r>
            <a:r>
              <a:rPr lang="pl-PL" sz="2300" b="1" u="sng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a także osoby wykonujące pracę na podstawie umów cywilnoprawnych</a:t>
            </a:r>
            <a:r>
              <a:rPr lang="pl-PL" sz="2300" u="sng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, </a:t>
            </a:r>
            <a:r>
              <a:rPr lang="pl-PL" sz="2300" b="1" u="sng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jeżeli pracują bezpośrednio z mieszkańcami domu</a:t>
            </a:r>
            <a:r>
              <a:rPr lang="pl-PL" sz="2300" u="sng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; </a:t>
            </a:r>
            <a:r>
              <a:rPr lang="pl-PL" sz="2300" b="1" u="sng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przy wyliczaniu wskaźnika udział tych osób nie może przekroczyć 20% ogólnej liczby osób zatrudnionych w zespole terapeutyczno-opiekuńczym, a także pracowników pierwszego kontaktu zatrudnionych na stanowiskach administracyjnych lub obsługi, w wymiarze proporcjonalnym do czasu, w jakim koordynują działania wynikające z indywidualnego planu wsparcia mieszkańca domu.</a:t>
            </a:r>
            <a:endParaRPr lang="pl-PL" sz="2300" b="1" u="sng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lvl="0" indent="0" algn="just">
              <a:buNone/>
            </a:pPr>
            <a:endParaRPr lang="pl-PL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69513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689391A-8231-94AD-CD87-BA7C2848EA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180" y="629175"/>
            <a:ext cx="10352013" cy="998289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 społecznej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272DA2AC-F0CE-A4A4-47D1-16B4EBF26B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45625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pl-PL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Usługa w DPS-ach - pobyt krótkoterminowy:</a:t>
            </a:r>
            <a:endParaRPr lang="pl-PL" kern="0" dirty="0">
              <a:solidFill>
                <a:srgbClr val="C00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0000"/>
              </a:lnSpc>
              <a:buNone/>
            </a:pPr>
            <a:r>
              <a:rPr lang="pl-PL" sz="20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Usługa wparcia krótkoterminowego </a:t>
            </a:r>
            <a:r>
              <a:rPr lang="pl-PL" sz="2000" b="1" kern="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formie pobytu całodobowego </a:t>
            </a:r>
            <a:r>
              <a:rPr lang="pl-PL" sz="2000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może zostać przyznana na czas określony nie dłuższy niż 30 dni w roku, z możliwością przedłużenia pobytu, w szczególnie uzasadnionych przypadkach, nie dłużej niż o kolejne 30 dni. Natomiast </a:t>
            </a:r>
            <a:r>
              <a:rPr lang="pl-PL" sz="20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usługa wsparcia krótkoterminowego </a:t>
            </a:r>
            <a:r>
              <a:rPr lang="pl-PL" sz="2000" b="1" kern="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 formie dziennej </a:t>
            </a:r>
            <a:r>
              <a:rPr lang="pl-PL" sz="2000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może zostać przyznana w wymiarze nie mniejszym niż            4 godziny dziennie i nie większym niż 12 godzin dziennie, nie dłużej niż 30 dni w roku, z możliwością przedłużenia wsparcia, w szczególnie uzasadnionych przypadkach, nie dłużej jednak niż o kolejne 30 dni. </a:t>
            </a:r>
            <a:r>
              <a:rPr lang="pl-PL" sz="2000" b="1" kern="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Łącznie usługa wsparcia krótkoterminowego niezależnie od formy nie będzie mogła przekroczyć 60 dni w roku kalendarzowym</a:t>
            </a:r>
            <a:r>
              <a:rPr lang="pl-PL" sz="2000" kern="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pl-PL" sz="2000" kern="100" dirty="0">
              <a:solidFill>
                <a:srgbClr val="FF0000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0669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006678" y="629174"/>
            <a:ext cx="10575721" cy="1057013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prawna dotyczących domów pomocy społecznej</a:t>
            </a:r>
            <a:endParaRPr lang="pl-PL" sz="28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1162757" y="2114026"/>
            <a:ext cx="9877777" cy="426999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pl-PL" sz="2000" b="1" kern="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Ograniczono do minimum formalności związane z przyznaniem usługi:</a:t>
            </a: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Wniosek o przyznanie pomocy w formie usług wsparcia krótkoterminowego składa się w ośrodku pomocy społecznej/w centrum usług społecznych, właściwego ze względu na miejsce zamieszkania osoby wymagającej wsparcia.</a:t>
            </a:r>
            <a:endParaRPr lang="pl-PL" sz="20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0000"/>
              </a:lnSpc>
              <a:buFont typeface="Wingdings" panose="05000000000000000000" pitchFamily="2" charset="2"/>
              <a:buChar char="Ø"/>
            </a:pPr>
            <a:r>
              <a:rPr lang="pl-PL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Nie przeprowadza się rodzinnego wywiadu środowiskowego</a:t>
            </a:r>
            <a:r>
              <a:rPr lang="pl-PL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u="sng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 podstawą wydania decyzji w sprawie przyznania usługi wsparcia krótkoterminowego jest</a:t>
            </a:r>
            <a:r>
              <a:rPr lang="pl-PL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kern="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oświadczenie</a:t>
            </a:r>
            <a:r>
              <a:rPr lang="pl-PL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o sytuacji osobistej i dochodowej złożone pod rygorem odpowiedzialności karnej za składanie fałszywych oświadczeń </a:t>
            </a:r>
            <a:r>
              <a:rPr lang="pl-PL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b="1" kern="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dokumenty</a:t>
            </a:r>
            <a:r>
              <a:rPr lang="pl-PL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b="1" u="sng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potwierdzające istnienie przesłanek uzasadniających przyznanie tej usługi </a:t>
            </a:r>
            <a:r>
              <a:rPr lang="pl-PL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oraz </a:t>
            </a:r>
            <a:r>
              <a:rPr lang="pl-PL" b="1" u="sng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wskazujących na rodzaj i zakres wsparcia</a:t>
            </a:r>
            <a:r>
              <a:rPr lang="pl-PL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którego wymaga osoba ubiegająca się o przyznanie świadczenia</a:t>
            </a:r>
            <a:r>
              <a:rPr lang="pl-PL" sz="2800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786756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0F2BC29-983F-FFC7-322E-FD86CFCF2B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070" y="804520"/>
            <a:ext cx="10242957" cy="881668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3AF7AE1F-248B-7B31-1521-53D2BBB130F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80000" indent="-180000" algn="just">
              <a:lnSpc>
                <a:spcPct val="100000"/>
              </a:lnSpc>
              <a:spcBef>
                <a:spcPts val="0"/>
              </a:spcBef>
            </a:pPr>
            <a:endParaRPr lang="pl-PL" kern="100" dirty="0">
              <a:latin typeface="Garamond" panose="02020404030301010803" pitchFamily="18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marL="180000" indent="-180000" algn="just">
              <a:lnSpc>
                <a:spcPct val="100000"/>
              </a:lnSpc>
              <a:spcBef>
                <a:spcPts val="0"/>
              </a:spcBef>
            </a:pPr>
            <a:r>
              <a:rPr lang="pl-PL" sz="2000" kern="100" dirty="0"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Oświadczenie, o którym mowa wyżej, składa się pod rygorem odpowiedzialności karnej za złożenie fałszywego oświadczenia. Składający oświadczenie zawiera w nim klauzulę o następującej treści: „</a:t>
            </a:r>
            <a:r>
              <a:rPr lang="pl-PL" sz="2000" b="1" kern="100" dirty="0">
                <a:solidFill>
                  <a:srgbClr val="FF0000"/>
                </a:solidFill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Jestem świadomy odpowiedzialności karnej za złożenie fałszywego oświadczenia.</a:t>
            </a:r>
            <a:r>
              <a:rPr lang="pl-PL" sz="2000" kern="100" dirty="0"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”. Klauzula ta zastępuje pouczenie organu o odpowiedzialności karnej za składanie fałszywych oświadczeń. </a:t>
            </a:r>
          </a:p>
          <a:p>
            <a:pPr marL="180000" indent="-180000" algn="just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endParaRPr lang="pl-PL" sz="2000" dirty="0">
              <a:effectLst/>
              <a:latin typeface="Garamond" panose="02020404030301010803" pitchFamily="18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marL="180000" indent="-180000" algn="just" defTabSz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pl-PL" sz="20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 przypadku, gdy osoba ubiegająca się o usługi wsparcia krótkoterminowego </a:t>
            </a:r>
            <a:r>
              <a:rPr lang="pl-PL" sz="2000" b="1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deklaruje ponoszenie pełnej odpłatności za te usługi, sytuacji dochodowej nie ustala się</a:t>
            </a:r>
            <a:r>
              <a:rPr lang="pl-PL" sz="2000" kern="0" dirty="0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lnSpc>
                <a:spcPct val="100000"/>
              </a:lnSpc>
              <a:spcBef>
                <a:spcPts val="0"/>
              </a:spcBef>
              <a:buNone/>
            </a:pPr>
            <a:endParaRPr lang="pl-PL" kern="1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43990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0BA60D7B-6C38-1A06-350E-603919B9BD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83516" y="804519"/>
            <a:ext cx="10008065" cy="1049235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5B24FE5-0A09-579F-02A7-8A4AC387D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81513" y="2015731"/>
            <a:ext cx="10073342" cy="4276011"/>
          </a:xfrm>
        </p:spPr>
        <p:txBody>
          <a:bodyPr>
            <a:normAutofit/>
          </a:bodyPr>
          <a:lstStyle/>
          <a:p>
            <a:pPr algn="just"/>
            <a:r>
              <a:rPr lang="pl-PL" sz="24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Kierownik ośrodka pomocy społecznej lub dyrektor centrum usług społecznych, wydaje decyzję 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przyznającą prawo do usług wsparcia krótkoterminowego </a:t>
            </a:r>
            <a:r>
              <a:rPr lang="pl-PL" sz="24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po dokonaniu uzgodnień z konkretnym domem pomocy społecznej prowadzonym przez gminę, powiat lub na ich zlecenie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który będzie realizował usługi. Wydaną decyzję ośrodek pomocy społecznej lub centrum usług społecznych przekazują do gminy lub powiatu prowadzących lub zlecających prowadzenie domu pomocy społecznej.</a:t>
            </a:r>
            <a:endParaRPr lang="pl-PL" sz="24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2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6896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45E3BBA-2028-97CE-261B-5EB67AE18C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73791" y="804519"/>
            <a:ext cx="10360403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F9EA3B3-69AC-9D4D-11CD-53D459AA92F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15732"/>
            <a:ext cx="9603275" cy="4510903"/>
          </a:xfrm>
        </p:spPr>
        <p:txBody>
          <a:bodyPr>
            <a:normAutofit/>
          </a:bodyPr>
          <a:lstStyle/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Decyzja przyznająca prawo do usług wsparcia krótkoterminowego określa 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wymiar i zakres usług, odpłatność za usługi, miejsce świadczenia usług oraz okres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na jaki </a:t>
            </a:r>
            <a:r>
              <a:rPr lang="pl-PL" sz="2000" b="1" kern="100" dirty="0" smtClean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została ona przyznana.</a:t>
            </a:r>
            <a:endParaRPr lang="pl-PL" sz="2000" b="1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Obowiązani do wnoszenia opłaty za korzystanie z usług wsparcia krótkoterminowego są w kolejności:</a:t>
            </a:r>
            <a:endParaRPr lang="pl-PL" sz="2000" b="1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1) osoba korzystająca z usług wsparcia krótkoterminowego,</a:t>
            </a: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2) gmina, która przyznała usługi wsparcia krótkoterminowego,</a:t>
            </a: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przy czym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gmina nie ma obowiązku wnoszenia opłaty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jeżeli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osoba korzystająca z usług wsparcia krótkoterminowego 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ponosi pełną odpłatność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pl-PL" sz="2000" b="1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4207038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3FE21328-C15D-1368-031B-FE95C3910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5737" y="804519"/>
            <a:ext cx="10251346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00F1C96-EF10-88FD-167B-D47941E23C5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46293"/>
          </a:xfrm>
        </p:spPr>
        <p:txBody>
          <a:bodyPr>
            <a:normAutofit lnSpcReduction="10000"/>
          </a:bodyPr>
          <a:lstStyle/>
          <a:p>
            <a:pPr algn="just"/>
            <a:endParaRPr lang="pl-PL" sz="2200" b="1" kern="100" dirty="0">
              <a:effectLst/>
              <a:latin typeface="Garamond" panose="02020404030301010803" pitchFamily="18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pl-PL" sz="22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Do świadczenia usług wsparcia krótkoterminowego nie stosuje się przepisów </a:t>
            </a:r>
            <a:r>
              <a:rPr lang="pl-PL" sz="22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art. 58-64b (</a:t>
            </a:r>
            <a:r>
              <a:rPr lang="pl-PL" sz="2200" kern="100" dirty="0"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dot. kosztu całodobowej opieki, decyzji o skierowaniu i odpłatności za dps, średniego miesięcznego kosztu utrzymania mieszkańca, opłaty za pobyt, miejsca wnoszenia opłat, nieponoszenia opłat za nieobecność w dps, zwolnienia z opłat za dps) </a:t>
            </a:r>
            <a:r>
              <a:rPr lang="pl-PL" sz="22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oraz art. 65 ust. 2 (dot. </a:t>
            </a:r>
            <a:r>
              <a:rPr lang="pl-PL" sz="2200" kern="100" dirty="0"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skierowań mieszkańców do komercyjnych dps, prowadzonych nie na zlecenie gminy lub powiatu).</a:t>
            </a:r>
          </a:p>
          <a:p>
            <a:pPr algn="just"/>
            <a:r>
              <a:rPr lang="pl-PL" sz="2200" kern="100" dirty="0"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Zgodnie z art. 57c u.p.s., </a:t>
            </a:r>
            <a:r>
              <a:rPr lang="pl-PL" sz="22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Wojewoda wydaje zgodę na przekształcenie miejsc, o których mowa w art. 57 ust. 3a pkt 6, w miejsca przeznaczone na świadczenie usług wsparcia krótkoterminowego dziennego lub całodobowego oraz utworzenie nowych miejsc przeznaczonych na usługi wsparcia dziennego lub całodobowego. Do wydania zgody przepis art. 57 stosuje się odpowiednio</a:t>
            </a:r>
            <a:endParaRPr lang="pl-PL" sz="22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2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78816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115736" y="338328"/>
            <a:ext cx="10466664" cy="1213635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sz="28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97385"/>
          </a:xfrm>
        </p:spPr>
        <p:txBody>
          <a:bodyPr>
            <a:normAutofit/>
          </a:bodyPr>
          <a:lstStyle/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 przypadku świadczenia przez dom pomocy społecznej usług wsparcia krótkoterminowego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rada gminy lub rada powiatu właściwa dla tego domu pomocy społecznej określa, w drodze uchwały,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wysokość opłat za godzinę świadczenia usług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w przypadku usług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wsparcia krótkoterminowego świadczonego w formie dziennej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oraz 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za dzień pobytu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w przypadku świadczenia usług wsparcia krótkoterminowego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 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formie pobytu całodobowego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(art. 97a u.p.s.).</a:t>
            </a:r>
            <a:endParaRPr lang="pl-PL" sz="2000" kern="100" dirty="0">
              <a:latin typeface="Garamond" panose="02020404030301010803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Rada gminy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określa, w drodze uchwały,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szczegółowe warunki przyznawania usług wsparcia krótkoterminowego świadczonego w formie dziennej i w formie pobytu całodobowego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oraz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warunki odpłatności za te usługi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oraz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szczegółowe warunki częściowego lub całkowitego zwolnienia od opłat, jak również tryb ich pobierania (art. 97a ust. 3)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674473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D8057A-339D-273C-A7DB-0063194D01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57013" y="804519"/>
            <a:ext cx="10393959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844D3A9E-A60A-C90A-9BED-278BCFDC2B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61735"/>
          </a:xfrm>
        </p:spPr>
        <p:txBody>
          <a:bodyPr>
            <a:normAutofit lnSpcReduction="10000"/>
          </a:bodyPr>
          <a:lstStyle/>
          <a:p>
            <a:pPr algn="just"/>
            <a:endParaRPr lang="pl-PL" sz="2400" kern="100" dirty="0">
              <a:effectLst/>
              <a:latin typeface="Garamond" panose="02020404030301010803" pitchFamily="18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pl-PL" sz="26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Usługi wsparcia krótkoterminowego są odpłatne do wysokości opłat, o których mowa w art. 97a ust. </a:t>
            </a:r>
            <a:r>
              <a:rPr lang="pl-PL" sz="2600" kern="100" dirty="0" smtClean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 u.p.s. - </a:t>
            </a:r>
            <a:r>
              <a:rPr lang="pl-PL" sz="26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Osoba korzystająca z usług wsparcia krótkoterminowego </a:t>
            </a:r>
            <a:r>
              <a:rPr lang="pl-PL" sz="26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nie ponosi opłat, jeżeli jej dochód nie przekracza kwoty kryterium dochodowego dla osoby samotnie gospodarującej </a:t>
            </a:r>
            <a:r>
              <a:rPr lang="pl-PL" sz="26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(art. 97a ust. 3 </a:t>
            </a:r>
            <a:r>
              <a:rPr lang="pl-PL" sz="2600" kern="100" dirty="0" err="1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u.p.s</a:t>
            </a:r>
            <a:r>
              <a:rPr lang="pl-PL" sz="26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.).</a:t>
            </a:r>
          </a:p>
          <a:p>
            <a:pPr algn="just"/>
            <a:r>
              <a:rPr lang="pl-PL" sz="26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Różnicę</a:t>
            </a:r>
            <a:r>
              <a:rPr lang="pl-PL" sz="26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między ustaloną odpłatnością osoby korzystającej z usług wsparcia krótkoterminowego</a:t>
            </a:r>
            <a:r>
              <a:rPr lang="pl-PL" sz="26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a </a:t>
            </a:r>
            <a:r>
              <a:rPr lang="pl-PL" sz="26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opłatą za usługi</a:t>
            </a:r>
            <a:r>
              <a:rPr lang="pl-PL" sz="26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o której mowa, </a:t>
            </a:r>
            <a:r>
              <a:rPr lang="pl-PL" sz="26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ponosi gmina</a:t>
            </a:r>
            <a:r>
              <a:rPr lang="pl-PL" sz="26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pl-PL" sz="26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która przyznała osobie usługi wsparcia krótkoterminowego</a:t>
            </a:r>
            <a:r>
              <a:rPr lang="pl-PL" sz="26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(art. 97a ust. 4 </a:t>
            </a:r>
            <a:r>
              <a:rPr lang="pl-PL" sz="2600" kern="100" dirty="0" err="1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u.p.s</a:t>
            </a:r>
            <a:r>
              <a:rPr lang="pl-PL" sz="26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.).</a:t>
            </a:r>
            <a:endParaRPr lang="pl-PL" sz="26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000" kern="100" dirty="0">
              <a:effectLst/>
              <a:latin typeface="Garamond" panose="02020404030301010803" pitchFamily="18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35534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096A096-46AE-CD3E-CF93-011962E355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515" y="620785"/>
            <a:ext cx="10284902" cy="1232969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F7D4C5E-974F-1A23-7E88-66D1DDC2DF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pl-PL" sz="2000" b="1" dirty="0">
                <a:solidFill>
                  <a:srgbClr val="FF0000"/>
                </a:solidFill>
                <a:latin typeface="Garamond" panose="02020404030301010803" pitchFamily="18" charset="0"/>
              </a:rPr>
              <a:t>usługi wsparcia krótkoterminowego w formie pobytu całodobowego lub w formie dziennej</a:t>
            </a:r>
            <a:r>
              <a:rPr lang="pl-PL" sz="2000" dirty="0">
                <a:solidFill>
                  <a:srgbClr val="FF0000"/>
                </a:solidFill>
                <a:latin typeface="Garamond" panose="02020404030301010803" pitchFamily="18" charset="0"/>
              </a:rPr>
              <a:t> </a:t>
            </a:r>
            <a:r>
              <a:rPr lang="pl-PL" sz="2000" dirty="0">
                <a:latin typeface="Garamond" panose="02020404030301010803" pitchFamily="18" charset="0"/>
              </a:rPr>
              <a:t>dla osób pełnoletnich wymagających wsparcia z powodu wieku, choroby lub niepełnosprawności, niebędących mieszkańcami domu, mogą świadczyć domy pomocy społecznej, o których mowa w art. 56 pkt 1-4 i 6 ustawy o pomocy społecznej (z wyłączeniem dps dla dzieci i młodzieży niepełnosprawnych intelektualnie i uzależnionych od alkoholu).</a:t>
            </a:r>
          </a:p>
          <a:p>
            <a:pPr algn="just"/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Podmiot prowadzący dom pomocy społecznej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zgłasza wojewodzie informację o zamiarze świadczenia przez dom usług wsparcia krótkoterminowego (całodobowych lub dziennych), ze wskazaniem liczby miejsc przeznaczonych na usługi wsparcia dziennego i całodobowego, w terminie 14 dni od dnia ich powstania.</a:t>
            </a: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512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0737685-F821-428F-4120-F6CACB22F26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681" y="804519"/>
            <a:ext cx="10259736" cy="1049235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629C7C4-300D-CCFF-ABFA-C4984F7DDC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73417"/>
            <a:ext cx="10554574" cy="4362274"/>
          </a:xfrm>
        </p:spPr>
        <p:txBody>
          <a:bodyPr>
            <a:normAutofit lnSpcReduction="10000"/>
          </a:bodyPr>
          <a:lstStyle/>
          <a:p>
            <a:pPr algn="just"/>
            <a:endParaRPr lang="pl-PL" sz="2000" b="1" kern="100" dirty="0">
              <a:effectLst/>
              <a:latin typeface="Garamond" panose="02020404030301010803" pitchFamily="18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Usługi wsparcia krótkoterminowego mogą być przyznane osobie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która ze względu na </a:t>
            </a:r>
            <a:r>
              <a:rPr lang="pl-PL" sz="20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wiek, chorobę lub niepełnosprawność wymaga doraźnej pomocy w formie pobytu całodobowego lub w formie dziennej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pl-PL" sz="2000" b="1" u="sng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ze względu na czasowe ograniczenie możliwości zapewnienia właściwego wsparcia w miejscu zamieszkania przez osoby na co dzień sprawujące opiekę nad tą osobą.</a:t>
            </a:r>
            <a:endParaRPr lang="pl-PL" sz="2000" b="1" u="sng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Rodzaj i zakres usług wsparcia krótkoterminowego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są uzależnione 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od sytuacji osoby wymagającej wsparcia oraz jej indywidualnych potrzeb.</a:t>
            </a: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Usługi wsparcia krótkoterminowego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realizowane 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 formie pobytu całodobowego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są adekwatne do 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zakresu usług realizowanych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przez dom pomocy społecznej na rzecz jego mieszkańców, z uwzględnieniem 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indywidualnych potrzeb osób korzystających z tej formy wsparcia.</a:t>
            </a:r>
            <a:endParaRPr lang="pl-PL" sz="2000" b="1" kern="100" dirty="0">
              <a:solidFill>
                <a:srgbClr val="FF0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Usługi wsparcia krótkoterminowego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realizowane 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 formie dziennej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obejmują usługi, o których mowa wyżej, z wyłączeniem pobytu całodobowego.</a:t>
            </a:r>
          </a:p>
          <a:p>
            <a:pPr algn="just"/>
            <a:endParaRPr lang="pl-PL" sz="2000" b="1" kern="100" dirty="0">
              <a:solidFill>
                <a:srgbClr val="FF0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275071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951D3C7-B5ED-AEDC-5F4F-23EDE6639F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5019E41A-169B-2DCD-D90D-1ED34812CE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>
            <a:normAutofit/>
          </a:bodyPr>
          <a:lstStyle/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2000" kern="0" dirty="0"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Brak wskaźnika zatrudnienia pracowników socjalnych zgodnie z § 6 ust. 2 pkt 1 rozporządzenia w sprawie domów pomocy.</a:t>
            </a:r>
            <a:endParaRPr lang="pl-PL" sz="2000" kern="1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Warunkiem efektywnej realizacji usług opiekuńczych i wspomagających jest m.in. zatrudnianie w pełnym wymiarze czasu pracy 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nie mniej niż dwóch pracowników socjalnych na stu mieszkańców domu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.</a:t>
            </a: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800"/>
              </a:spcAft>
            </a:pPr>
            <a:r>
              <a:rPr lang="pl-PL" sz="2000" kern="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Calibri" panose="020F0502020204030204" pitchFamily="34" charset="0"/>
              </a:rPr>
              <a:t>Brak podejmowania działań w zakresie likwidacji niepodjętych depozytów, zgodnie z art. 4 ust. 1 ustawy z dnia 18 października 2006 r. o likwidacji niepodjętych depozytów. </a:t>
            </a:r>
            <a:endParaRPr lang="pl-PL" sz="2000" kern="1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pl-PL" sz="2000" dirty="0">
                <a:latin typeface="Garamond" panose="02020404030301010803" pitchFamily="18" charset="0"/>
              </a:rPr>
              <a:t>Likwidacja niepodjętego depozytu z mocy prawa następuje w razie niepodjęcia depozytu przez uprawnionego, mimo upływu terminu do odbioru depozytu.</a:t>
            </a:r>
          </a:p>
        </p:txBody>
      </p:sp>
    </p:spTree>
    <p:extLst>
      <p:ext uri="{BB962C8B-B14F-4D97-AF65-F5344CB8AC3E}">
        <p14:creationId xmlns:p14="http://schemas.microsoft.com/office/powerpoint/2010/main" val="70327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208014" y="338327"/>
            <a:ext cx="10374385" cy="1180079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sz="28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28847"/>
          </a:xfrm>
        </p:spPr>
        <p:txBody>
          <a:bodyPr>
            <a:no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Obowiązek prowadzenia rejestru zdarzeń nadzwyczajnych </a:t>
            </a:r>
            <a:endParaRPr lang="pl-PL" sz="2400" kern="100" dirty="0">
              <a:solidFill>
                <a:srgbClr val="C00000"/>
              </a:solidFill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0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Ustawa o zmianie ustawy o pomocy społecznej wprowadziła </a:t>
            </a:r>
            <a:r>
              <a:rPr lang="pl-PL" sz="2000" b="1" kern="0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od 1 stycznia 2024 r. </a:t>
            </a:r>
            <a:r>
              <a:rPr lang="pl-PL" sz="20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obowiązek prowadzenia, przez kierowników lub dyrektorów domów pomocy społecznej oraz podmioty prowadzące placówki zapewniające całodobową opiekę osobom niepełnosprawnym, przewlekle chorym lub osobom w podeszłym wieku, </a:t>
            </a:r>
            <a:r>
              <a:rPr lang="pl-PL" sz="2000" b="1" kern="0" dirty="0">
                <a:solidFill>
                  <a:srgbClr val="FF0000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rejestru zgłoszeń o zdarzeniach nadzwyczajnych z udziałem mieszkańców domu, w szczególności dotyczących </a:t>
            </a:r>
            <a:r>
              <a:rPr lang="pl-PL" sz="2000" b="1" kern="0" dirty="0">
                <a:solidFill>
                  <a:schemeClr val="accent1"/>
                </a:solidFill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wypadków, samouszkodzeń, obrażeń ciała,</a:t>
            </a:r>
            <a:r>
              <a:rPr lang="pl-PL" sz="2000" b="1" kern="0" dirty="0">
                <a:solidFill>
                  <a:schemeClr val="accent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pl-PL" sz="20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zdarzeń, które </a:t>
            </a:r>
            <a:r>
              <a:rPr lang="pl-PL" sz="2000" b="1" kern="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są </a:t>
            </a:r>
            <a:r>
              <a:rPr lang="pl-PL" sz="20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związane z zagrożeniem życia lub zdrowia tych mieszkańców lub osób. </a:t>
            </a:r>
            <a:r>
              <a:rPr lang="pl-PL" sz="2000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Rejestr zawiera </a:t>
            </a:r>
            <a:r>
              <a:rPr lang="pl-PL" sz="20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również:</a:t>
            </a:r>
            <a:r>
              <a:rPr lang="pl-PL" sz="2000" b="1" kern="0" dirty="0">
                <a:solidFill>
                  <a:schemeClr val="accent1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imię i nazwisko osoby zgłaszającej, datę zgłoszenia, opis i miejsce zdarzenia, informacje o podjętych działaniach naprawczych</a:t>
            </a:r>
            <a:r>
              <a:rPr lang="pl-PL" sz="20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360883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11DD10D-58AC-3EBE-E894-E225C8A311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57680" y="447188"/>
            <a:ext cx="10224317" cy="970450"/>
          </a:xfrm>
        </p:spPr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E2008B5-33DF-62A1-D485-10404BA33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13405"/>
          </a:xfrm>
        </p:spPr>
        <p:txBody>
          <a:bodyPr>
            <a:normAutofit/>
          </a:bodyPr>
          <a:lstStyle/>
          <a:p>
            <a:pPr algn="just"/>
            <a:r>
              <a:rPr lang="pl-PL" sz="2000" b="1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Przez zdarzenie nadzwyczajne, </a:t>
            </a:r>
            <a:r>
              <a:rPr lang="pl-PL" sz="20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zgodnie z uzasadnieniem do projektu zmiany do ustawy o pomocy społecznej, </a:t>
            </a: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należy rozumieć </a:t>
            </a:r>
            <a:r>
              <a:rPr lang="pl-PL" sz="2000" b="1" u="sng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każde zdarzenie</a:t>
            </a:r>
            <a:r>
              <a:rPr lang="pl-PL" sz="2000" b="1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, </a:t>
            </a:r>
            <a:r>
              <a:rPr lang="pl-PL" sz="2000" b="1" u="sng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które w sposób negatywny wpływa na </a:t>
            </a:r>
            <a:r>
              <a:rPr lang="pl-PL" sz="2000" b="1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mieszkańca placówki lub domu i </a:t>
            </a:r>
            <a:r>
              <a:rPr lang="pl-PL" sz="2000" b="1" u="sng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którego następstwa wiążą się z potencjalnym lub faktycznym pogorszeniem stanu zdrowia lub wręcz zagrażają życiu mieszkańca</a:t>
            </a: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Wprowadzenie regulacji w tym zakresie stanowi realizację postulatów zgłaszanych przez Rzecznika Praw Obywatelskich w ramach Krajowego Mechanizmu Prewencji Tortur. Zmiany mają również na celu ograniczenie skali nieprawidłowości w domach pomocy społecznej i placówkach zapewniających całodobową opiekę osobom niepełnosprawnym, przewlekle chorym lub osobom w podeszłym wieku, a tym samym </a:t>
            </a:r>
            <a:r>
              <a:rPr lang="pl-PL" sz="2000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zwiększenie poczucia bezpieczeństwa osób starszych i niepełnosprawnych  przebywających w takich domach lub placówkach</a:t>
            </a: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Organy nadzorujące ww. podmioty zyskają dodatkowe źródło informacji o sytuacji w domach i placówkach, co pozwoli na podejmowanie </a:t>
            </a:r>
            <a:r>
              <a:rPr lang="pl-PL" sz="2000" b="1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 bieżąco działań </a:t>
            </a:r>
            <a:r>
              <a:rPr lang="pl-PL" sz="2000" b="1" dirty="0" smtClean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nadzorczych oraz </a:t>
            </a:r>
            <a:r>
              <a:rPr lang="pl-PL" sz="2000" b="1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kontrolnych</a:t>
            </a: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95184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B13F80A-7ACF-A7DA-3F45-720A2D869C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91236" y="455577"/>
            <a:ext cx="10246075" cy="970450"/>
          </a:xfrm>
        </p:spPr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58A577C-CBA5-9874-A2DD-B6CBBEFBB75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488906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 zdarzeń, o których informacje powinny znaleźć się rejestrze: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zdarzenia indywidualne;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zdarzenia masowe.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Wśród zdarzeń indywidualnych należy wymienić takie jak: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wypadki związane z przemieszczaniem się: złamania, skręcenia, stłuczenia, upadki z dużej wysokości,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urazy takie jak: zatrucia, rozległe oparzenia, rozległe rany powstałe w wyniku urazów,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porażenia prądem, zatrucia substancjami chemicznymi lub czynnikami biologicznymi, </a:t>
            </a:r>
          </a:p>
          <a:p>
            <a:pPr marL="342900" lvl="0" indent="-342900">
              <a:lnSpc>
                <a:spcPct val="107000"/>
              </a:lnSpc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samouszkodzenia ciała, próby samobójcze,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18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inne zdarzenia mające wpływ na życie lub zdrowie człowieka spowodowane działaniem lub zaniechaniem personelu domu, ewentualnie działaniem innych mieszkańców domu lub osób z zewnątrz.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86246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DB5F232-C376-8417-B93F-E0FC06A68A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82180" y="447188"/>
            <a:ext cx="10299818" cy="970450"/>
          </a:xfrm>
        </p:spPr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6BEB17F-2A8A-9C58-BBFB-2E521D8132D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88525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Wśród zdarzeń masowych należy wymienić: </a:t>
            </a: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wypadki </a:t>
            </a:r>
            <a:r>
              <a:rPr lang="pl-PL" sz="20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komunikacyjne, </a:t>
            </a: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w których uczestniczy więcej niż jedna osoba,</a:t>
            </a:r>
            <a:endParaRPr lang="pl-PL" sz="2000" dirty="0"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 algn="just">
              <a:lnSpc>
                <a:spcPct val="107000"/>
              </a:lnSpc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spowodowanie zagrożenia wybuchem, pożarem, katastrofy budowlanej, przemocy - akty terroru.</a:t>
            </a:r>
          </a:p>
          <a:p>
            <a:pPr marL="0" lv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 każdy skutek zdarzenia, w postaci uszkodzenia ciała musi mieć charakter zdarzenia nadzwyczajnego.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Przykładem takiej sytuacji może być: skaleczenie się przez mieszkańca domu ostrym przedmiotem w trakcie zajęć terapii zajęciowej lub np. wypadek komunikacyjny skutkujący naruszeniem powłok skórnych w postaci odrapania.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(W obu powyższych przypadkach następuje skutek w postaci urazu, jednak nie występuje zagrożenie dla życia lub zdrowia mieszkańca domu).</a:t>
            </a:r>
            <a:endParaRPr lang="pl-PL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80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B6F13625-EDF8-53C9-B1BB-2D5E8DA86F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66070" y="447188"/>
            <a:ext cx="10215928" cy="970450"/>
          </a:xfrm>
        </p:spPr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77338F4-4E2D-128B-70E4-242E91D45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052678"/>
          </a:xfrm>
        </p:spPr>
        <p:txBody>
          <a:bodyPr>
            <a:normAutofit/>
          </a:bodyPr>
          <a:lstStyle/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Maksymalny zakres gromadzonych danych: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Rodzaj zdarzenia (zdarzenie indywidualne lub zbiorowe);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Typ zdarzenia (wypadek, samouszkodzenie, obrażenia ciała);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imię i nazwisko osoby zgłaszającej;</a:t>
            </a:r>
          </a:p>
          <a:p>
            <a:pPr marL="342900" lvl="0" indent="-342900">
              <a:lnSpc>
                <a:spcPct val="107000"/>
              </a:lnSpc>
              <a:buFont typeface="+mj-lt"/>
              <a:buAutoNum type="arabicPeriod"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data zgłoszenia;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opis i miejsce zdarzenia;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buFont typeface="+mj-lt"/>
              <a:buAutoNum type="arabicPeriod"/>
            </a:pPr>
            <a:r>
              <a:rPr lang="pl-PL" sz="20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informacja o podjętych odpowiednich działaniach następczych wobec zgłoszenia.</a:t>
            </a:r>
            <a:endParaRPr lang="pl-PL" sz="2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9414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9E4D642-EFEE-7953-8363-D060F6A3AC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65402" y="447188"/>
            <a:ext cx="10316596" cy="970450"/>
          </a:xfrm>
        </p:spPr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41523AE-1BDA-DE6C-0A15-E71F529DD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20181"/>
          </a:xfrm>
        </p:spPr>
        <p:txBody>
          <a:bodyPr/>
          <a:lstStyle/>
          <a:p>
            <a:pPr algn="just"/>
            <a:r>
              <a:rPr lang="pl-PL" sz="2400" dirty="0" smtClean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Regulacja przepisu </a:t>
            </a:r>
            <a:r>
              <a:rPr lang="pl-PL" sz="2400" b="1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 przewiduje uwzględniania osób korzystających z usług wsparcia krótkoterminowego w rejestrze zdarzeń nadzwyczajnych </a:t>
            </a:r>
            <a:r>
              <a:rPr lang="pl-PL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z uwagi na fakt, iż osoby korzystające z ww. usług będą mogły przebywać w domu pomocy społecznej np. tylko przez kilka dni – a proponowana regulacja przewiduje również </a:t>
            </a:r>
            <a:r>
              <a:rPr lang="pl-PL" sz="2400" b="1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procedurę przekazywania informacji w celu podjęcia interwencji oraz działań naprawczych przez odpowiednie organy.</a:t>
            </a:r>
            <a:r>
              <a:rPr lang="pl-PL" sz="2400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Nieuwzględnianie osób korzystających z usług wsparcia krótkoterminowego w rejestrze zdarzeń nadzwyczajnych </a:t>
            </a:r>
            <a:r>
              <a:rPr lang="pl-PL" sz="2400" u="sng" dirty="0">
                <a:effectLst/>
                <a:latin typeface="Garamond" panose="02020404030301010803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nie oznacza, iż w sytuacji zagrożenia życia lub zdrowia tych osób nie należy podejmować stosownej interwencji.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3304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AE7931DD-DDDD-7EDC-D91C-381FAE8DE6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48624" y="804519"/>
            <a:ext cx="10343626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CF55A25-DC7B-5C51-9F52-384E9C1247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endParaRPr lang="pl-PL" sz="2400" kern="100" dirty="0">
              <a:effectLst/>
              <a:latin typeface="Garamond" panose="02020404030301010803" pitchFamily="18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Organizacja przyjmowania i weryfikacji zgłoszeń o zdarzeniach nadzwyczajnych, podejmowania działań następczych oraz związanego z tym przetwarzania danych osobowych </a:t>
            </a:r>
            <a:r>
              <a:rPr lang="pl-PL" sz="24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powinna uniemożliwiać nieupoważnionym osobom uzyskanie dostępu do informacji oraz zapewniać ochronę poufności tożsamości osoby dokonującej zgłoszenia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pPr algn="just"/>
            <a:r>
              <a:rPr lang="pl-PL" sz="24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Do przyjmowania i weryfikacji zgłoszeń o zdarzeniach nadzwyczajnych oraz podejmowania działań następczych</a:t>
            </a:r>
            <a:r>
              <a:rPr lang="pl-PL" sz="24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mogą być dopuszczone wyłącznie osoby posiadające pisemne upoważnienie dyrektora lub kierownika domu pomocy społecznej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pl-PL" sz="24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sz="24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56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F66A3AF-5D6C-74A9-B830-BBCF539365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0569" y="804519"/>
            <a:ext cx="10268125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9CD9ADB-70D3-E7EC-6568-98F132A785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2040899"/>
            <a:ext cx="9603275" cy="4200510"/>
          </a:xfrm>
        </p:spPr>
        <p:txBody>
          <a:bodyPr/>
          <a:lstStyle/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Zanonimizowane informacje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o których mowa w art. 55c ust. 2 i 3, dyrektor lub kierownik domu pomocy społecznej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przekazuje wójtowi (burmistrzowi, prezydentowi miasta), staroście jednostki samorządu terytorialnego prowadzącej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dom pomocy społecznej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lub zlecającej jego prowadzenie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lub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marszałkowi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województwa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w przypadku regionalnych domów pomocy społecznej - 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nie rzadziej niż raz na kwartał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Wójt (burmistrz, prezydent miasta), starosta lub marszałek województwa po otrzymaniu informacji, o których mowa wyżej, niezwłocznie weryfikuje przekazane informacje w celu analizy i oceny zasadności podjętych działań następczych.</a:t>
            </a: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6757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CA9972D-FFE8-C277-DFAC-8A1217AAE0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2515" y="804519"/>
            <a:ext cx="10268124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9BC40AAF-19A0-CC07-EEC7-49A67C7E496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endParaRPr lang="pl-PL" sz="2400" kern="100" dirty="0">
              <a:effectLst/>
              <a:latin typeface="Garamond" panose="02020404030301010803" pitchFamily="18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Wójt (burmistrz, prezydent miasta), starosta lub marszałek województwa </a:t>
            </a:r>
            <a:r>
              <a:rPr lang="pl-PL" sz="24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przekazuje wojewodzie informację zbiorczą o zgłoszeniach o zdarzeniach nadzwyczajnych i podjętych działaniach następczych </a:t>
            </a:r>
            <a:r>
              <a:rPr lang="pl-PL" sz="24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nie rzadziej niż raz na kwartał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.</a:t>
            </a:r>
            <a:endParaRPr lang="pl-PL" sz="24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4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Informacja zbiorcza o zgłoszeniach o zdarzeniach nadzwyczajnych i podjętych działaniach następczych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pl-PL" sz="24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jest przekazywana przez wojewodę 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Ministrowi Rodziny, Pracy i Polityki Społecznej </a:t>
            </a:r>
            <a:r>
              <a:rPr lang="pl-PL" sz="24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nie rzadziej niż raz na kwartał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za pomocą systemu teleinformatycznego, do rejestru centralnego, o którym mowa w art. 23 ust. 4a </a:t>
            </a:r>
            <a:r>
              <a:rPr lang="pl-PL" sz="2400" kern="100" dirty="0" err="1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u.p.s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.</a:t>
            </a: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514749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375795" y="520117"/>
            <a:ext cx="10014620" cy="1149079"/>
          </a:xfrm>
        </p:spPr>
        <p:txBody>
          <a:bodyPr>
            <a:normAutofit/>
          </a:bodyPr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prawa dotyczących domów pomocy społecznej</a:t>
            </a:r>
            <a:endParaRPr lang="pl-PL" sz="28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pl-PL" sz="2200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Pierwsze zezwolenie na prowadzenie domu pomocy społecznej i placówki zapewniającej całodobową opiekę osobom niepełnosprawnym, przewlekle chorym oraz osobom w podeszłym wieku, w przypadku cofnięcia zezwolenia z przyczyn, o której mowa w art. 57a ust</a:t>
            </a:r>
            <a:r>
              <a:rPr lang="pl-PL" sz="2200" kern="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1 u.p.s,  </a:t>
            </a:r>
            <a:r>
              <a:rPr lang="pl-PL" sz="2200" b="1" kern="0" dirty="0">
                <a:solidFill>
                  <a:srgbClr val="C0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będzie wydawane na czas określony – 1 rok</a:t>
            </a:r>
            <a:r>
              <a:rPr lang="pl-PL" sz="2200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pl-PL" sz="2200" b="1" kern="0" dirty="0">
                <a:solidFill>
                  <a:srgbClr val="C00000"/>
                </a:solidFill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następne – na czas nieokreślony</a:t>
            </a:r>
            <a:r>
              <a:rPr lang="pl-PL" sz="2200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chyba, że sam podmiot wnioskuje o wydanie zezwolenia, na czas określony. Obecnie co do zasady jest ono wydawane od razu na czas nieokreślony. </a:t>
            </a:r>
            <a:r>
              <a:rPr lang="pl-PL" sz="2200" b="1" kern="0" dirty="0">
                <a:effectLst/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Uzasadnieniem tej zmiany jest wzmocnienie nadzoru nad nowopowstałymi placówkami.</a:t>
            </a:r>
            <a:endParaRPr lang="pl-PL" sz="2200" b="1" kern="1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315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0ED0219-16A9-A0DE-EC0C-BF338B0FC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B2D23DC-5582-30A2-0FEA-606E31ADF4E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71460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pl-PL" sz="2400" dirty="0">
              <a:latin typeface="Garamond" panose="02020404030301010803" pitchFamily="18" charset="0"/>
            </a:endParaRPr>
          </a:p>
          <a:p>
            <a:pPr marL="0" indent="0" algn="just">
              <a:buNone/>
            </a:pPr>
            <a:r>
              <a:rPr lang="pl-PL" sz="2400" dirty="0">
                <a:latin typeface="Garamond" panose="02020404030301010803" pitchFamily="18" charset="0"/>
              </a:rPr>
              <a:t>W myśl art. 4 ust. 2 ustawy o likwidacji niepodjętych depozytów - </a:t>
            </a:r>
            <a:r>
              <a:rPr lang="pl-PL" sz="2400" dirty="0">
                <a:solidFill>
                  <a:srgbClr val="FF0000"/>
                </a:solidFill>
                <a:latin typeface="Garamond" panose="02020404030301010803" pitchFamily="18" charset="0"/>
              </a:rPr>
              <a:t>Termin do odbioru depozytu </a:t>
            </a:r>
            <a:r>
              <a:rPr lang="pl-PL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wynosi 3 lata od dnia doręczenia wezwania do odbioru uprawnionemu lub wezwania</a:t>
            </a:r>
            <a:r>
              <a:rPr lang="pl-PL" sz="2400" dirty="0">
                <a:latin typeface="Garamond" panose="02020404030301010803" pitchFamily="18" charset="0"/>
              </a:rPr>
              <a:t>,    o którym mowa w </a:t>
            </a:r>
            <a:r>
              <a:rPr lang="pl-PL" sz="2400" dirty="0">
                <a:latin typeface="Garamond" panose="02020404030301010803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art. 6 ust. 5</a:t>
            </a:r>
            <a:r>
              <a:rPr lang="pl-PL" sz="2400" dirty="0">
                <a:latin typeface="Garamond" panose="02020404030301010803" pitchFamily="18" charset="0"/>
              </a:rPr>
              <a:t> (W przypadku braku możliwości doręczenia wezwania do odbioru depozytu lub nieustalenia uprawnionego, przechowujący depozyt jest obowiązany dokonać wezwania poprzez jego wywieszenie na tablicy informacyjnej w swojej siedzibie na okres 6 miesięcy. Jeżeli szacunkowa wartość depozytu przekracza kwotę 5 000 zł, przechowujący depozyt zamieszcza również ogłoszenie w dzienniku poczytnym w danej miejscowości lub w Biuletynie Informacji Publicznej).</a:t>
            </a:r>
            <a:endParaRPr lang="pl-PL" sz="2400" kern="100" dirty="0">
              <a:effectLst/>
              <a:latin typeface="Garamond" panose="02020404030301010803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/>
            <a:r>
              <a:rPr lang="pl-PL" sz="2400" dirty="0">
                <a:latin typeface="Garamond" panose="02020404030301010803" pitchFamily="18" charset="0"/>
              </a:rPr>
              <a:t>Przekazywanie wniosków o likwidację niepodjętych depozytów do Urzędu Miasta zamiast do właściwego sądu.</a:t>
            </a:r>
          </a:p>
          <a:p>
            <a:pPr marL="0" indent="0" algn="just">
              <a:buNone/>
            </a:pPr>
            <a:r>
              <a:rPr lang="pl-PL" sz="2400" dirty="0">
                <a:latin typeface="Garamond" panose="02020404030301010803" pitchFamily="18" charset="0"/>
              </a:rPr>
              <a:t>Art. 9 ust. 1 ustawy o likwidacji niepodjętych depozytów stanowi, </a:t>
            </a:r>
            <a:r>
              <a:rPr lang="pl-PL" sz="2400" b="1" dirty="0">
                <a:solidFill>
                  <a:srgbClr val="FF0000"/>
                </a:solidFill>
                <a:latin typeface="Garamond" panose="02020404030301010803" pitchFamily="18" charset="0"/>
              </a:rPr>
              <a:t>że likwidację niepodjętego depozytu stwierdza sąd </a:t>
            </a:r>
            <a:r>
              <a:rPr lang="pl-PL" sz="2400" b="1" dirty="0">
                <a:latin typeface="Garamond" panose="02020404030301010803" pitchFamily="18" charset="0"/>
              </a:rPr>
              <a:t>na wniosek przechowującego depozyt.</a:t>
            </a:r>
          </a:p>
          <a:p>
            <a:pPr marL="0" indent="0">
              <a:buNone/>
            </a:pPr>
            <a:endParaRPr lang="pl-PL" b="1" dirty="0"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6082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1040235" y="804519"/>
            <a:ext cx="10014619" cy="1049235"/>
          </a:xfrm>
        </p:spPr>
        <p:txBody>
          <a:bodyPr>
            <a:noAutofit/>
          </a:bodyPr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sz="28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Zmieniono art. 65. ust 1 u.p.s., który stanowi, że: „1. Do domów pomocy społecznej prowadzonych przez podmioty niepubliczne, o których mowa w art. 57 ust. 1 pkt 2-4, jeżeli nie są one prowadzone na zlecenie organu jednostki samorządu terytorialnego, nie stosuje się przepisów </a:t>
            </a:r>
            <a:r>
              <a:rPr lang="pl-PL" sz="2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art. 55b, art. 55c </a:t>
            </a:r>
            <a:r>
              <a:rPr lang="pl-PL" sz="2800" b="1" kern="100" dirty="0" smtClean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ust</a:t>
            </a:r>
            <a:r>
              <a:rPr lang="pl-PL" sz="2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. 6-8 </a:t>
            </a:r>
            <a:r>
              <a:rPr lang="pl-PL" sz="2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oraz art. 59-64b.</a:t>
            </a:r>
            <a:endParaRPr lang="pl-PL" sz="28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endParaRPr lang="pl-PL" sz="20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06541441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2CC1EE8-59BE-AE55-0801-044526C609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49293" y="804519"/>
            <a:ext cx="10184234" cy="1049235"/>
          </a:xfrm>
        </p:spPr>
        <p:txBody>
          <a:bodyPr>
            <a:normAutofit fontScale="90000"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1158801-EA8F-4681-43AC-50E9426B3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Font typeface="Courier New" panose="02070309020205020404" pitchFamily="49" charset="0"/>
              <a:buChar char="o"/>
            </a:pP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Dodano art. 121 ust. 2ba, który stanowi, że</a:t>
            </a:r>
            <a:r>
              <a:rPr lang="pl-PL" sz="24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: Każdy czyn, o którym mowa w art. 222 (naruszenie nietykalności cielesnej funkcjonariusza), art. 223 (czynna napaść na funkcjonariusza publicznego) lub art. 226 (znieważenie funkcjonariusza publicznego) 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ustawy z dnia 6 czerwca 1997 r. - Kodeks karny, popełniony wobec pracownika socjalnego jest rejestrowany w rejestrze centralnym, o którym mowa w art. 23 ust. 4a, w terminie 3 dni od dnia popełnienia.</a:t>
            </a:r>
            <a:endParaRPr lang="pl-PL" sz="24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13004676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sz="3200" dirty="0"/>
          </a:p>
        </p:txBody>
      </p:sp>
      <p:sp>
        <p:nvSpPr>
          <p:cNvPr id="2" name="Symbol zastępczy zawartości 1"/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62403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Font typeface="Wingdings" panose="05000000000000000000" pitchFamily="2" charset="2"/>
              <a:buChar char="Ø"/>
            </a:pPr>
            <a:r>
              <a:rPr lang="pl-PL" sz="2400" b="1" dirty="0">
                <a:latin typeface="Garamond" panose="02020404030301010803" pitchFamily="18" charset="0"/>
              </a:rPr>
              <a:t>ZMIANY W ROZPORZĄDZENIU W SPRAWIE DOMÓW POMOCY SPOŁECZNEJ</a:t>
            </a:r>
          </a:p>
          <a:p>
            <a:pPr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Font typeface="Wingdings" panose="05000000000000000000" pitchFamily="2" charset="2"/>
              <a:buChar char="Ø"/>
            </a:pPr>
            <a:r>
              <a:rPr lang="pl-PL" sz="22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1) po § 5 dodaje się § 5a w brzmieniu:</a:t>
            </a:r>
            <a:endParaRPr lang="pl-PL" sz="22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2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,, § 5a ust. 1. </a:t>
            </a:r>
            <a:r>
              <a:rPr lang="pl-PL" sz="22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Usługi wsparcia krótkoterminowego realizowane w formie </a:t>
            </a:r>
            <a:r>
              <a:rPr lang="pl-PL" sz="22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pobytu całodobowego </a:t>
            </a:r>
            <a:r>
              <a:rPr lang="pl-PL" sz="22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zapewniają standard usług:</a:t>
            </a:r>
            <a:endParaRPr lang="pl-PL" sz="22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2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1) w zakresie potrzeb bytowych, o których mowa w § 5 ust. 1 pkt 1 lit. a, b i d (usługi: miejsce zamieszkania, wyżywienie utrzymanie czystości),</a:t>
            </a:r>
            <a:endParaRPr lang="pl-PL" sz="22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2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2) opiekuńczych, o których mowa w § 5 ust. 1 pkt 2 lit. a i b (usługi: udzielenie pomocy w podstawowych czynnościach życiowych, pielęgnację),</a:t>
            </a:r>
            <a:endParaRPr lang="pl-PL" sz="22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2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3) wspomagających, o których mowa w § 5 ust. 1 pkt 3 lit. a-c (usługi: umożliwienie udziału w terapii zajęciowej, podnoszenie sprawności i aktywizowanie mieszkańców, w tym w zakresie komunikacji wspomagającej i alternatywnej – w przypadku osób z takimi problemami,</a:t>
            </a:r>
            <a:endParaRPr lang="pl-PL" sz="22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2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odpowiedni dla danego typu domu, z uwzględnieniem indywidualnych potrzeb osób korzystających z tej formy wsparcia.</a:t>
            </a:r>
            <a:endParaRPr lang="pl-PL" sz="22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pl-PL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158266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8A857AD-F55C-3B38-836D-C37E6CEC48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6CC1ABA-B809-E18E-6E8C-DF842C048C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88238"/>
          </a:xfrm>
        </p:spPr>
        <p:txBody>
          <a:bodyPr>
            <a:normAutofit/>
          </a:bodyPr>
          <a:lstStyle/>
          <a:p>
            <a:pPr algn="just"/>
            <a:endParaRPr lang="pl-PL" sz="1800" kern="100" dirty="0">
              <a:effectLst/>
              <a:latin typeface="Garamond" panose="02020404030301010803" pitchFamily="18" charset="0"/>
              <a:ea typeface="Helvetica" panose="020B0604020202020204" pitchFamily="34" charset="0"/>
              <a:cs typeface="Helvetica" panose="020B0604020202020204" pitchFamily="34" charset="0"/>
            </a:endParaRPr>
          </a:p>
          <a:p>
            <a:pPr algn="just"/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Usługi wsparcia krótkoterminowego realizowane w 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formie dziennej 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zapewniają standard usług wsparcia krótkoterminowego realizowanego w 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formie pobytu całodobowego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z wyłączeniem usług w zakresie potrzeb bytowych, o których mowa w § 5 ust. 1 pkt 1 lit. </a:t>
            </a:r>
            <a:r>
              <a:rPr lang="pl-PL" sz="1800" kern="100" dirty="0"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a (miejsce zamieszkania).</a:t>
            </a: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§ 6 ust. 1 pkt 1 lit. c otrzymało brzmienie: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302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budynek jest wyposażony w: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system przyzywowo-alarmowy,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system sygnalizacji pożarowej, który nie musi być połączony z obiektem komendy Państwowej Straży Pożarnej lub innym obiektem, wskazanym przez właściwego miejscowo komendanta powiatowego (miejskiego) Państwowej Straży Pożarnej, ",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25955746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EE7CE4E-FC41-E4B6-C69F-12DE5FCC7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6E92075-E19C-960B-9347-A68A563A6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91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po pkt 1 dodaje się pkt 1a w brzmieniu: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88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,, 1a) w budynku jest umieszczona tablica ogłoszeń, znajdująca się w widocznym miejscu, zawierająca informacje dotyczące: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a) typu domu,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b) nazwy podmiotu prowadzącego dom lub imienia i nazwiska osoby prowadzącej dom pomocy społecznej,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c) numeru domu w rejestrze domów pomocy społecznej,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699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d) numerów alarmowych,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752048707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8ADCF679-9628-6477-4A83-614E9181A1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2E242EE-E06F-D371-F1F4-E484F62A8C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6985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e) danych teleadresowych organów, właściwych miejscowo instytucji i organizacji działających w zakresie wolności i praw człowieka oraz instytucji kontrolnych, w szczególności:</a:t>
            </a: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Rzecznika Praw Obywatelskich,</a:t>
            </a: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Rzecznika Praw Pacjenta,</a:t>
            </a:r>
            <a:endParaRPr lang="pl-PL" sz="20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państwowego powiatowego inspektora sanitarnego,</a:t>
            </a:r>
            <a:endParaRPr lang="pl-PL" sz="20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właściwego do spraw pomocy społecznej wydziału urzędu wojewódzkiego,</a:t>
            </a:r>
            <a:endParaRPr lang="pl-PL" kern="100" dirty="0">
              <a:latin typeface="Calibri" panose="020F0502020204030204" pitchFamily="34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6096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właściwego ze względu na miejsce położenia domu ośrodka pomocy społeczne</a:t>
            </a:r>
          </a:p>
          <a:p>
            <a:pPr marL="6096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prokuratury rejonowej,</a:t>
            </a:r>
            <a:endParaRPr lang="pl-PL" sz="20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096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sądu opiekuńczego„.</a:t>
            </a:r>
            <a:endParaRPr lang="pl-PL" sz="20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545534299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8C475A3-4761-B674-9CB2-CCE6920C84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A8AE00A-6ACD-8D03-4EF6-796DDCE495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905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 pkt 2 lit. d otrzymuje brzmienie: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88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,, d) gabinet przedmedycznej pomocy doraźnej, ",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905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po pkt 3a dodaje się pkt 3b w brzmieniu: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88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,, 3b) dyrektor domu w uzasadnionych przypadkach decyduje o konieczności odstępstwa od norm wskazanych w pkt 3 lit. c; ",</a:t>
            </a:r>
          </a:p>
          <a:p>
            <a:pPr marL="4191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 pkt 6 lit. a otrzymuje brzmienie: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88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,, a) mieszkańcom domu zapewnia się co najmniej 3 posiłki dziennie, w tym jeden gorący, a w przypadku domów, o których mowa w art. 56 pkt 5 ustawy, co najmniej 4 posiłki dziennie, w tym jeden gorący”.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88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9404422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1DFE3AE-BC0B-F072-5EBA-8BCBA436EB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EAC0FCB-A7E5-F9E4-BAD1-7818A694C14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3968788"/>
          </a:xfrm>
        </p:spPr>
        <p:txBody>
          <a:bodyPr>
            <a:normAutofit/>
          </a:bodyPr>
          <a:lstStyle/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po ust. 1 dodano ust. 1a i 1b w brzmieniu: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1a. Przepis ust. 1 pkt 1 lit. c </a:t>
            </a:r>
            <a:r>
              <a:rPr lang="pl-PL" sz="1800" kern="100" dirty="0" err="1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tiret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drugie stanowi przepis przeciwpożarowy w rozumieniu ustawy z dnia 24 sierpnia 1991 r. o ochronie przeciwpożarowej.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1b. W przypadku budynku domu pomocy społecznej przeznaczonego dla nie więcej niż 10 mieszkańców, w którym personel domu jest stale obecny, dopuszcza się jego wyposażenie w autonomiczne czujki dymu zamiast w system sygnalizacji pożarowej, o którym mowa w ust. 1 pkt 1 lit. c </a:t>
            </a:r>
            <a:r>
              <a:rPr lang="pl-PL" sz="1800" kern="100" dirty="0" err="1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tiret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drugie. Autonomiczne czujki dymu powinny obejmować wszystkie pomieszczenia, z wyjątkiem pomieszczeń niewymagających ochrony za pomocą automatycznego wykrywania pożaru - z uwagi na niskie ryzyko pożarowe.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1905657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B00516F-DC3A-7508-7B58-E763CDABCE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D32CE03-8F17-A1E0-2D0B-B2C8184FEC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 ust. 2: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91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w pkt 2 lit. a otrzymuje brzmienie: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88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,, a) w art. 56 pkt 3-5 i 7 ustawy - również z psychiatrą lub lekarzem w trakcie specjalizacji w dziedzinie psychiatrii, ",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191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w pkt 3 część wspólna otrzymuje brzmienie: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88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,, - przy czym przy ustalaniu wskaźników zatrudnienia uwzględnia się również wolontariuszy, stażystów, praktykantów oraz osoby odbywające służbę zastępczą w domu, a także osoby wykonujące pracę na podstawie umów cywilnoprawnych, jeżeli pracują bezpośrednio z mieszkańcami domu; przy wyliczaniu wskaźnika udział tych osób nie może przekroczyć 20% ogólnej liczby osób zatrudnionych w zespole terapeutyczno-opiekuńczym, a także pracowników pierwszego kontaktu zatrudnionych na stanowiskach administracyjnych lub obsługi, w wymiarze proporcjonalnym do czasu, w jakim koordynują działania wynikające z indywidualnego planu wsparcia mieszkańca domu; ",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7015458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E4F87767-A559-75DD-9857-255F77D8DD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FAA3A929-1A25-8DD8-DFDB-AB79E9CAE05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191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po pkt 4 dodaje się pkt 4a w brzmieniu: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588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,, 4a) ukończenie przez pracowników zespołu terapeutyczno-opiekuńczego szkolenia z zakresu udzielania pierwszej pomocy przedmedycznej zorganizowanego przez dyrektora domu; ";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3) po § 6 dodaje się § 6a w brzmieniu: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,, § 6a.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1. Świadczenie przez dom usług wsparcia krótkoterminowego wymaga wydzielenia: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1) pokoi mieszkalnych - w przypadku świadczenia usług w formie pobytu całodobowego;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2) pomieszczeń domu - w przypadku świadczenia usług wsparcia w formie dziennej.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774186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F17BB27-9313-F56F-81D7-5DF8EFF7FC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49143924-8BA3-66F1-5455-85DD29FA06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45938"/>
          </a:xfrm>
        </p:spPr>
        <p:txBody>
          <a:bodyPr>
            <a:normAutofit lnSpcReduction="10000"/>
          </a:bodyPr>
          <a:lstStyle/>
          <a:p>
            <a:pPr algn="just"/>
            <a:r>
              <a:rPr lang="pl-PL" sz="2400" dirty="0">
                <a:latin typeface="Garamond" panose="02020404030301010803" pitchFamily="18" charset="0"/>
              </a:rPr>
              <a:t>Brak kwalifikacji zatrudnionej osoby na stanowisku opiekuna oraz instruktora terapii zajęciowej.</a:t>
            </a:r>
          </a:p>
          <a:p>
            <a:pPr algn="just"/>
            <a:r>
              <a:rPr lang="pl-PL" sz="2400" dirty="0">
                <a:latin typeface="Garamond" panose="02020404030301010803" pitchFamily="18" charset="0"/>
              </a:rPr>
              <a:t>Niezapewnienie codziennych usług w DPS przez pracowników zatrudnionych na stanowisku pokojowej</a:t>
            </a:r>
            <a:r>
              <a:rPr lang="pl-PL" sz="2400" dirty="0" smtClean="0">
                <a:latin typeface="Garamond" panose="02020404030301010803" pitchFamily="18" charset="0"/>
              </a:rPr>
              <a:t>.</a:t>
            </a:r>
          </a:p>
          <a:p>
            <a:pPr marL="0" indent="0" algn="just">
              <a:buNone/>
            </a:pPr>
            <a:r>
              <a:rPr lang="pl-PL" sz="2400" dirty="0" smtClean="0">
                <a:latin typeface="Garamond" panose="02020404030301010803" pitchFamily="18" charset="0"/>
              </a:rPr>
              <a:t>Zgodnie z </a:t>
            </a:r>
            <a:r>
              <a:rPr lang="pl-PL" sz="2400" dirty="0" smtClean="0">
                <a:latin typeface="Garamond" panose="02020404030301010803" pitchFamily="18" charset="0"/>
                <a:cs typeface="Times New Roman"/>
              </a:rPr>
              <a:t>§ 6 ust. 1 pkt </a:t>
            </a:r>
            <a:r>
              <a:rPr lang="pl-PL" sz="2400" dirty="0" smtClean="0">
                <a:latin typeface="Garamond" panose="02020404030301010803" pitchFamily="18" charset="0"/>
              </a:rPr>
              <a:t>5 rozporządzenia </a:t>
            </a:r>
            <a:r>
              <a:rPr lang="pl-PL" sz="2400" dirty="0" err="1" smtClean="0">
                <a:latin typeface="Garamond" panose="02020404030301010803" pitchFamily="18" charset="0"/>
              </a:rPr>
              <a:t>ws</a:t>
            </a:r>
            <a:r>
              <a:rPr lang="pl-PL" sz="2400" dirty="0" smtClean="0">
                <a:latin typeface="Garamond" panose="02020404030301010803" pitchFamily="18" charset="0"/>
              </a:rPr>
              <a:t>. dps, </a:t>
            </a:r>
            <a:r>
              <a:rPr lang="pl-PL" sz="2400" dirty="0">
                <a:latin typeface="Garamond" panose="02020404030301010803" pitchFamily="18" charset="0"/>
              </a:rPr>
              <a:t>pomieszczenia mieszkalne domu są czyste, sprzątane w miarę potrzeby, nie rzadziej niż raz dziennie, estetyczne i wolne od nieprzyjemnych </a:t>
            </a:r>
            <a:r>
              <a:rPr lang="pl-PL" sz="2400" dirty="0" smtClean="0">
                <a:latin typeface="Garamond" panose="02020404030301010803" pitchFamily="18" charset="0"/>
              </a:rPr>
              <a:t>zapachów</a:t>
            </a:r>
            <a:r>
              <a:rPr lang="pl-PL" sz="2400" dirty="0">
                <a:latin typeface="Garamond" panose="02020404030301010803" pitchFamily="18" charset="0"/>
              </a:rPr>
              <a:t>.</a:t>
            </a:r>
            <a:endParaRPr lang="pl-PL" sz="2400" dirty="0">
              <a:latin typeface="Garamond" panose="02020404030301010803" pitchFamily="18" charset="0"/>
            </a:endParaRPr>
          </a:p>
          <a:p>
            <a:pPr algn="just"/>
            <a:r>
              <a:rPr lang="pl-PL" sz="2400" dirty="0">
                <a:latin typeface="Garamond" panose="02020404030301010803" pitchFamily="18" charset="0"/>
              </a:rPr>
              <a:t>Brak przestrzegania praw mieszkańców, w tym prawa do wolności (brak możliwości wyjścia mieszkańców poza DPS), intymności (nieprawidłowa organizacja kąpieli mieszkańców) i poczucia bezpieczeństwa (zbyt mała obsada pracowników na </a:t>
            </a:r>
            <a:r>
              <a:rPr lang="pl-PL" sz="2400" dirty="0" smtClean="0">
                <a:latin typeface="Garamond" panose="02020404030301010803" pitchFamily="18" charset="0"/>
              </a:rPr>
              <a:t>dyżurach nocnych oraz w weekendy i święta, </a:t>
            </a:r>
            <a:r>
              <a:rPr lang="pl-PL" sz="2400" dirty="0">
                <a:latin typeface="Garamond" panose="02020404030301010803" pitchFamily="18" charset="0"/>
              </a:rPr>
              <a:t>brak </a:t>
            </a:r>
            <a:r>
              <a:rPr lang="pl-PL" sz="2400" dirty="0" smtClean="0">
                <a:latin typeface="Garamond" panose="02020404030301010803" pitchFamily="18" charset="0"/>
              </a:rPr>
              <a:t>opieki). </a:t>
            </a:r>
            <a:endParaRPr lang="pl-PL" sz="24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6802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F296BB0D-FB71-0AFD-2D94-41F8F4F7B3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E1D5D85-B662-E251-E4E2-E7380CB2FF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2. Pomieszczenia do świadczenia usług wsparcia krótkoterminowego oraz dostęp do nich są pozbawione barier architektonicznych.</a:t>
            </a:r>
            <a:endParaRPr lang="pl-PL" sz="24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3. Dom, realizując usługi wsparcia krótkoterminowego w formie pobytu całodobowego, zapewnia warunki, o których mowa w § 6 ust. 1 pkt 3-5, z wyłączeniem </a:t>
            </a:r>
            <a:r>
              <a:rPr lang="pl-PL" sz="2400" kern="100" dirty="0" smtClean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pkt. 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4 lit. d.</a:t>
            </a:r>
            <a:endParaRPr lang="pl-PL" sz="24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2862514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FA82F30-2CCF-76C8-B105-483893CCA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144D8C1-F521-11E5-8527-48B1CDAA594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39876"/>
          </a:xfrm>
        </p:spPr>
        <p:txBody>
          <a:bodyPr>
            <a:normAutofit/>
          </a:bodyPr>
          <a:lstStyle/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4. Dom, 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realizując usługi wsparcia krótkoterminowego w formie dziennej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zapewnia następujące pomieszczenia, </a:t>
            </a:r>
            <a:r>
              <a:rPr lang="pl-PL" sz="18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odrębne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od pomieszczeń przeznaczonych do 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świadczenia usług wsparcia krótkoterminowego w formie pobytu całodobowego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jak również </a:t>
            </a:r>
            <a:r>
              <a:rPr lang="pl-PL" sz="18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pomieszczeń przeznaczonych dla mieszkańców domu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1) ogólnodostępne, wyposażone w </a:t>
            </a:r>
            <a:r>
              <a:rPr lang="pl-PL" sz="1800" kern="100" dirty="0" smtClean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stoły 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i krzesła lub kanapy oraz fotele, pełniące funkcję sali spotkań, a także jadalni, o powierzchni co najmniej 4 m</a:t>
            </a:r>
            <a:r>
              <a:rPr lang="pl-PL" sz="1800" kern="100" baseline="300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2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na jedną osobę;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2) umożliwiające odpoczynek i wyposażone w miejsca do leżenia;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3) pełniące funkcję szatni dla osób korzystających z usług wsparcia krótkoterminowego w formie dziennej, z indywidualnymi szafkami, w liczbie adekwatnej do liczby miejsc przeznaczonych na świadczenie usług wsparcia krótkoterminowego;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4) co najmniej dwie toalety wraz z umywalkami, dostosowane do potrzeb osób niepełnosprawnych, osobno dla kobiet i mężczyzn, przy czym jedna toaleta jest przeznaczona dla nie więcej niż 10 osób.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6575035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73A26D30-4F6E-5F9D-370B-B4824AF6DF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C45878A-CB42-458C-060F-F0D7FF864F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075482"/>
          </a:xfrm>
        </p:spPr>
        <p:txBody>
          <a:bodyPr>
            <a:normAutofit/>
          </a:bodyPr>
          <a:lstStyle/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5. Dom, </a:t>
            </a:r>
            <a:r>
              <a:rPr lang="pl-PL" sz="18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realizując usługi wsparcia krótkoterminowego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zapewnia uczestnikom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pl-PL" sz="18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możliwość korzystania z pomieszczeń ogólnodostępnych dla mieszkańców domu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w szczególności: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1) pomieszczeń do terapii i rehabilitacji,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2) łazienki wyposażonej co najmniej w prysznic i umywalkę, umiejscowionej poza pomieszczeniami związanymi z pokojami mieszkalnymi,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3) biblioteki lub punktu bibliotecznego,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4) miejsca kultu religijnego zgodnego z wyznaniem osoby korzystającej z usług wsparcia krótkoterminowego, jeżeli nie ma ona możliwości uczestniczenia w nabożeństwach poza domem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- o ile korzystanie z tych pomieszczeń nie wpłynie negatywnie na dostępność tych pomieszczeń dla mieszkańców domu.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158367253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6B2B4CF9-131A-1E53-750D-9CDDD9353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A7F9DDF7-85CF-CBE4-6F91-0C073426E7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6. Osobom korzystającym z usług wsparcia krótkoterminowego:</a:t>
            </a:r>
            <a:endParaRPr lang="pl-PL" sz="24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1) </a:t>
            </a:r>
            <a:r>
              <a:rPr lang="pl-PL" sz="24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 formie pobytu całodobowego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zapewnia się co najmniej </a:t>
            </a:r>
            <a:r>
              <a:rPr lang="pl-PL" sz="24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3 posiłki dziennie, w tym jeden gorący, oraz napoje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; w zakresie wyżywienia i organizacji posiłków stosuje się § 6 ust. 1 pkt 6 lit. b-f;</a:t>
            </a:r>
            <a:endParaRPr lang="pl-PL" sz="24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2) </a:t>
            </a:r>
            <a:r>
              <a:rPr lang="pl-PL" sz="24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 formie dziennej 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zapewnia się co najmniej </a:t>
            </a:r>
            <a:r>
              <a:rPr lang="pl-PL" sz="24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2 posiłki dziennie, w tym jeden gorący oraz napoje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; w zakresie wyżywienia i organizacji posiłków stosuje się § 6 ust. 1 pkt 6 lit. b i f.</a:t>
            </a:r>
            <a:endParaRPr lang="pl-PL" sz="24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488432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DB6A850F-E2B7-3326-93AD-D08BD89860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E737F413-C10D-230C-8841-DD2E90A92D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55786"/>
          </a:xfrm>
        </p:spPr>
        <p:txBody>
          <a:bodyPr>
            <a:normAutofit/>
          </a:bodyPr>
          <a:lstStyle/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7. Wskaźnik zatrudnienia pracowników świadczących usługi wsparcia krótkoterminowego wynosi w przeliczeniu na pełny wymiar czasu pracy:</a:t>
            </a: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1)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nie mniej niż 0,4 na jedną osobę korzystającą z usług wsparcia krótkoterminowego w formie pobytu całodobowego;</a:t>
            </a:r>
            <a:endParaRPr lang="pl-PL" sz="2000" b="1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080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2)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nie mniej niż 0,2 na jedną osobę korzystającą z usług wsparcia krótkoterminowego w formie dziennej.</a:t>
            </a:r>
            <a:endParaRPr lang="pl-PL" sz="2000" b="1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8. Wskaźnik zatrudnienia, o którym mowa w ust. 7, </a:t>
            </a:r>
            <a:r>
              <a:rPr lang="pl-PL" sz="20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dotyczy osób, które w sposób bezpośredni świadczą opiekę lub realizują usługi terapeutyczne na rzecz osób korzystających z usług wsparcia krótkoterminowego.</a:t>
            </a:r>
            <a:endParaRPr lang="pl-PL" sz="2000" b="1" kern="100" dirty="0">
              <a:solidFill>
                <a:srgbClr val="FF0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sz="2000" dirty="0"/>
          </a:p>
        </p:txBody>
      </p:sp>
    </p:spTree>
    <p:extLst>
      <p:ext uri="{BB962C8B-B14F-4D97-AF65-F5344CB8AC3E}">
        <p14:creationId xmlns:p14="http://schemas.microsoft.com/office/powerpoint/2010/main" val="2506928341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CE5411A9-2942-E4D4-A954-CECBBA4FAE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3200" dirty="0">
                <a:latin typeface="Garamond" panose="02020404030301010803" pitchFamily="18" charset="0"/>
              </a:rPr>
              <a:t>Zmiany w przepisach prawnych dotyczących domów pomocy społecznej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167C9FEC-F951-7658-326F-3B07A6D3EB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42907"/>
          </a:xfrm>
        </p:spPr>
        <p:txBody>
          <a:bodyPr>
            <a:noAutofit/>
          </a:bodyPr>
          <a:lstStyle/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 § 12 po ust. 3 dodaje się ust. 4 i 5 w brzmieniu:</a:t>
            </a: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4. Dyrektor domu lub osoba przez niego wyznaczona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przeprowadza rozmowę z osobą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, która będzie korzystać z usług wsparcia krótkoterminowego oraz </a:t>
            </a:r>
            <a:r>
              <a:rPr lang="pl-PL" sz="20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opiekunem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na co dzień sprawującym opiekę nad tą osobą, podczas której ustala jej aktualną sytuację zdrowotną i rodzinną, odnotowuje zmiany zaistniałe w jej sytuacji od momentu złożenia wniosku oraz ustala warunki pobytu uwzględniające potrzeby i oczekiwania osoby korzystającej ze wsparcia, a także informuje o zasadach i zakresie świadczonych usług.</a:t>
            </a:r>
            <a:endParaRPr lang="pl-PL" sz="20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pl-PL" sz="2000" kern="100" dirty="0"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5. Dyrektor domu lub osoba przez niego wyznaczona </a:t>
            </a:r>
            <a:r>
              <a:rPr lang="pl-PL" sz="2000" b="1" kern="100" dirty="0">
                <a:solidFill>
                  <a:srgbClr val="FF0000"/>
                </a:solidFill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dokumentuje</a:t>
            </a:r>
            <a:r>
              <a:rPr lang="pl-PL" sz="2000" kern="100" dirty="0"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pl-PL" sz="2000" b="1" kern="100" dirty="0"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przebieg pobytu osób korzystających z usług wsparcia krótkoterminowego, </a:t>
            </a:r>
            <a:r>
              <a:rPr lang="pl-PL" sz="2000" b="1" kern="100" dirty="0">
                <a:solidFill>
                  <a:srgbClr val="FF0000"/>
                </a:solidFill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 szczególności zakres udzielonego wsparcia.</a:t>
            </a:r>
          </a:p>
          <a:p>
            <a:pPr algn="just"/>
            <a:r>
              <a:rPr lang="pl-PL" sz="2000" kern="100" dirty="0" smtClean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Zmieniono załącznik </a:t>
            </a:r>
            <a:r>
              <a:rPr lang="pl-PL" sz="20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do rozporządzenia </a:t>
            </a:r>
            <a:r>
              <a:rPr lang="pl-PL" sz="2000" kern="100" dirty="0" smtClean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</a:t>
            </a:r>
            <a:r>
              <a:rPr lang="pl-PL" sz="2000" kern="100" dirty="0" err="1" smtClean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ws</a:t>
            </a:r>
            <a:r>
              <a:rPr lang="pl-PL" sz="2000" kern="100" dirty="0" smtClean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. DPS.</a:t>
            </a:r>
            <a:endParaRPr lang="pl-PL" sz="2000" b="1" kern="100" dirty="0">
              <a:solidFill>
                <a:srgbClr val="FF0000"/>
              </a:solidFill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17531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1C677600-6A67-1CF2-066B-29BA27ADB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Zmiany w przepisach prawnych dotyczących domów pomocy społecznej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68152027-34A6-47DC-4791-9B69C396C1C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204271"/>
          </a:xfrm>
        </p:spPr>
        <p:txBody>
          <a:bodyPr>
            <a:normAutofit fontScale="92500" lnSpcReduction="10000"/>
          </a:bodyPr>
          <a:lstStyle/>
          <a:p>
            <a:r>
              <a:rPr lang="pl-PL" sz="2800" b="1" dirty="0">
                <a:latin typeface="Garamond" panose="02020404030301010803" pitchFamily="18" charset="0"/>
              </a:rPr>
              <a:t>PRZEPISY PRZEJŚCIOWE: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pl-PL" sz="18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§ 2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.Ukończenie przez pracowników zespołu terapeutyczno-opiekuńczego zorganizowanego przez dyrektora domu szkolenia z zakresu udzielania pierwszej pomocy przedmedycznej, o którym mowa w § 6 ust. 2 pkt 4a rozporządzenia zmienianego w § 1 w brzmieniu nadanym niniejszym rozporządzeniem, nastąpi nie później niż w terminie 6 miesięcy od dnia wejścia w życie niniejszego rozporządzenia.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Font typeface="Wingdings" panose="05000000000000000000" pitchFamily="2" charset="2"/>
              <a:buChar char="Ø"/>
            </a:pPr>
            <a:r>
              <a:rPr lang="pl-PL" sz="18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§ 3 ust. 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1. Podmioty posiadające zezwolenie na prowadzenie domu pomocy społecznej w dniu wejścia w życie niniejszego rozporządzenia dostosują domy do wymogów określonych w § 6 ust. 1 pkt 1 lit. c </a:t>
            </a:r>
            <a:r>
              <a:rPr lang="pl-PL" sz="1800" kern="100" dirty="0" err="1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tiret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drugie oraz w § 6 ust. 1b rozporządzenia zmienianego w § 1 w brzmieniu nadanym niniejszym rozporządzeniem nie później niż do dnia 31 grudnia 2024 r.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Font typeface="Wingdings" panose="05000000000000000000" pitchFamily="2" charset="2"/>
              <a:buChar char="Ø"/>
            </a:pPr>
            <a:r>
              <a:rPr lang="pl-PL" sz="18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§ 3 ust. 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2. Przepis ust. 1 stosuje się odpowiednio do podmiotów prowadzących domy pomocy społecznej na podstawie zezwoleń na prowadzenie domu pomocy społecznej wydanych zgodnie z art. 11 ustawy z dnia 28 lipca 2023 r. o zmianie ustawy o pomocy społecznej oraz niektórych innych ustaw (Dz.U. poz. 1693).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Font typeface="Wingdings" panose="05000000000000000000" pitchFamily="2" charset="2"/>
              <a:buChar char="Ø"/>
            </a:pPr>
            <a:r>
              <a:rPr lang="pl-PL" sz="1800" b="1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§ 4</a:t>
            </a:r>
            <a:r>
              <a:rPr lang="pl-PL" sz="18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Helvetica" panose="020B0604020202020204" pitchFamily="34" charset="0"/>
              </a:rPr>
              <a:t> Rozporządzenie wchodzi w życie z dniem 1 listopada 2023 r.</a:t>
            </a:r>
            <a:endParaRPr lang="pl-PL" sz="1800" kern="1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61616702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>
            <a:extLst>
              <a:ext uri="{FF2B5EF4-FFF2-40B4-BE49-F238E27FC236}">
                <a16:creationId xmlns:a16="http://schemas.microsoft.com/office/drawing/2014/main" xmlns="" id="{2C73774B-8094-20A2-54B9-8DCC3D8B4B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pl-PL" b="1" dirty="0">
                <a:latin typeface="Garamond" panose="02020404030301010803" pitchFamily="18" charset="0"/>
              </a:rPr>
              <a:t/>
            </a:r>
            <a:br>
              <a:rPr lang="pl-PL" b="1" dirty="0">
                <a:latin typeface="Garamond" panose="02020404030301010803" pitchFamily="18" charset="0"/>
              </a:rPr>
            </a:br>
            <a:r>
              <a:rPr lang="pl-PL" sz="4000" b="1" dirty="0">
                <a:latin typeface="Garamond" panose="02020404030301010803" pitchFamily="18" charset="0"/>
              </a:rPr>
              <a:t>DZIĘKUJĘ ZA UWAGĘ</a:t>
            </a:r>
            <a:endParaRPr lang="pl-PL" sz="4000" dirty="0"/>
          </a:p>
        </p:txBody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xmlns="" id="{1A3E08D2-ED6C-0E05-05BE-04B6E75E4E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endParaRPr lang="pl-PL" sz="44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 algn="ctr">
              <a:buNone/>
            </a:pPr>
            <a:r>
              <a:rPr lang="pl-PL" sz="4400" b="1" dirty="0">
                <a:solidFill>
                  <a:schemeClr val="tx1"/>
                </a:solidFill>
                <a:latin typeface="Garamond" panose="02020404030301010803" pitchFamily="18" charset="0"/>
              </a:rPr>
              <a:t/>
            </a:r>
            <a:br>
              <a:rPr lang="pl-PL" sz="4400" b="1" dirty="0">
                <a:solidFill>
                  <a:schemeClr val="tx1"/>
                </a:solidFill>
                <a:latin typeface="Garamond" panose="02020404030301010803" pitchFamily="18" charset="0"/>
              </a:rPr>
            </a:br>
            <a:endParaRPr lang="pl-PL" sz="44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endParaRPr lang="pl-PL" sz="1600" b="1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0" indent="0">
              <a:buNone/>
            </a:pPr>
            <a:r>
              <a:rPr lang="pl-PL" sz="2200" b="1" dirty="0">
                <a:solidFill>
                  <a:schemeClr val="tx1"/>
                </a:solidFill>
                <a:latin typeface="Garamond" panose="02020404030301010803" pitchFamily="18" charset="0"/>
              </a:rPr>
              <a:t>Ewa Kordalska</a:t>
            </a:r>
          </a:p>
          <a:p>
            <a:pPr marL="0" indent="0">
              <a:buNone/>
            </a:pPr>
            <a:r>
              <a:rPr lang="pl-PL" sz="2200" b="1" dirty="0">
                <a:solidFill>
                  <a:schemeClr val="tx1"/>
                </a:solidFill>
                <a:latin typeface="Garamond" panose="02020404030301010803" pitchFamily="18" charset="0"/>
              </a:rPr>
              <a:t>Kierownik Oddziału Nadzoru i Kontroli w Pomocy Społecznej</a:t>
            </a:r>
          </a:p>
          <a:p>
            <a:pPr marL="0" indent="0">
              <a:buNone/>
            </a:pPr>
            <a:r>
              <a:rPr lang="pl-PL" sz="2200" b="1" dirty="0">
                <a:solidFill>
                  <a:schemeClr val="tx1"/>
                </a:solidFill>
                <a:latin typeface="Garamond" panose="02020404030301010803" pitchFamily="18" charset="0"/>
              </a:rPr>
              <a:t>Warmińsko-Mazurski Urząd Wojewódzki</a:t>
            </a:r>
          </a:p>
          <a:p>
            <a:pPr marL="0" indent="0">
              <a:buNone/>
            </a:pPr>
            <a:r>
              <a:rPr lang="pl-PL" sz="2200" b="1" dirty="0">
                <a:solidFill>
                  <a:schemeClr val="tx1"/>
                </a:solidFill>
                <a:latin typeface="Garamond" panose="02020404030301010803" pitchFamily="18" charset="0"/>
              </a:rPr>
              <a:t>w Olsztynie</a:t>
            </a:r>
          </a:p>
        </p:txBody>
      </p:sp>
    </p:spTree>
    <p:extLst>
      <p:ext uri="{BB962C8B-B14F-4D97-AF65-F5344CB8AC3E}">
        <p14:creationId xmlns:p14="http://schemas.microsoft.com/office/powerpoint/2010/main" val="1833858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49C17676-CBA6-996E-377D-C56519E2C8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0B256EF1-1B40-9C08-409E-5D8A54A841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337904"/>
          </a:xfrm>
        </p:spPr>
        <p:txBody>
          <a:bodyPr>
            <a:normAutofit/>
          </a:bodyPr>
          <a:lstStyle/>
          <a:p>
            <a:pPr lvl="0" algn="just"/>
            <a:endParaRPr lang="pl-PL" sz="2000" dirty="0">
              <a:latin typeface="Garamond" panose="02020404030301010803" pitchFamily="18" charset="0"/>
            </a:endParaRPr>
          </a:p>
          <a:p>
            <a:pPr lvl="0" algn="just"/>
            <a:r>
              <a:rPr lang="pl-PL" sz="2200" dirty="0">
                <a:latin typeface="Garamond" panose="02020404030301010803" pitchFamily="18" charset="0"/>
              </a:rPr>
              <a:t>Brak dostosowania niektórych łazienek do potrzeb osób niepełnosprawnych tj. brak uchwytów np. </a:t>
            </a:r>
            <a:r>
              <a:rPr lang="pl-PL" sz="2200" dirty="0" smtClean="0">
                <a:latin typeface="Garamond" panose="02020404030301010803" pitchFamily="18" charset="0"/>
              </a:rPr>
              <a:t>przy prysznicu, </a:t>
            </a:r>
            <a:r>
              <a:rPr lang="pl-PL" sz="2200" dirty="0">
                <a:latin typeface="Garamond" panose="02020404030301010803" pitchFamily="18" charset="0"/>
              </a:rPr>
              <a:t>przy umywalce.</a:t>
            </a:r>
          </a:p>
          <a:p>
            <a:pPr marL="0" lvl="0" indent="0" algn="just">
              <a:buNone/>
            </a:pPr>
            <a:r>
              <a:rPr lang="pl-PL" sz="2200" dirty="0">
                <a:latin typeface="Garamond" panose="02020404030301010803" pitchFamily="18" charset="0"/>
                <a:cs typeface="Times New Roman"/>
              </a:rPr>
              <a:t>Zgodnie z § </a:t>
            </a:r>
            <a:r>
              <a:rPr lang="pl-PL" sz="2200" dirty="0">
                <a:latin typeface="Garamond" panose="02020404030301010803" pitchFamily="18" charset="0"/>
              </a:rPr>
              <a:t>6 ust. 1 pkt 4 </a:t>
            </a:r>
            <a:r>
              <a:rPr lang="pl-PL" sz="2200" dirty="0" err="1">
                <a:latin typeface="Garamond" panose="02020404030301010803" pitchFamily="18" charset="0"/>
              </a:rPr>
              <a:t>lit.b</a:t>
            </a:r>
            <a:r>
              <a:rPr lang="pl-PL" sz="2200" dirty="0">
                <a:latin typeface="Garamond" panose="02020404030301010803" pitchFamily="18" charset="0"/>
              </a:rPr>
              <a:t> rozporządzenia ws. dps Dom </a:t>
            </a:r>
            <a:r>
              <a:rPr lang="pl-PL" sz="2200" dirty="0">
                <a:solidFill>
                  <a:schemeClr val="tx1"/>
                </a:solidFill>
                <a:latin typeface="Garamond" panose="02020404030301010803" pitchFamily="18" charset="0"/>
              </a:rPr>
              <a:t>uznaje się za spełniający warunki jeżeli, </a:t>
            </a:r>
            <a:r>
              <a:rPr lang="pl-PL" sz="22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w zakresie warunków sanitarnych, łazienki i toalety </a:t>
            </a:r>
            <a:r>
              <a:rPr lang="pl-PL" sz="2200" u="sng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są przystosowane do potrzeb osób niepełnosprawnych.</a:t>
            </a:r>
            <a:endParaRPr lang="pl-PL" sz="2200" u="sng" kern="100" dirty="0">
              <a:solidFill>
                <a:srgbClr val="FF0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pl-PL" sz="2200" dirty="0">
                <a:latin typeface="Garamond" panose="02020404030301010803" pitchFamily="18" charset="0"/>
              </a:rPr>
              <a:t>Brak w Domu Pomocy Społecznej pokoju gościnnego (wymóg stosownie do </a:t>
            </a:r>
            <a:r>
              <a:rPr lang="pl-PL" sz="2200" dirty="0">
                <a:latin typeface="Garamond" panose="02020404030301010803" pitchFamily="18" charset="0"/>
                <a:cs typeface="Times New Roman"/>
              </a:rPr>
              <a:t>§ </a:t>
            </a:r>
            <a:r>
              <a:rPr lang="pl-PL" sz="2200" dirty="0">
                <a:latin typeface="Garamond" panose="02020404030301010803" pitchFamily="18" charset="0"/>
              </a:rPr>
              <a:t>6 ust. 1 pkt 2 </a:t>
            </a:r>
            <a:r>
              <a:rPr lang="pl-PL" sz="2200" dirty="0" err="1">
                <a:latin typeface="Garamond" panose="02020404030301010803" pitchFamily="18" charset="0"/>
              </a:rPr>
              <a:t>lit.i</a:t>
            </a:r>
            <a:r>
              <a:rPr lang="pl-PL" sz="2200" dirty="0">
                <a:latin typeface="Garamond" panose="02020404030301010803" pitchFamily="18" charset="0"/>
              </a:rPr>
              <a:t> rozporządzenia ws. dps).</a:t>
            </a:r>
          </a:p>
          <a:p>
            <a:pPr lvl="0" algn="just">
              <a:buFont typeface="Courier New" panose="02070309020205020404" pitchFamily="49" charset="0"/>
              <a:buChar char="o"/>
            </a:pPr>
            <a:r>
              <a:rPr lang="pl-PL" sz="2200" dirty="0">
                <a:latin typeface="Garamond" panose="02020404030301010803" pitchFamily="18" charset="0"/>
              </a:rPr>
              <a:t>Brak palarni, w przypadku domu, w którym przebywają mieszkańcy palący (zgodnie z </a:t>
            </a:r>
            <a:r>
              <a:rPr lang="pl-PL" sz="2200" dirty="0">
                <a:latin typeface="Garamond" panose="02020404030301010803" pitchFamily="18" charset="0"/>
                <a:cs typeface="Times New Roman"/>
              </a:rPr>
              <a:t>§ </a:t>
            </a:r>
            <a:r>
              <a:rPr lang="pl-PL" sz="2200" dirty="0">
                <a:latin typeface="Garamond" panose="02020404030301010803" pitchFamily="18" charset="0"/>
              </a:rPr>
              <a:t>6 ust. 1 pkt 2 </a:t>
            </a:r>
            <a:r>
              <a:rPr lang="pl-PL" sz="2200" dirty="0" err="1">
                <a:latin typeface="Garamond" panose="02020404030301010803" pitchFamily="18" charset="0"/>
              </a:rPr>
              <a:t>lit.h</a:t>
            </a:r>
            <a:r>
              <a:rPr lang="pl-PL" sz="2200" dirty="0">
                <a:latin typeface="Garamond" panose="02020404030301010803" pitchFamily="18" charset="0"/>
              </a:rPr>
              <a:t> rozporządzenia ws. dps).</a:t>
            </a:r>
          </a:p>
          <a:p>
            <a:pPr marL="0" lvl="0" indent="0" algn="just">
              <a:buNone/>
            </a:pPr>
            <a:endParaRPr lang="pl-PL" dirty="0">
              <a:latin typeface="Garamond" panose="02020404030301010803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83356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7AC6E21-1321-B557-CE35-95F96EE71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77292EE8-ACB2-A55D-90C3-60B4B5C610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222287"/>
            <a:ext cx="10554574" cy="4178513"/>
          </a:xfrm>
        </p:spPr>
        <p:txBody>
          <a:bodyPr>
            <a:normAutofit/>
          </a:bodyPr>
          <a:lstStyle/>
          <a:p>
            <a:pPr lvl="0">
              <a:buFont typeface="Courier New" panose="02070309020205020404" pitchFamily="49" charset="0"/>
              <a:buChar char="o"/>
            </a:pPr>
            <a:r>
              <a:rPr lang="pl-PL" sz="2400" dirty="0">
                <a:latin typeface="Garamond" panose="02020404030301010803" pitchFamily="18" charset="0"/>
              </a:rPr>
              <a:t>Brak pomieszczenia do terapii zajęciowej (</a:t>
            </a:r>
            <a:r>
              <a:rPr lang="pl-PL" sz="2400" dirty="0">
                <a:latin typeface="Garamond" panose="02020404030301010803" pitchFamily="18" charset="0"/>
                <a:cs typeface="Times New Roman"/>
              </a:rPr>
              <a:t>§ </a:t>
            </a:r>
            <a:r>
              <a:rPr lang="pl-PL" sz="2400" dirty="0">
                <a:latin typeface="Garamond" panose="02020404030301010803" pitchFamily="18" charset="0"/>
              </a:rPr>
              <a:t>6 ust. 1 pkt 2 </a:t>
            </a:r>
            <a:r>
              <a:rPr lang="pl-PL" sz="2400" dirty="0" err="1">
                <a:latin typeface="Garamond" panose="02020404030301010803" pitchFamily="18" charset="0"/>
              </a:rPr>
              <a:t>lit.e</a:t>
            </a:r>
            <a:r>
              <a:rPr lang="pl-PL" sz="2400" dirty="0">
                <a:latin typeface="Garamond" panose="02020404030301010803" pitchFamily="18" charset="0"/>
              </a:rPr>
              <a:t> rozporządzenia </a:t>
            </a:r>
            <a:r>
              <a:rPr lang="pl-PL" sz="2400" dirty="0" err="1">
                <a:latin typeface="Garamond" panose="02020404030301010803" pitchFamily="18" charset="0"/>
              </a:rPr>
              <a:t>ws</a:t>
            </a:r>
            <a:r>
              <a:rPr lang="pl-PL" sz="2400" dirty="0">
                <a:latin typeface="Garamond" panose="02020404030301010803" pitchFamily="18" charset="0"/>
              </a:rPr>
              <a:t>. dps).</a:t>
            </a:r>
          </a:p>
          <a:p>
            <a:pPr marL="0" indent="0">
              <a:buNone/>
            </a:pPr>
            <a:r>
              <a:rPr lang="pl-PL" sz="2400" dirty="0" smtClean="0">
                <a:latin typeface="Garamond" panose="02020404030301010803" pitchFamily="18" charset="0"/>
              </a:rPr>
              <a:t>Zgodnie </a:t>
            </a:r>
            <a:r>
              <a:rPr lang="pl-PL" sz="2400" dirty="0">
                <a:latin typeface="Garamond" panose="02020404030301010803" pitchFamily="18" charset="0"/>
              </a:rPr>
              <a:t>z </a:t>
            </a:r>
            <a:r>
              <a:rPr lang="pl-PL" sz="2400" dirty="0">
                <a:latin typeface="Garamond" panose="02020404030301010803" pitchFamily="18" charset="0"/>
                <a:cs typeface="Times New Roman"/>
              </a:rPr>
              <a:t>§ </a:t>
            </a:r>
            <a:r>
              <a:rPr lang="pl-PL" sz="2400" dirty="0">
                <a:latin typeface="Garamond" panose="02020404030301010803" pitchFamily="18" charset="0"/>
              </a:rPr>
              <a:t>6 ust. 1 pkt 2 rozporządzenia w sprawie DPS, Dom uznaje się za spełniający warunki jeżeli,</a:t>
            </a: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znajdują się w nim następujące pomieszczenia:</a:t>
            </a:r>
            <a:endParaRPr lang="pl-PL" sz="2400" kern="100" dirty="0"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- palarnia, </a:t>
            </a:r>
            <a:r>
              <a:rPr lang="pl-PL" sz="24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jeżeli wśród mieszkańców domu są osoby palące,</a:t>
            </a: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4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- pokój gościnny,</a:t>
            </a:r>
            <a:endParaRPr lang="pl-PL" sz="2400" kern="100" dirty="0">
              <a:latin typeface="Garamond" panose="02020404030301010803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400" kern="100" dirty="0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- pomieszczenia do terapii i rehabilitacji.</a:t>
            </a:r>
            <a:endParaRPr lang="pl-PL" sz="2400" kern="100" dirty="0"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buFont typeface="Wingdings" panose="05000000000000000000" pitchFamily="2" charset="2"/>
              <a:buChar char="Ø"/>
            </a:pPr>
            <a:endParaRPr lang="pl-PL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957039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917A0A6F-4D31-DA6B-93E9-140ECC4F21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D33B789B-E0E2-FD70-5F1A-216CE337E5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712" y="2164359"/>
            <a:ext cx="10554574" cy="4345497"/>
          </a:xfrm>
        </p:spPr>
        <p:txBody>
          <a:bodyPr>
            <a:normAutofit fontScale="77500" lnSpcReduction="20000"/>
          </a:bodyPr>
          <a:lstStyle/>
          <a:p>
            <a:endParaRPr lang="pl-PL" dirty="0">
              <a:latin typeface="Garamond" panose="02020404030301010803" pitchFamily="18" charset="0"/>
            </a:endParaRPr>
          </a:p>
          <a:p>
            <a:endParaRPr lang="pl-PL" dirty="0">
              <a:latin typeface="Garamond" panose="02020404030301010803" pitchFamily="18" charset="0"/>
            </a:endParaRPr>
          </a:p>
          <a:p>
            <a:r>
              <a:rPr lang="pl-PL" sz="2300" dirty="0">
                <a:latin typeface="Garamond" panose="02020404030301010803" pitchFamily="18" charset="0"/>
              </a:rPr>
              <a:t>Niezapewnianie mieszkańcom zmiany pościeli raz na dwa tygodnie.</a:t>
            </a: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3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Zgodnie z § 6 ust. 1 pkt 8 </a:t>
            </a:r>
            <a:r>
              <a:rPr lang="pl-PL" sz="2300" kern="100" dirty="0" err="1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lit.c</a:t>
            </a:r>
            <a:r>
              <a:rPr lang="pl-PL" sz="23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rozporządzenia w sprawie dps, mieszkańcom domu zapewnia się pomoc w utrzymaniu higieny osobistej, a w przypadku gdy sami nie są w stanie zapewnić sobie środków czystości i środków higienicznych, zapewnia się im w szczególności:</a:t>
            </a:r>
            <a:r>
              <a:rPr lang="pl-PL" sz="2300" kern="100" dirty="0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  <a:r>
              <a:rPr lang="pl-PL" sz="23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pościel, zmienianą w miarę potrzeby, nie rzadziej niż raz na dwa tygodnie.</a:t>
            </a:r>
          </a:p>
          <a:p>
            <a:pPr marL="1397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300" kern="100" dirty="0">
                <a:latin typeface="Garamond" panose="02020404030301010803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Brak swobodnego dostępu mieszkańców do kuchenek pomocniczych (zamykane na klucz).</a:t>
            </a:r>
            <a:r>
              <a:rPr lang="pl-PL" sz="2300" kern="100" dirty="0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300" kern="100" dirty="0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Stosownie do § 6 ust. 1 pkt 6 </a:t>
            </a:r>
            <a:r>
              <a:rPr lang="pl-PL" sz="2300" kern="100" dirty="0" err="1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lit.d</a:t>
            </a:r>
            <a:r>
              <a:rPr lang="pl-PL" sz="2300" kern="100" dirty="0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 w zakresie wyżywienia i organizacji posiłków, podstawowe produkty żywnościowe oraz napoje są dostępne przez całą dobę.</a:t>
            </a:r>
            <a:endParaRPr lang="pl-PL" sz="2400" b="1" kern="100" dirty="0">
              <a:solidFill>
                <a:srgbClr val="FF0000"/>
              </a:solidFill>
              <a:latin typeface="Garamond" panose="02020404030301010803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27940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</a:pPr>
            <a:r>
              <a:rPr lang="pl-PL" sz="2300" kern="100" dirty="0"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Brak systemy przyzywowo-alarmowego w budynku.</a:t>
            </a: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r>
              <a:rPr lang="pl-PL" sz="23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W myśl § 6 ust. 1 pkt 1 </a:t>
            </a:r>
            <a:r>
              <a:rPr lang="pl-PL" sz="2300" kern="100" dirty="0" err="1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lit.c</a:t>
            </a:r>
            <a:r>
              <a:rPr lang="pl-PL" sz="2300" kern="100" dirty="0"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 tiret pierwsze rozporządzenia w sprawie dps, Dom uznaje się za spełniający warunki, jeżeli, w zakresie usług bytowych, </a:t>
            </a:r>
            <a:r>
              <a:rPr lang="pl-PL" sz="2300" b="1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budynek jest wyposażony w system przyzywowo-alarmowy</a:t>
            </a:r>
            <a:r>
              <a:rPr lang="pl-PL" sz="2300" kern="100" dirty="0">
                <a:solidFill>
                  <a:srgbClr val="FF0000"/>
                </a:solidFill>
                <a:effectLst/>
                <a:latin typeface="Garamond" panose="02020404030301010803" pitchFamily="18" charset="0"/>
                <a:ea typeface="Helvetica" panose="020B0604020202020204" pitchFamily="34" charset="0"/>
                <a:cs typeface="Times New Roman" panose="02020603050405020304" pitchFamily="18" charset="0"/>
              </a:rPr>
              <a:t>.</a:t>
            </a:r>
            <a:endParaRPr lang="pl-PL" sz="2300" kern="100" dirty="0">
              <a:solidFill>
                <a:srgbClr val="FF0000"/>
              </a:solidFill>
              <a:latin typeface="Garamond" panose="02020404030301010803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endParaRPr lang="pl-PL" sz="1800" b="1" kern="100" dirty="0">
              <a:solidFill>
                <a:srgbClr val="FF0000"/>
              </a:solidFill>
              <a:effectLst/>
              <a:latin typeface="Garamond" panose="02020404030301010803" pitchFamily="18" charset="0"/>
              <a:ea typeface="Helvetica" panose="020B0604020202020204" pitchFamily="34" charset="0"/>
              <a:cs typeface="Times New Roman" panose="02020603050405020304" pitchFamily="18" charset="0"/>
            </a:endParaRPr>
          </a:p>
          <a:p>
            <a:pPr marL="0" indent="0" algn="just">
              <a:lnSpc>
                <a:spcPct val="107000"/>
              </a:lnSpc>
              <a:spcBef>
                <a:spcPts val="650"/>
              </a:spcBef>
              <a:spcAft>
                <a:spcPts val="650"/>
              </a:spcAft>
              <a:buNone/>
            </a:pPr>
            <a:endParaRPr lang="pl-PL" sz="1800" b="1" kern="100" dirty="0">
              <a:solidFill>
                <a:srgbClr val="FF0000"/>
              </a:solidFill>
              <a:effectLst/>
              <a:latin typeface="Garamond" panose="02020404030301010803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872473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xmlns="" id="{2AEF6B32-DEC9-701B-4EE3-C73174912C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pl-PL" sz="2800" dirty="0">
                <a:latin typeface="Garamond" panose="02020404030301010803" pitchFamily="18" charset="0"/>
              </a:rPr>
              <a:t>WYNIKI KONTROLI PRZEPROWADZONYCH PRZEZ SŁUŻBY WOJEWODY W 2023 r.</a:t>
            </a:r>
            <a:endParaRPr lang="pl-PL" sz="2800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xmlns="" id="{B9EE058F-BCA9-CD6B-F680-5262B505C3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0000" y="2230676"/>
            <a:ext cx="10554574" cy="3636511"/>
          </a:xfrm>
        </p:spPr>
        <p:txBody>
          <a:bodyPr/>
          <a:lstStyle/>
          <a:p>
            <a:r>
              <a:rPr lang="pl-PL" dirty="0">
                <a:latin typeface="Garamond" panose="02020404030301010803" pitchFamily="18" charset="0"/>
              </a:rPr>
              <a:t>Brak reakcji ze strony personelu na wezwanie systemu przyzywowo – alarmowego. Przyczyną ww. sytuacji w niektórych przypadkach były awarie tego systemu.</a:t>
            </a:r>
          </a:p>
          <a:p>
            <a:pPr marL="0" indent="0">
              <a:buNone/>
            </a:pPr>
            <a:endParaRPr lang="pl-PL" dirty="0">
              <a:latin typeface="Garamond" panose="02020404030301010803" pitchFamily="18" charset="0"/>
            </a:endParaRPr>
          </a:p>
          <a:p>
            <a:r>
              <a:rPr lang="pl-PL" dirty="0">
                <a:latin typeface="Garamond" panose="02020404030301010803" pitchFamily="18" charset="0"/>
              </a:rPr>
              <a:t>Brak okresowych badań stanu zdrowia psychicznego mieszkańców Domu (co najmniej raz na 6 miesięcy).</a:t>
            </a:r>
          </a:p>
          <a:p>
            <a:pPr marL="0" indent="0" algn="just">
              <a:buNone/>
            </a:pPr>
            <a:r>
              <a:rPr lang="pl-PL" sz="1800" dirty="0">
                <a:solidFill>
                  <a:schemeClr val="tx1"/>
                </a:solidFill>
                <a:latin typeface="Garamond" panose="02020404030301010803" pitchFamily="18" charset="0"/>
              </a:rPr>
              <a:t>Zgodnie z art. 38 ust. 5 ustawy o ochronie zdrowia psychicznego, </a:t>
            </a:r>
            <a:r>
              <a:rPr lang="pl-PL" dirty="0">
                <a:latin typeface="Garamond" panose="02020404030301010803" pitchFamily="18" charset="0"/>
              </a:rPr>
              <a:t>Osoba, która wskutek choroby psychicznej lub upośledzenia umysłowego nie jest zdolna do zaspokajania podstawowych potrzeb życiowych i nie ma możliwości korzystania z opieki innych osób oraz potrzebuje stałej opieki i pielęgnacji, lecz nie wymaga leczenia szpitalnego, może być za jej zgodą lub zgodą jej przedstawiciela ustawowego przyjęta do domu pomocy społecznej. Osoba ta </a:t>
            </a:r>
            <a:r>
              <a:rPr lang="pl-PL" b="1" dirty="0">
                <a:solidFill>
                  <a:srgbClr val="FF0000"/>
                </a:solidFill>
                <a:latin typeface="Garamond" panose="02020404030301010803" pitchFamily="18" charset="0"/>
              </a:rPr>
              <a:t>podlega okresowym badaniom stanu zdrowia psychicznego w zakresie uzasadniającym jej pobyt w domu pomocy społecznej. Badania przeprowadza się co najmniej raz na 6 miesięcy.</a:t>
            </a:r>
          </a:p>
          <a:p>
            <a:pPr marL="0" indent="0" algn="just">
              <a:buNone/>
            </a:pPr>
            <a:endParaRPr lang="pl-PL" b="1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0008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ytat">
  <a:themeElements>
    <a:clrScheme name="Cytat">
      <a:dk1>
        <a:sysClr val="windowText" lastClr="000000"/>
      </a:dk1>
      <a:lt1>
        <a:sysClr val="window" lastClr="FFFFFF"/>
      </a:lt1>
      <a:dk2>
        <a:srgbClr val="212121"/>
      </a:dk2>
      <a:lt2>
        <a:srgbClr val="636363"/>
      </a:lt2>
      <a:accent1>
        <a:srgbClr val="00C6BB"/>
      </a:accent1>
      <a:accent2>
        <a:srgbClr val="6FEBA0"/>
      </a:accent2>
      <a:accent3>
        <a:srgbClr val="B6DF5E"/>
      </a:accent3>
      <a:accent4>
        <a:srgbClr val="EFB251"/>
      </a:accent4>
      <a:accent5>
        <a:srgbClr val="EF755F"/>
      </a:accent5>
      <a:accent6>
        <a:srgbClr val="ED515C"/>
      </a:accent6>
      <a:hlink>
        <a:srgbClr val="8F8F8F"/>
      </a:hlink>
      <a:folHlink>
        <a:srgbClr val="A5A5A5"/>
      </a:folHlink>
    </a:clrScheme>
    <a:fontScheme name="Cytat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Cytat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Quotable" id="{39EC5628-30ED-4578-ACD8-9820EDB8E15A}" vid="{6F3559E9-1A4C-49D8-94D4-F41003531C4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Cytat</Template>
  <TotalTime>10147</TotalTime>
  <Words>3186</Words>
  <Application>Microsoft Office PowerPoint</Application>
  <PresentationFormat>Niestandardowy</PresentationFormat>
  <Paragraphs>307</Paragraphs>
  <Slides>57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57</vt:i4>
      </vt:variant>
    </vt:vector>
  </HeadingPairs>
  <TitlesOfParts>
    <vt:vector size="58" baseType="lpstr">
      <vt:lpstr>Cytat</vt:lpstr>
      <vt:lpstr>KONFERENCJA KADRY DOMÓW POMOCY SPOŁECZNEJ WOJEWÓDZTWA WARMIŃSKO-MAZURSKIEGO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WYNIKI KONTROLI PRZEPROWADZONYCH PRZEZ SŁUŻBY WOJEWODY W 2023 r.</vt:lpstr>
      <vt:lpstr>Zmiany w przepisach prawa dotyczących domów pomocy społecznej</vt:lpstr>
      <vt:lpstr>Zmiany w przepisach prawa dotyczących domów pomocy  społecznej</vt:lpstr>
      <vt:lpstr>Zmiany w przepisach prawna dotyczących domów pomocy społecznej</vt:lpstr>
      <vt:lpstr>Zmiany w przepisach prawa dotyczących domów pomocy społecznej</vt:lpstr>
      <vt:lpstr>Zmiany w przepisach prawa dotyczących domów pomocy społecznej</vt:lpstr>
      <vt:lpstr>Zmiany w przepisach prawnych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prawa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Zmiany w przepisach prawnych dotyczących domów pomocy społecznej</vt:lpstr>
      <vt:lpstr> DZIĘKUJĘ ZA UWAGĘ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Ustawa  z dnia 19 lipca 2019 r.</dc:title>
  <dc:creator>Anna Wilk</dc:creator>
  <cp:lastModifiedBy>epuzio</cp:lastModifiedBy>
  <cp:revision>174</cp:revision>
  <dcterms:created xsi:type="dcterms:W3CDTF">2019-08-17T09:05:30Z</dcterms:created>
  <dcterms:modified xsi:type="dcterms:W3CDTF">2024-03-20T20:13:19Z</dcterms:modified>
</cp:coreProperties>
</file>