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750" w:type="dxa"/>
        <w:tblInd w:w="55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750"/>
      </w:tblGrid>
      <w:tr w:rsidR="00945D38" w:rsidRPr="00257FEC" w14:paraId="2F60F7B4" w14:textId="77777777" w:rsidTr="00A4581C">
        <w:trPr>
          <w:trHeight w:val="90"/>
        </w:trPr>
        <w:tc>
          <w:tcPr>
            <w:tcW w:w="75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bottom"/>
            <w:hideMark/>
          </w:tcPr>
          <w:p w14:paraId="393E8AD6" w14:textId="77777777" w:rsidR="00945D38" w:rsidRPr="00257FEC" w:rsidRDefault="00945D38" w:rsidP="002A2D5D">
            <w:pPr>
              <w:spacing w:after="0" w:line="240" w:lineRule="auto"/>
              <w:rPr>
                <w:rFonts w:asciiTheme="minorHAnsi" w:hAnsiTheme="minorHAnsi" w:cstheme="minorHAnsi"/>
                <w:color w:val="000000"/>
                <w:sz w:val="16"/>
                <w:szCs w:val="16"/>
              </w:rPr>
            </w:pPr>
          </w:p>
        </w:tc>
      </w:tr>
    </w:tbl>
    <w:p w14:paraId="7F84EC54" w14:textId="2EDB25DD" w:rsidR="003B41D9" w:rsidRPr="00293312" w:rsidRDefault="007F682C" w:rsidP="002A2D5D">
      <w:pPr>
        <w:spacing w:after="0" w:line="240" w:lineRule="auto"/>
        <w:jc w:val="center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Załącznik nr 2</w:t>
      </w:r>
      <w:r w:rsidR="003B41D9" w:rsidRPr="00293312">
        <w:rPr>
          <w:rFonts w:asciiTheme="minorHAnsi" w:hAnsiTheme="minorHAnsi" w:cstheme="minorHAnsi"/>
          <w:b/>
          <w:sz w:val="24"/>
          <w:szCs w:val="24"/>
        </w:rPr>
        <w:t xml:space="preserve"> </w:t>
      </w:r>
      <w:r w:rsidR="003B41D9" w:rsidRPr="00293312">
        <w:rPr>
          <w:rFonts w:asciiTheme="minorHAnsi" w:hAnsiTheme="minorHAnsi" w:cstheme="minorHAnsi"/>
          <w:sz w:val="24"/>
          <w:szCs w:val="24"/>
        </w:rPr>
        <w:t>do zapytania ofertowego</w:t>
      </w:r>
    </w:p>
    <w:p w14:paraId="296B5B43" w14:textId="77777777" w:rsidR="003B41D9" w:rsidRPr="00293312" w:rsidRDefault="003B41D9" w:rsidP="002A2D5D">
      <w:pPr>
        <w:spacing w:after="0" w:line="240" w:lineRule="auto"/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na</w:t>
      </w:r>
      <w:r w:rsidRPr="00293312">
        <w:rPr>
          <w:rFonts w:asciiTheme="minorHAnsi" w:hAnsiTheme="minorHAnsi" w:cstheme="minorHAnsi"/>
          <w:b/>
          <w:sz w:val="24"/>
          <w:szCs w:val="24"/>
        </w:rPr>
        <w:t xml:space="preserve"> „świadczenie usług medycznych z zakresu medycyny pracy pracowników zatrudnionych </w:t>
      </w:r>
    </w:p>
    <w:p w14:paraId="1BF100ED" w14:textId="1698DFDA" w:rsidR="00257FEC" w:rsidRPr="00293312" w:rsidRDefault="003B41D9" w:rsidP="002A2D5D">
      <w:pPr>
        <w:spacing w:after="0" w:line="240" w:lineRule="auto"/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w placówkach ARiMR na terenie Dolnośląskiego Oddziału Regionalnego ARiMR”.</w:t>
      </w:r>
    </w:p>
    <w:p w14:paraId="36FC65C5" w14:textId="77777777" w:rsidR="003B41D9" w:rsidRPr="00293312" w:rsidRDefault="003B41D9" w:rsidP="00257FEC">
      <w:pPr>
        <w:jc w:val="center"/>
        <w:rPr>
          <w:rFonts w:asciiTheme="minorHAnsi" w:hAnsiTheme="minorHAnsi" w:cstheme="minorHAnsi"/>
          <w:b/>
          <w:sz w:val="24"/>
          <w:szCs w:val="24"/>
        </w:rPr>
      </w:pPr>
    </w:p>
    <w:p w14:paraId="4BC4B748" w14:textId="64EB6E89" w:rsidR="00257FEC" w:rsidRPr="00293312" w:rsidRDefault="00945D38" w:rsidP="00257FEC">
      <w:pPr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Opis stanowisk oraz warunków pracy</w:t>
      </w:r>
      <w:r w:rsidR="00257FEC" w:rsidRPr="00293312">
        <w:rPr>
          <w:rFonts w:asciiTheme="minorHAnsi" w:hAnsiTheme="minorHAnsi" w:cstheme="minorHAnsi"/>
          <w:b/>
          <w:sz w:val="24"/>
          <w:szCs w:val="24"/>
        </w:rPr>
        <w:t xml:space="preserve"> </w:t>
      </w:r>
      <w:r w:rsidRPr="00293312">
        <w:rPr>
          <w:rFonts w:asciiTheme="minorHAnsi" w:hAnsiTheme="minorHAnsi" w:cstheme="minorHAnsi"/>
          <w:b/>
          <w:sz w:val="24"/>
          <w:szCs w:val="24"/>
        </w:rPr>
        <w:t xml:space="preserve">pracowników Zamawiającego </w:t>
      </w:r>
    </w:p>
    <w:p w14:paraId="3B6DD472" w14:textId="58A84DFD" w:rsidR="00945D38" w:rsidRPr="00293312" w:rsidRDefault="00945D38" w:rsidP="00257FEC">
      <w:pPr>
        <w:jc w:val="center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podlegających badaniom</w:t>
      </w:r>
    </w:p>
    <w:p w14:paraId="512CF66A" w14:textId="77777777" w:rsidR="00945D38" w:rsidRPr="00293312" w:rsidRDefault="00945D38" w:rsidP="00945D38">
      <w:pPr>
        <w:jc w:val="center"/>
        <w:rPr>
          <w:rFonts w:asciiTheme="minorHAnsi" w:hAnsiTheme="minorHAnsi" w:cstheme="minorHAnsi"/>
          <w:b/>
          <w:sz w:val="24"/>
          <w:szCs w:val="24"/>
        </w:rPr>
      </w:pPr>
    </w:p>
    <w:p w14:paraId="44F61E18" w14:textId="77777777" w:rsidR="00945D38" w:rsidRPr="00293312" w:rsidRDefault="00945D38" w:rsidP="00945D38">
      <w:pPr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1</w:t>
      </w:r>
      <w:r w:rsidRPr="00293312">
        <w:rPr>
          <w:rFonts w:asciiTheme="minorHAnsi" w:hAnsiTheme="minorHAnsi" w:cstheme="minorHAnsi"/>
          <w:b/>
          <w:sz w:val="24"/>
          <w:szCs w:val="24"/>
        </w:rPr>
        <w:t>) Pracownik administracyjno-biurowy.</w:t>
      </w:r>
    </w:p>
    <w:p w14:paraId="30ED538A" w14:textId="2386378B" w:rsidR="00945D38" w:rsidRPr="00293312" w:rsidRDefault="00945D38" w:rsidP="00945D38">
      <w:pPr>
        <w:shd w:val="clear" w:color="auto" w:fill="FFFFFF"/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Pracownik spędza przy monitorze ekranowym średnio 5-</w:t>
      </w:r>
      <w:r w:rsidR="00293312" w:rsidRPr="00293312">
        <w:rPr>
          <w:rFonts w:asciiTheme="minorHAnsi" w:hAnsiTheme="minorHAnsi" w:cstheme="minorHAnsi"/>
          <w:sz w:val="24"/>
          <w:szCs w:val="24"/>
        </w:rPr>
        <w:t>7 godzin</w:t>
      </w:r>
      <w:r w:rsidRPr="00293312">
        <w:rPr>
          <w:rFonts w:asciiTheme="minorHAnsi" w:hAnsiTheme="minorHAnsi" w:cstheme="minorHAnsi"/>
          <w:sz w:val="24"/>
          <w:szCs w:val="24"/>
        </w:rPr>
        <w:t xml:space="preserve"> zmiany roboczej, resztę czasu poświęca na rozmowy z beneficjentami, przygotowywaniu dokumentów i pracy koncepcyjnej.</w:t>
      </w:r>
    </w:p>
    <w:p w14:paraId="1BAAA04A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na ww. stanowisku:</w:t>
      </w:r>
      <w:r w:rsidRPr="00293312">
        <w:rPr>
          <w:rFonts w:asciiTheme="minorHAnsi" w:hAnsiTheme="minorHAnsi" w:cstheme="minorHAnsi"/>
          <w:sz w:val="24"/>
          <w:szCs w:val="24"/>
        </w:rPr>
        <w:t xml:space="preserve"> obsługa monitora ekranowego powyżej </w:t>
      </w:r>
      <w:r w:rsidRPr="00293312">
        <w:rPr>
          <w:rFonts w:asciiTheme="minorHAnsi" w:hAnsiTheme="minorHAnsi" w:cstheme="minorHAnsi"/>
          <w:sz w:val="24"/>
          <w:szCs w:val="24"/>
        </w:rPr>
        <w:br/>
        <w:t>4 godzin dobowego wymiaru czasu pracy, wymuszona pozycja ciała, stres psychologiczny. Niektórzy z pracowników administracyjno-biurowych w ramach obowiązków służbowych kierują pojazdem służbowym lub prywatnym kat. B dla celów służbowych, również przewożąc inne osoby.</w:t>
      </w:r>
    </w:p>
    <w:p w14:paraId="7BD3F179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</w:p>
    <w:p w14:paraId="0CE3B0D0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2) Pracownik administracyjno-biurowy wykonujący kontrole terenowe.</w:t>
      </w:r>
    </w:p>
    <w:p w14:paraId="1602C6CD" w14:textId="10E32D80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Pracownik wykonuje pracę w terenie oraz w biurze. </w:t>
      </w:r>
      <w:r w:rsidR="00F9679E" w:rsidRPr="00293312">
        <w:rPr>
          <w:rFonts w:asciiTheme="minorHAnsi" w:hAnsiTheme="minorHAnsi" w:cstheme="minorHAnsi"/>
          <w:sz w:val="24"/>
          <w:szCs w:val="24"/>
        </w:rPr>
        <w:t xml:space="preserve">W biurze pracuje z komputerem, laptopem lub tabletem. </w:t>
      </w:r>
      <w:r w:rsidRPr="00293312">
        <w:rPr>
          <w:rFonts w:asciiTheme="minorHAnsi" w:hAnsiTheme="minorHAnsi" w:cstheme="minorHAnsi"/>
          <w:sz w:val="24"/>
          <w:szCs w:val="24"/>
        </w:rPr>
        <w:t xml:space="preserve">Nanosi poprawki do przygotowanych dokumentów z terenu lub pobiera zadania do wykonania na kolejny okres czasu pracy. </w:t>
      </w:r>
      <w:r w:rsidR="006106A3" w:rsidRPr="00CC6FB2">
        <w:rPr>
          <w:rFonts w:asciiTheme="minorHAnsi" w:hAnsiTheme="minorHAnsi" w:cstheme="minorHAnsi"/>
          <w:sz w:val="24"/>
          <w:szCs w:val="24"/>
        </w:rPr>
        <w:t xml:space="preserve">Pracuje z komputerem, laptopem lub tabletem powyżej 4 godziny dziennie. </w:t>
      </w:r>
      <w:r w:rsidR="00F9679E" w:rsidRPr="00293312">
        <w:rPr>
          <w:rFonts w:asciiTheme="minorHAnsi" w:hAnsiTheme="minorHAnsi" w:cstheme="minorHAnsi"/>
          <w:sz w:val="24"/>
          <w:szCs w:val="24"/>
        </w:rPr>
        <w:t xml:space="preserve">W terenie z laptopem lub tabletem pracuje ponad 4 godziny dziennie. </w:t>
      </w:r>
      <w:r w:rsidRPr="00293312">
        <w:rPr>
          <w:rFonts w:asciiTheme="minorHAnsi" w:hAnsiTheme="minorHAnsi" w:cstheme="minorHAnsi"/>
          <w:sz w:val="24"/>
          <w:szCs w:val="24"/>
        </w:rPr>
        <w:t>Czynności kontrolne wykonywane są w zespo</w:t>
      </w:r>
      <w:r w:rsidR="006106A3">
        <w:rPr>
          <w:rFonts w:asciiTheme="minorHAnsi" w:hAnsiTheme="minorHAnsi" w:cstheme="minorHAnsi"/>
          <w:sz w:val="24"/>
          <w:szCs w:val="24"/>
        </w:rPr>
        <w:t>le</w:t>
      </w:r>
      <w:r w:rsidRPr="00293312">
        <w:rPr>
          <w:rFonts w:asciiTheme="minorHAnsi" w:hAnsiTheme="minorHAnsi" w:cstheme="minorHAnsi"/>
          <w:sz w:val="24"/>
          <w:szCs w:val="24"/>
        </w:rPr>
        <w:t xml:space="preserve"> dwuosobowy</w:t>
      </w:r>
      <w:r w:rsidR="006106A3">
        <w:rPr>
          <w:rFonts w:asciiTheme="minorHAnsi" w:hAnsiTheme="minorHAnsi" w:cstheme="minorHAnsi"/>
          <w:sz w:val="24"/>
          <w:szCs w:val="24"/>
        </w:rPr>
        <w:t xml:space="preserve">m </w:t>
      </w:r>
      <w:r w:rsidR="006106A3" w:rsidRPr="00CC6FB2">
        <w:rPr>
          <w:rFonts w:asciiTheme="minorHAnsi" w:hAnsiTheme="minorHAnsi" w:cstheme="minorHAnsi"/>
          <w:sz w:val="24"/>
          <w:szCs w:val="24"/>
        </w:rPr>
        <w:t>lub jednoosobowym przy niektórych typach kontroli</w:t>
      </w:r>
      <w:r w:rsidRPr="00CC6FB2">
        <w:rPr>
          <w:rFonts w:asciiTheme="minorHAnsi" w:hAnsiTheme="minorHAnsi" w:cstheme="minorHAnsi"/>
          <w:sz w:val="24"/>
          <w:szCs w:val="24"/>
        </w:rPr>
        <w:t xml:space="preserve">. Do wyjazdów terenowych wykorzystywane są samochody służbowe, którymi pracownicy przemieszczają się po terenie całego </w:t>
      </w:r>
      <w:r w:rsidR="005E076C" w:rsidRPr="00CC6FB2">
        <w:rPr>
          <w:rFonts w:asciiTheme="minorHAnsi" w:hAnsiTheme="minorHAnsi" w:cstheme="minorHAnsi"/>
          <w:sz w:val="24"/>
          <w:szCs w:val="24"/>
        </w:rPr>
        <w:t>województwa/</w:t>
      </w:r>
      <w:r w:rsidRPr="00CC6FB2">
        <w:rPr>
          <w:rFonts w:asciiTheme="minorHAnsi" w:hAnsiTheme="minorHAnsi" w:cstheme="minorHAnsi"/>
          <w:sz w:val="24"/>
          <w:szCs w:val="24"/>
        </w:rPr>
        <w:t>kraju. Czynności kontrolne polegają na przeprowadzen</w:t>
      </w:r>
      <w:r w:rsidR="005E076C" w:rsidRPr="00CC6FB2">
        <w:rPr>
          <w:rFonts w:asciiTheme="minorHAnsi" w:hAnsiTheme="minorHAnsi" w:cstheme="minorHAnsi"/>
          <w:sz w:val="24"/>
          <w:szCs w:val="24"/>
        </w:rPr>
        <w:t xml:space="preserve">iu kontroli na </w:t>
      </w:r>
      <w:r w:rsidRPr="00CC6FB2">
        <w:rPr>
          <w:rFonts w:asciiTheme="minorHAnsi" w:hAnsiTheme="minorHAnsi" w:cstheme="minorHAnsi"/>
          <w:sz w:val="24"/>
          <w:szCs w:val="24"/>
        </w:rPr>
        <w:t xml:space="preserve">miejscu, tj. wykonaniu oględzin i pomiarów powierzchni działek rolnych w oparciu o technikę GPS, metodę FOTO oraz inne metody i urządzenia pomiarowe, </w:t>
      </w:r>
      <w:r w:rsidR="00FB7D2C" w:rsidRPr="00CC6FB2">
        <w:rPr>
          <w:rFonts w:asciiTheme="minorHAnsi" w:hAnsiTheme="minorHAnsi" w:cstheme="minorHAnsi"/>
          <w:sz w:val="24"/>
          <w:szCs w:val="24"/>
        </w:rPr>
        <w:t xml:space="preserve">oględzin zaplecza gospodarstw rolnych, </w:t>
      </w:r>
      <w:r w:rsidRPr="00CC6FB2">
        <w:rPr>
          <w:rFonts w:asciiTheme="minorHAnsi" w:hAnsiTheme="minorHAnsi" w:cstheme="minorHAnsi"/>
          <w:sz w:val="24"/>
          <w:szCs w:val="24"/>
        </w:rPr>
        <w:t xml:space="preserve">a także dokonywaniu weryfikacji </w:t>
      </w:r>
      <w:r w:rsidR="00FB7D2C" w:rsidRPr="00CC6FB2">
        <w:rPr>
          <w:rFonts w:asciiTheme="minorHAnsi" w:hAnsiTheme="minorHAnsi" w:cstheme="minorHAnsi"/>
          <w:sz w:val="24"/>
          <w:szCs w:val="24"/>
        </w:rPr>
        <w:t xml:space="preserve">zakresu rzeczowego operacji przy wykonywaniu urządzeń pomiarowych (dalmierze, taśmy i kółka miernicze), w tym w zakładach przetwórstwa rolno – spożywczego/mięsnego oraz sprawdzenie dokumentacji będącej w dyspozycji podmiotu kontrolowanego </w:t>
      </w:r>
      <w:r w:rsidR="005831F4" w:rsidRPr="00CC6FB2">
        <w:rPr>
          <w:rFonts w:asciiTheme="minorHAnsi" w:hAnsiTheme="minorHAnsi" w:cstheme="minorHAnsi"/>
          <w:sz w:val="24"/>
          <w:szCs w:val="24"/>
        </w:rPr>
        <w:t>oraz wykonywanie fotografii upraw, budynków, maszyn, urządzeń</w:t>
      </w:r>
      <w:r w:rsidR="005831F4" w:rsidRPr="00293312">
        <w:rPr>
          <w:rFonts w:asciiTheme="minorHAnsi" w:hAnsiTheme="minorHAnsi" w:cstheme="minorHAnsi"/>
          <w:sz w:val="24"/>
          <w:szCs w:val="24"/>
        </w:rPr>
        <w:t xml:space="preserve">, pomieszczeń, wyposażenia, planów, rejestrów itp. </w:t>
      </w:r>
      <w:r w:rsidRPr="00293312">
        <w:rPr>
          <w:rFonts w:asciiTheme="minorHAnsi" w:hAnsiTheme="minorHAnsi" w:cstheme="minorHAnsi"/>
          <w:sz w:val="24"/>
          <w:szCs w:val="24"/>
        </w:rPr>
        <w:t xml:space="preserve">Ponadto wyznaczeni pracownicy, posiadający odpowiednie badania lekarskie, w zależności od potrzeb, wykonują kontrole </w:t>
      </w:r>
      <w:r w:rsidRPr="00293312">
        <w:rPr>
          <w:rFonts w:asciiTheme="minorHAnsi" w:hAnsiTheme="minorHAnsi" w:cstheme="minorHAnsi"/>
          <w:sz w:val="24"/>
          <w:szCs w:val="24"/>
        </w:rPr>
        <w:lastRenderedPageBreak/>
        <w:t xml:space="preserve">siedzib stad. Czynności kontrolne polegają również na sprawdzeniu oznakowania zwierząt (kolczyki) i dokumentacji rejestrowej. </w:t>
      </w:r>
    </w:p>
    <w:p w14:paraId="03915289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  <w:u w:val="single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występujące na ww. stanowisku:</w:t>
      </w:r>
    </w:p>
    <w:p w14:paraId="7917FDC0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czynniki  biologiczne:</w:t>
      </w:r>
    </w:p>
    <w:p w14:paraId="286EA07E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kontakt ze zwierzętami w oborach, chlewniach: 3. grupa zagrożenia (mycobakterium tuberculosis); 3. grupa zagrożenia (Coxiella  burnetii),</w:t>
      </w:r>
    </w:p>
    <w:p w14:paraId="370FD16C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ukłucia przez kleszcze podczas kontroli obszarów leśnych, łąk: 2. grupa zagrożenia (Borrelia burgdorferii), 3** grupa zagrożenia (wirus kleszczowego zapalenia mózgu)</w:t>
      </w:r>
    </w:p>
    <w:p w14:paraId="74E1F94B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zranienie ciała poprzez wejście na niewidoczne pręty (złom), gwoździe, szkło, dotknięcie, chwytanie drutu kolczastego: 2 grupa zagrożenia (clostridium tetani),</w:t>
      </w:r>
    </w:p>
    <w:p w14:paraId="1C25A304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pogryzienie przez zwierzynę leśną i domową: 3**grupa zagrożenia wirus wścieklizny,</w:t>
      </w:r>
    </w:p>
    <w:p w14:paraId="6AEB922A" w14:textId="77777777" w:rsidR="00945D38" w:rsidRPr="00293312" w:rsidRDefault="00945D38" w:rsidP="00945D38">
      <w:pPr>
        <w:spacing w:after="20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>- rośliny (np. Barszcz Sosnowskiego): uszkodzenia skóry, poparzenia, zatrucia,</w:t>
      </w:r>
    </w:p>
    <w:p w14:paraId="6A533A8F" w14:textId="77777777" w:rsidR="00945D38" w:rsidRPr="00293312" w:rsidRDefault="00945D38" w:rsidP="00945D38">
      <w:pPr>
        <w:pStyle w:val="Akapitzlist"/>
        <w:numPr>
          <w:ilvl w:val="0"/>
          <w:numId w:val="9"/>
        </w:numPr>
        <w:tabs>
          <w:tab w:val="left" w:pos="284"/>
        </w:tabs>
        <w:suppressAutoHyphens w:val="0"/>
        <w:autoSpaceDN/>
        <w:spacing w:afterLines="20" w:after="48" w:line="240" w:lineRule="auto"/>
        <w:ind w:left="0" w:firstLine="0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 xml:space="preserve">czynniki chemiczne (magazyny nawozów sztucznych, opryski pól/zbiorniki na organiczne nawozy płynne/środki eksploatacyjne pojazdów służbowych: substancje i preparaty chemiczne-uczulające (oleje, smary, nawozy, benzyna, środki czyszczące), substancje </w:t>
      </w: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br/>
        <w:t>i preparaty chemiczne-toksyczne, szkodliwe, drażniące i żrące (gazy, środki ochrony roślin, nawozy, spaliny, wapno, środki do dezynfekcji),</w:t>
      </w:r>
    </w:p>
    <w:p w14:paraId="15FA6FF8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pyły rolnicze występujące podczas sezonowych prac polowych (żniwa, orki, przygotowywania paszy),</w:t>
      </w:r>
    </w:p>
    <w:p w14:paraId="43A645C6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zmienny mikroklimat,</w:t>
      </w:r>
    </w:p>
    <w:p w14:paraId="5CCF9E1C" w14:textId="77777777" w:rsidR="00945D38" w:rsidRPr="00293312" w:rsidRDefault="00945D38" w:rsidP="00945D38">
      <w:pPr>
        <w:pStyle w:val="Akapitzlist"/>
        <w:numPr>
          <w:ilvl w:val="0"/>
          <w:numId w:val="9"/>
        </w:numPr>
        <w:suppressAutoHyphens w:val="0"/>
        <w:autoSpaceDN/>
        <w:spacing w:afterLines="20" w:after="48" w:line="240" w:lineRule="auto"/>
        <w:ind w:left="284" w:hanging="284"/>
        <w:jc w:val="both"/>
        <w:textAlignment w:val="auto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  <w:r w:rsidRPr="00293312">
        <w:rPr>
          <w:rFonts w:asciiTheme="minorHAnsi" w:eastAsia="Times New Roman" w:hAnsiTheme="minorHAnsi" w:cstheme="minorHAnsi"/>
          <w:sz w:val="24"/>
          <w:szCs w:val="24"/>
          <w:lang w:eastAsia="pl-PL"/>
        </w:rPr>
        <w:t>obsługa monitora ekranowego powyżej 4. godzin dobowego wymiaru czasu pracy, wymuszona pozycja ciała, stres psychologiczny.</w:t>
      </w:r>
    </w:p>
    <w:p w14:paraId="23F18891" w14:textId="77777777" w:rsidR="00945D38" w:rsidRPr="00293312" w:rsidRDefault="00945D38" w:rsidP="00945D38">
      <w:pPr>
        <w:pStyle w:val="Akapitzlist"/>
        <w:spacing w:afterLines="20" w:after="48" w:line="240" w:lineRule="auto"/>
        <w:ind w:left="284"/>
        <w:jc w:val="both"/>
        <w:rPr>
          <w:rFonts w:asciiTheme="minorHAnsi" w:eastAsia="Times New Roman" w:hAnsiTheme="minorHAnsi" w:cstheme="minorHAnsi"/>
          <w:sz w:val="24"/>
          <w:szCs w:val="24"/>
          <w:lang w:eastAsia="pl-PL"/>
        </w:rPr>
      </w:pPr>
    </w:p>
    <w:p w14:paraId="0410E7D7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3) Pracownik administracyjno-biurowy obsługujący archiwum zakładowe/składnicę akt</w:t>
      </w:r>
    </w:p>
    <w:p w14:paraId="179AC952" w14:textId="30AE965F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Do podstawowych zadań pracownika na tym stanowisku należy rejestracja i gromadzenie akt w archiwum zakładowym/składnicy akt, wypożyczanie teczek aktowych zainteresowanym. Pracownik jest również odpowiedzialny za prowadzenie spraw z obszaru postępowania </w:t>
      </w:r>
      <w:r w:rsidR="00A375CE" w:rsidRPr="00293312">
        <w:rPr>
          <w:rFonts w:asciiTheme="minorHAnsi" w:hAnsiTheme="minorHAnsi" w:cstheme="minorHAnsi"/>
          <w:sz w:val="24"/>
          <w:szCs w:val="24"/>
        </w:rPr>
        <w:br/>
      </w:r>
      <w:r w:rsidRPr="00293312">
        <w:rPr>
          <w:rFonts w:asciiTheme="minorHAnsi" w:hAnsiTheme="minorHAnsi" w:cstheme="minorHAnsi"/>
          <w:sz w:val="24"/>
          <w:szCs w:val="24"/>
        </w:rPr>
        <w:t xml:space="preserve">z aktami, w tym archiwizacji, zgodnie z obowiązującymi w ARiMR przepisami kancelaryjno-archiwalnymi, a także nadawanie sygnatur archiwalnych przejmowanym aktom, odpowiednie ich umieszczenie na regałach archiwalnych oraz utrzymanie ładu i porządku w archiwum. Teczki aktowe, pudła archiwalne, itp. układane są na metalowych regałach przymocowanych trwale do ścian i podłoża oraz regałach wyposażonych w mechanizmy ręcznego przesuwania. Dostęp do górnych półek regałów odbywa się za pomocą drabin rozstawnych, gdzie czynności są wykonywane na wysokości </w:t>
      </w:r>
      <w:r w:rsidR="0092022C" w:rsidRPr="00293312">
        <w:rPr>
          <w:rFonts w:asciiTheme="minorHAnsi" w:hAnsiTheme="minorHAnsi" w:cstheme="minorHAnsi"/>
          <w:sz w:val="24"/>
          <w:szCs w:val="24"/>
        </w:rPr>
        <w:t xml:space="preserve">do </w:t>
      </w:r>
      <w:r w:rsidRPr="00293312">
        <w:rPr>
          <w:rFonts w:asciiTheme="minorHAnsi" w:hAnsiTheme="minorHAnsi" w:cstheme="minorHAnsi"/>
          <w:sz w:val="24"/>
          <w:szCs w:val="24"/>
        </w:rPr>
        <w:t>3 metrów</w:t>
      </w:r>
      <w:r w:rsidR="00293312" w:rsidRPr="00293312">
        <w:rPr>
          <w:rFonts w:asciiTheme="minorHAnsi" w:hAnsiTheme="minorHAnsi" w:cstheme="minorHAnsi"/>
          <w:sz w:val="24"/>
          <w:szCs w:val="24"/>
        </w:rPr>
        <w:t>.</w:t>
      </w:r>
      <w:r w:rsidRPr="00293312">
        <w:rPr>
          <w:rFonts w:asciiTheme="minorHAnsi" w:hAnsiTheme="minorHAnsi" w:cstheme="minorHAnsi"/>
          <w:sz w:val="24"/>
          <w:szCs w:val="24"/>
        </w:rPr>
        <w:t xml:space="preserve"> W pomieszczeniach jest ograniczona przestrzeń. Teczki aktowe, pudła archiwalne, itp. w pomieszczeniach archiwum zakładowego/składnicy akt, transportowane są za pomocą wózka ręcznego lub przenoszone/przewożone w koszach. Pracownicy obsługujący archiwum/sk</w:t>
      </w:r>
      <w:r w:rsidRPr="00CC6FB2">
        <w:rPr>
          <w:rFonts w:asciiTheme="minorHAnsi" w:hAnsiTheme="minorHAnsi" w:cstheme="minorHAnsi"/>
          <w:sz w:val="24"/>
          <w:szCs w:val="24"/>
        </w:rPr>
        <w:t>ładnic</w:t>
      </w:r>
      <w:r w:rsidR="00774F6F" w:rsidRPr="00CC6FB2">
        <w:rPr>
          <w:rFonts w:asciiTheme="minorHAnsi" w:hAnsiTheme="minorHAnsi" w:cstheme="minorHAnsi"/>
          <w:strike/>
          <w:sz w:val="24"/>
          <w:szCs w:val="24"/>
        </w:rPr>
        <w:t>ę</w:t>
      </w:r>
      <w:r w:rsidRPr="00CC6FB2">
        <w:rPr>
          <w:rFonts w:asciiTheme="minorHAnsi" w:hAnsiTheme="minorHAnsi" w:cstheme="minorHAnsi"/>
          <w:sz w:val="24"/>
          <w:szCs w:val="24"/>
        </w:rPr>
        <w:t xml:space="preserve"> </w:t>
      </w:r>
      <w:r w:rsidRPr="00293312">
        <w:rPr>
          <w:rFonts w:asciiTheme="minorHAnsi" w:hAnsiTheme="minorHAnsi" w:cstheme="minorHAnsi"/>
          <w:sz w:val="24"/>
          <w:szCs w:val="24"/>
        </w:rPr>
        <w:t>przebywają w nim czasowo, w chwili składowania i układania teczek aktowych, pudeł archiwalnych, itp. na półkach lub w chwili przygotowywania akt o wskazanych sygnaturach archiwalnych do ich udostępnienia/wypożyczenia. Niektórzy pracownicy kierują pojazdem służbowym lub prywatnym kat. B dla celów służbowych, również przewożąc inne osoby.</w:t>
      </w:r>
    </w:p>
    <w:p w14:paraId="282A1AB1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  <w:u w:val="single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występujące na ww. stanowisku:</w:t>
      </w:r>
    </w:p>
    <w:p w14:paraId="724ED236" w14:textId="618E13F2" w:rsidR="00945D38" w:rsidRPr="00293312" w:rsidRDefault="00945D38" w:rsidP="00945D38">
      <w:pPr>
        <w:spacing w:afterLines="20" w:after="48"/>
        <w:contextualSpacing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- praca przy monitorze ekranowym </w:t>
      </w:r>
      <w:r w:rsidR="00581BEE" w:rsidRPr="00293312">
        <w:rPr>
          <w:rFonts w:asciiTheme="minorHAnsi" w:hAnsiTheme="minorHAnsi" w:cstheme="minorHAnsi"/>
          <w:sz w:val="24"/>
          <w:szCs w:val="24"/>
        </w:rPr>
        <w:t>powyżej 4 godzin dziennie</w:t>
      </w:r>
      <w:r w:rsidRPr="00293312">
        <w:rPr>
          <w:rFonts w:asciiTheme="minorHAnsi" w:hAnsiTheme="minorHAnsi" w:cstheme="minorHAnsi"/>
          <w:sz w:val="24"/>
          <w:szCs w:val="24"/>
        </w:rPr>
        <w:t>,</w:t>
      </w:r>
    </w:p>
    <w:p w14:paraId="54E3609F" w14:textId="77777777" w:rsidR="00945D38" w:rsidRPr="00293312" w:rsidRDefault="00945D38" w:rsidP="00945D38">
      <w:pPr>
        <w:spacing w:afterLines="20" w:after="48"/>
        <w:contextualSpacing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- czynniki chemiczne - ozon, tlenki azotu (praca w zasięgu drukarki laserowej, kserokopiarki, faksu), czynniki chemiczne drażniące, alergizujące (środki konserwujące papier, składniki stosowane w introligatorniach), </w:t>
      </w:r>
    </w:p>
    <w:p w14:paraId="31FE891B" w14:textId="77777777" w:rsidR="00945D38" w:rsidRPr="00293312" w:rsidRDefault="00945D38" w:rsidP="00945D38">
      <w:pPr>
        <w:spacing w:afterLines="20" w:after="48"/>
        <w:contextualSpacing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- czynniki biologiczne:</w:t>
      </w:r>
      <w:r w:rsidRPr="00293312">
        <w:rPr>
          <w:rFonts w:asciiTheme="minorHAnsi" w:hAnsiTheme="minorHAnsi" w:cstheme="minorHAnsi"/>
          <w:sz w:val="24"/>
          <w:szCs w:val="24"/>
        </w:rPr>
        <w:t xml:space="preserve"> Aspergillus fumigatus, Aspergillus Niger, lotne związki organiczne wytwarzane w dużych ilościach przez grzyby pleśniowe, Dermatophagoides spp.</w:t>
      </w:r>
    </w:p>
    <w:p w14:paraId="0CDEA661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</w:p>
    <w:p w14:paraId="54A19B59" w14:textId="77777777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b/>
          <w:sz w:val="24"/>
          <w:szCs w:val="24"/>
        </w:rPr>
      </w:pPr>
      <w:r w:rsidRPr="00293312">
        <w:rPr>
          <w:rFonts w:asciiTheme="minorHAnsi" w:hAnsiTheme="minorHAnsi" w:cstheme="minorHAnsi"/>
          <w:b/>
          <w:sz w:val="24"/>
          <w:szCs w:val="24"/>
        </w:rPr>
        <w:t>4) Osoba zatrudniona na stanowisku kierowniczym.</w:t>
      </w:r>
    </w:p>
    <w:p w14:paraId="56D18371" w14:textId="22531EC1" w:rsidR="00945D38" w:rsidRPr="00293312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</w:rPr>
        <w:t xml:space="preserve">Pracownik </w:t>
      </w:r>
      <w:r w:rsidR="006B67B4" w:rsidRPr="00293312">
        <w:rPr>
          <w:rFonts w:asciiTheme="minorHAnsi" w:hAnsiTheme="minorHAnsi" w:cstheme="minorHAnsi"/>
          <w:sz w:val="24"/>
          <w:szCs w:val="24"/>
        </w:rPr>
        <w:t>kieruje całokształtem pracy</w:t>
      </w:r>
      <w:r w:rsidR="00293312" w:rsidRPr="00293312">
        <w:rPr>
          <w:rFonts w:asciiTheme="minorHAnsi" w:hAnsiTheme="minorHAnsi" w:cstheme="minorHAnsi"/>
          <w:sz w:val="24"/>
          <w:szCs w:val="24"/>
        </w:rPr>
        <w:t xml:space="preserve"> swojej komórki organizacyjnej, </w:t>
      </w:r>
      <w:r w:rsidRPr="00293312">
        <w:rPr>
          <w:rFonts w:asciiTheme="minorHAnsi" w:hAnsiTheme="minorHAnsi" w:cstheme="minorHAnsi"/>
          <w:sz w:val="24"/>
          <w:szCs w:val="24"/>
        </w:rPr>
        <w:t xml:space="preserve">kieruje zespołami pracowników. Stanowisko związane z odpowiedzialnością. Do wykonywania pracy wykorzystuje monitor ekranowy </w:t>
      </w:r>
      <w:r w:rsidR="006B67B4" w:rsidRPr="00293312">
        <w:rPr>
          <w:rFonts w:asciiTheme="minorHAnsi" w:hAnsiTheme="minorHAnsi" w:cstheme="minorHAnsi"/>
          <w:sz w:val="24"/>
          <w:szCs w:val="24"/>
        </w:rPr>
        <w:t>średnio 5 – 6 godzin podczas zmiany roboczej</w:t>
      </w:r>
      <w:r w:rsidRPr="00293312">
        <w:rPr>
          <w:rFonts w:asciiTheme="minorHAnsi" w:hAnsiTheme="minorHAnsi" w:cstheme="minorHAnsi"/>
          <w:sz w:val="24"/>
          <w:szCs w:val="24"/>
        </w:rPr>
        <w:t>, resztę czasu poświęca na rozmowy</w:t>
      </w:r>
      <w:r w:rsidR="006B67B4" w:rsidRPr="00293312">
        <w:rPr>
          <w:rFonts w:asciiTheme="minorHAnsi" w:hAnsiTheme="minorHAnsi" w:cstheme="minorHAnsi"/>
          <w:sz w:val="24"/>
          <w:szCs w:val="24"/>
        </w:rPr>
        <w:t xml:space="preserve"> z beneficjentami, pracownikami, sprawdzanie oraz podpisywanie dokumentów pracę koncepcyjną</w:t>
      </w:r>
      <w:r w:rsidRPr="00293312">
        <w:rPr>
          <w:rFonts w:asciiTheme="minorHAnsi" w:hAnsiTheme="minorHAnsi" w:cstheme="minorHAnsi"/>
          <w:sz w:val="24"/>
          <w:szCs w:val="24"/>
        </w:rPr>
        <w:t xml:space="preserve"> i decyzyjną. Osoba kierująca pracownikami w ramach obowiązków służbowych kieruje pojazdem służbowym lub prywatnym kat. B dla celów służbowych, również przewożąc inne osoby.</w:t>
      </w:r>
    </w:p>
    <w:p w14:paraId="3EAC6549" w14:textId="77777777" w:rsidR="00945D38" w:rsidRPr="00257FEC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  <w:r w:rsidRPr="00293312">
        <w:rPr>
          <w:rFonts w:asciiTheme="minorHAnsi" w:hAnsiTheme="minorHAnsi" w:cstheme="minorHAnsi"/>
          <w:sz w:val="24"/>
          <w:szCs w:val="24"/>
          <w:u w:val="single"/>
        </w:rPr>
        <w:t>Czynniki szkodliwe oraz uciążliwe na ww. stanowisku pracy:</w:t>
      </w:r>
      <w:r w:rsidRPr="00293312">
        <w:rPr>
          <w:rFonts w:asciiTheme="minorHAnsi" w:hAnsiTheme="minorHAnsi" w:cstheme="minorHAnsi"/>
          <w:sz w:val="24"/>
          <w:szCs w:val="24"/>
        </w:rPr>
        <w:t xml:space="preserve"> obsługa monitora ekranowego powyżej 4. godzin dobowego wymiaru czasu pracy, wymuszona pozycja ciała, obciążenie psychiczne – stres.</w:t>
      </w:r>
    </w:p>
    <w:p w14:paraId="76B6762F" w14:textId="77777777" w:rsidR="00945D38" w:rsidRPr="00257FEC" w:rsidRDefault="00945D38" w:rsidP="00945D38">
      <w:pPr>
        <w:spacing w:afterLines="20" w:after="48"/>
        <w:jc w:val="both"/>
        <w:rPr>
          <w:rFonts w:asciiTheme="minorHAnsi" w:hAnsiTheme="minorHAnsi" w:cstheme="minorHAnsi"/>
          <w:sz w:val="24"/>
          <w:szCs w:val="24"/>
        </w:rPr>
      </w:pPr>
    </w:p>
    <w:p w14:paraId="50E0F304" w14:textId="77777777" w:rsidR="00945D38" w:rsidRPr="00257FEC" w:rsidRDefault="00945D38" w:rsidP="00945D38">
      <w:pPr>
        <w:pStyle w:val="Nagwek1"/>
        <w:jc w:val="right"/>
        <w:rPr>
          <w:rFonts w:asciiTheme="minorHAnsi" w:hAnsiTheme="minorHAnsi" w:cstheme="minorHAnsi"/>
          <w:b/>
        </w:rPr>
      </w:pPr>
      <w:r w:rsidRPr="00257FEC">
        <w:rPr>
          <w:rFonts w:asciiTheme="minorHAnsi" w:hAnsiTheme="minorHAnsi" w:cstheme="minorHAnsi"/>
        </w:rPr>
        <w:tab/>
      </w:r>
      <w:r w:rsidRPr="00257FEC">
        <w:rPr>
          <w:rFonts w:asciiTheme="minorHAnsi" w:hAnsiTheme="minorHAnsi" w:cstheme="minorHAnsi"/>
          <w:b/>
        </w:rPr>
        <w:t xml:space="preserve">                       </w:t>
      </w:r>
    </w:p>
    <w:p w14:paraId="60D7C9BA" w14:textId="77777777" w:rsidR="00945D38" w:rsidRPr="00257FEC" w:rsidRDefault="00945D38" w:rsidP="00945D38">
      <w:pPr>
        <w:rPr>
          <w:rFonts w:asciiTheme="minorHAnsi" w:hAnsiTheme="minorHAnsi" w:cstheme="minorHAnsi"/>
        </w:rPr>
      </w:pPr>
    </w:p>
    <w:p w14:paraId="5162C647" w14:textId="77777777" w:rsidR="00945D38" w:rsidRPr="00257FEC" w:rsidRDefault="00945D38" w:rsidP="00945D38">
      <w:pPr>
        <w:rPr>
          <w:rFonts w:asciiTheme="minorHAnsi" w:hAnsiTheme="minorHAnsi" w:cstheme="minorHAnsi"/>
        </w:rPr>
      </w:pPr>
    </w:p>
    <w:p w14:paraId="555D663C" w14:textId="77777777" w:rsidR="00945D38" w:rsidRPr="00257FEC" w:rsidRDefault="00945D38" w:rsidP="00945D38">
      <w:pPr>
        <w:rPr>
          <w:rFonts w:asciiTheme="minorHAnsi" w:hAnsiTheme="minorHAnsi" w:cstheme="minorHAnsi"/>
        </w:rPr>
      </w:pPr>
    </w:p>
    <w:p w14:paraId="43050016" w14:textId="77777777" w:rsidR="00A56D16" w:rsidRPr="00257FEC" w:rsidRDefault="00A56D16" w:rsidP="00945D38">
      <w:pPr>
        <w:rPr>
          <w:rFonts w:asciiTheme="minorHAnsi" w:hAnsiTheme="minorHAnsi" w:cstheme="minorHAnsi"/>
        </w:rPr>
      </w:pPr>
    </w:p>
    <w:sectPr w:rsidR="00A56D16" w:rsidRPr="00257FEC" w:rsidSect="003E7AE4">
      <w:headerReference w:type="default" r:id="rId13"/>
      <w:footerReference w:type="default" r:id="rId14"/>
      <w:pgSz w:w="11906" w:h="16838"/>
      <w:pgMar w:top="1417" w:right="1417" w:bottom="1417" w:left="1417" w:header="708" w:footer="47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5BAFBE0" w14:textId="77777777" w:rsidR="00E369C2" w:rsidRDefault="00E369C2" w:rsidP="00087F00">
      <w:pPr>
        <w:spacing w:after="0" w:line="240" w:lineRule="auto"/>
      </w:pPr>
      <w:r>
        <w:separator/>
      </w:r>
    </w:p>
  </w:endnote>
  <w:endnote w:type="continuationSeparator" w:id="0">
    <w:p w14:paraId="5AB092AA" w14:textId="77777777" w:rsidR="00E369C2" w:rsidRDefault="00E369C2" w:rsidP="00087F00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0002EFF" w:usb1="C000247B" w:usb2="00000009" w:usb3="00000000" w:csb0="000001FF" w:csb1="00000000"/>
  </w:font>
  <w:font w:name="Calibri Light">
    <w:panose1 w:val="020F0302020204030204"/>
    <w:charset w:val="EE"/>
    <w:family w:val="swiss"/>
    <w:pitch w:val="variable"/>
    <w:sig w:usb0="E0002AFF" w:usb1="C0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BakerSignet BT">
    <w:altName w:val="Segoe Script"/>
    <w:charset w:val="00"/>
    <w:family w:val="swiss"/>
    <w:pitch w:val="variable"/>
    <w:sig w:usb0="00000001" w:usb1="00000000" w:usb2="00000000" w:usb3="00000000" w:csb0="0000001B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7D4346" w14:textId="77777777" w:rsidR="00323486" w:rsidRDefault="00323486" w:rsidP="000D6D85">
    <w:pPr>
      <w:pStyle w:val="Stopka"/>
      <w:tabs>
        <w:tab w:val="clear" w:pos="4536"/>
        <w:tab w:val="clear" w:pos="9072"/>
        <w:tab w:val="left" w:pos="1875"/>
      </w:tabs>
      <w:rPr>
        <w:rFonts w:ascii="BakerSignet BT" w:hAnsi="BakerSignet BT"/>
        <w:noProof/>
        <w:sz w:val="28"/>
        <w:szCs w:val="28"/>
        <w:lang w:eastAsia="pl-PL"/>
      </w:rPr>
    </w:pPr>
  </w:p>
  <w:p w14:paraId="567D4347" w14:textId="77777777" w:rsidR="00F3442F" w:rsidRDefault="00323486" w:rsidP="000D6D85">
    <w:pPr>
      <w:pStyle w:val="Stopka"/>
      <w:tabs>
        <w:tab w:val="clear" w:pos="4536"/>
        <w:tab w:val="clear" w:pos="9072"/>
        <w:tab w:val="left" w:pos="1875"/>
      </w:tabs>
      <w:rPr>
        <w:rFonts w:ascii="BakerSignet BT" w:hAnsi="BakerSignet BT"/>
        <w:noProof/>
        <w:sz w:val="28"/>
        <w:szCs w:val="28"/>
        <w:lang w:eastAsia="pl-PL"/>
      </w:rPr>
    </w:pPr>
    <w:r>
      <w:rPr>
        <w:rFonts w:ascii="BakerSignet BT" w:hAnsi="BakerSignet BT"/>
        <w:noProof/>
        <w:sz w:val="28"/>
        <w:szCs w:val="28"/>
        <w:lang w:eastAsia="pl-P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567D4351" wp14:editId="567D4352">
              <wp:simplePos x="0" y="0"/>
              <wp:positionH relativeFrom="margin">
                <wp:posOffset>308610</wp:posOffset>
              </wp:positionH>
              <wp:positionV relativeFrom="paragraph">
                <wp:posOffset>66040</wp:posOffset>
              </wp:positionV>
              <wp:extent cx="5126355" cy="0"/>
              <wp:effectExtent l="0" t="0" r="17145" b="19050"/>
              <wp:wrapNone/>
              <wp:docPr id="10" name="Łącznik prosty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rot="10800000" flipV="1">
                        <a:off x="0" y="0"/>
                        <a:ext cx="5126355" cy="0"/>
                      </a:xfrm>
                      <a:prstGeom prst="line">
                        <a:avLst/>
                      </a:prstGeom>
                      <a:ln w="3175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338569DF" id="Łącznik prosty 10" o:spid="_x0000_s1026" style="position:absolute;rotation:180;flip:y;z-index:251668480;visibility:visible;mso-wrap-style:square;mso-width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width-relative:margin" from="24.3pt,5.2pt" to="427.95pt,5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Ny/N8AEAABkEAAAOAAAAZHJzL2Uyb0RvYy54bWysUz1v2zAQ3Qv0PxDca0kOnAaC5QwJ0qVo&#10;jbbJzlCkRYRf4LGW1K1D/1n7v3qkbDlIOhRBNBDi3bvHe4/H9eVgNNmLAMrZhlaLkhJhuWuV3TX0&#10;9tvNuwtKIDLbMu2saOgogF5u3r5Z974WS9c53YpAkMRC3fuGdjH6uiiAd8IwWDgvLCalC4ZF3IZd&#10;0QbWI7vRxbIsz4vehdYHxwUARq+nJN1kfikFj5+lBBGJbij2FvMa8nqf1mKzZvUuMN8pfmiDvaAL&#10;w5TFQ2eqaxYZ+R7UMyqjeHDgZFxwZwonpeIia0A1VflEzdeOeZG1oDngZ5vg9Wj5p/02ENXi3aE9&#10;lhm8oz8/f//iP6x6IGgsxJFgCn3qPdQIv7LbcNiB34YkepDBkODQ3Kq8KNNHidTK32Egu4I6yZBN&#10;H2fTxRAJx+CqWp6frVaU8GOumBgTsw8QPwhnsBNAeq1s8oPVbP8RInaB0CMkhbUlfUPPqverjAKn&#10;VXujtE65PFLiSgeyZzgMcaiSKCR4hMKdthhMUidx+S+OWkz0X4REs7DrSdcTzvbhyKktIlOJxNPn&#10;onLqKs32qZFT0QGbykQe3f8tnNH5RGfjXGiUdeFfp57kywl/VD1pTbLvXTvmq8524Pxltw5vJQ34&#10;430uP73ozV8AAAD//wMAUEsDBBQABgAIAAAAIQDPDI3b3AAAAAgBAAAPAAAAZHJzL2Rvd25yZXYu&#10;eG1sTI/NTsMwEITvSLyDtUjcqA30Jw1xKghC4lZo8wBuvCQBe23FTht4eow4wHFnRrPfFJvJGnbE&#10;IfSOJFzPBDCkxumeWgn1/ukqAxaiIq2MI5TwiQE25flZoXLtTvSKx11sWSqhkCsJXYw+5zw0HVoV&#10;Zs4jJe/NDVbFdA4t14M6pXJr+I0QS25VT+lDpzxWHTYfu9FKeNnfhur5a9z64B+qR1PXuHoXUl5e&#10;TPd3wCJO8S8MP/gJHcrEdHAj6cCMhHm2TMmkizmw5GeLxRrY4VfgZcH/Dyi/AQAA//8DAFBLAQIt&#10;ABQABgAIAAAAIQC2gziS/gAAAOEBAAATAAAAAAAAAAAAAAAAAAAAAABbQ29udGVudF9UeXBlc10u&#10;eG1sUEsBAi0AFAAGAAgAAAAhADj9If/WAAAAlAEAAAsAAAAAAAAAAAAAAAAALwEAAF9yZWxzLy5y&#10;ZWxzUEsBAi0AFAAGAAgAAAAhAGw3L83wAQAAGQQAAA4AAAAAAAAAAAAAAAAALgIAAGRycy9lMm9E&#10;b2MueG1sUEsBAi0AFAAGAAgAAAAhAM8MjdvcAAAACAEAAA8AAAAAAAAAAAAAAAAASgQAAGRycy9k&#10;b3ducmV2LnhtbFBLBQYAAAAABAAEAPMAAABTBQAAAAA=&#10;" strokecolor="black [3213]" strokeweight=".25pt">
              <v:stroke joinstyle="miter"/>
              <w10:wrap anchorx="margin"/>
            </v:line>
          </w:pict>
        </mc:Fallback>
      </mc:AlternateContent>
    </w:r>
    <w:r>
      <w:rPr>
        <w:rFonts w:ascii="BakerSignet BT" w:hAnsi="BakerSignet BT"/>
        <w:noProof/>
        <w:sz w:val="28"/>
        <w:szCs w:val="28"/>
        <w:lang w:eastAsia="pl-PL"/>
      </w:rPr>
      <w:drawing>
        <wp:anchor distT="0" distB="0" distL="114300" distR="114300" simplePos="0" relativeHeight="251663360" behindDoc="1" locked="0" layoutInCell="1" allowOverlap="1" wp14:anchorId="567D4353" wp14:editId="567D4354">
          <wp:simplePos x="0" y="0"/>
          <wp:positionH relativeFrom="column">
            <wp:posOffset>3967480</wp:posOffset>
          </wp:positionH>
          <wp:positionV relativeFrom="paragraph">
            <wp:posOffset>116205</wp:posOffset>
          </wp:positionV>
          <wp:extent cx="1219200" cy="308610"/>
          <wp:effectExtent l="0" t="0" r="0" b="0"/>
          <wp:wrapNone/>
          <wp:docPr id="8" name="Obraz 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" name="unowocześniamy_nieb23_01_NOWE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219200" cy="30861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rFonts w:ascii="BakerSignet BT" w:hAnsi="BakerSignet BT"/>
        <w:noProof/>
        <w:sz w:val="28"/>
        <w:szCs w:val="28"/>
        <w:lang w:eastAsia="pl-PL"/>
      </w:rPr>
      <w:drawing>
        <wp:anchor distT="0" distB="0" distL="114300" distR="114300" simplePos="0" relativeHeight="251661312" behindDoc="1" locked="0" layoutInCell="1" allowOverlap="1" wp14:anchorId="567D4355" wp14:editId="567D4356">
          <wp:simplePos x="0" y="0"/>
          <wp:positionH relativeFrom="column">
            <wp:posOffset>576580</wp:posOffset>
          </wp:positionH>
          <wp:positionV relativeFrom="paragraph">
            <wp:posOffset>115570</wp:posOffset>
          </wp:positionV>
          <wp:extent cx="1600200" cy="435610"/>
          <wp:effectExtent l="0" t="0" r="0" b="2540"/>
          <wp:wrapNone/>
          <wp:docPr id="5" name="Obraz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adres_23_01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00200" cy="43561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0D6D85">
      <w:rPr>
        <w:rFonts w:ascii="BakerSignet BT" w:hAnsi="BakerSignet BT"/>
        <w:noProof/>
        <w:sz w:val="28"/>
        <w:szCs w:val="28"/>
        <w:lang w:eastAsia="pl-PL"/>
      </w:rPr>
      <w:tab/>
    </w:r>
  </w:p>
  <w:p w14:paraId="567D4348" w14:textId="77777777" w:rsidR="00087F00" w:rsidRPr="0009487B" w:rsidRDefault="00276880" w:rsidP="00B87E01">
    <w:pPr>
      <w:pStyle w:val="Stopka"/>
      <w:tabs>
        <w:tab w:val="clear" w:pos="4536"/>
        <w:tab w:val="clear" w:pos="9072"/>
        <w:tab w:val="left" w:pos="6509"/>
        <w:tab w:val="left" w:pos="6917"/>
      </w:tabs>
      <w:rPr>
        <w:sz w:val="20"/>
        <w:szCs w:val="20"/>
      </w:rPr>
    </w:pPr>
    <w:r>
      <w:rPr>
        <w:sz w:val="20"/>
        <w:szCs w:val="20"/>
      </w:rPr>
      <w:tab/>
    </w:r>
    <w:r w:rsidR="00B87E01">
      <w:rPr>
        <w:sz w:val="20"/>
        <w:szCs w:val="20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09720DA" w14:textId="77777777" w:rsidR="00E369C2" w:rsidRDefault="00E369C2" w:rsidP="00087F00">
      <w:pPr>
        <w:spacing w:after="0" w:line="240" w:lineRule="auto"/>
      </w:pPr>
      <w:r>
        <w:separator/>
      </w:r>
    </w:p>
  </w:footnote>
  <w:footnote w:type="continuationSeparator" w:id="0">
    <w:p w14:paraId="3122AF8B" w14:textId="77777777" w:rsidR="00E369C2" w:rsidRDefault="00E369C2" w:rsidP="00087F00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7D4341" w14:textId="77777777" w:rsidR="00F3442F" w:rsidRDefault="00137F7E" w:rsidP="0035296C">
    <w:pPr>
      <w:pStyle w:val="Nagwek"/>
      <w:tabs>
        <w:tab w:val="clear" w:pos="4536"/>
        <w:tab w:val="clear" w:pos="9072"/>
        <w:tab w:val="left" w:pos="4404"/>
      </w:tabs>
      <w:rPr>
        <w:noProof/>
        <w:lang w:eastAsia="pl-PL"/>
      </w:rPr>
    </w:pPr>
    <w:r>
      <w:rPr>
        <w:noProof/>
        <w:lang w:eastAsia="pl-PL"/>
      </w:rPr>
      <w:drawing>
        <wp:anchor distT="0" distB="0" distL="114300" distR="114300" simplePos="0" relativeHeight="251659264" behindDoc="1" locked="0" layoutInCell="1" allowOverlap="1" wp14:anchorId="567D434B" wp14:editId="567D434C">
          <wp:simplePos x="0" y="0"/>
          <wp:positionH relativeFrom="margin">
            <wp:posOffset>-17145</wp:posOffset>
          </wp:positionH>
          <wp:positionV relativeFrom="paragraph">
            <wp:posOffset>6779</wp:posOffset>
          </wp:positionV>
          <wp:extent cx="1808480" cy="360680"/>
          <wp:effectExtent l="0" t="0" r="1270" b="1270"/>
          <wp:wrapTight wrapText="bothSides">
            <wp:wrapPolygon edited="0">
              <wp:start x="0" y="0"/>
              <wp:lineTo x="0" y="20535"/>
              <wp:lineTo x="21388" y="20535"/>
              <wp:lineTo x="21388" y="0"/>
              <wp:lineTo x="0" y="0"/>
            </wp:wrapPolygon>
          </wp:wrapTight>
          <wp:docPr id="3" name="Obraz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Rysunek1granat70A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8480" cy="36068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30C06">
      <w:rPr>
        <w:noProof/>
        <w:lang w:eastAsia="pl-PL"/>
      </w:rPr>
      <w:drawing>
        <wp:anchor distT="0" distB="0" distL="114300" distR="114300" simplePos="0" relativeHeight="251670528" behindDoc="1" locked="0" layoutInCell="1" allowOverlap="1" wp14:anchorId="567D434D" wp14:editId="567D434E">
          <wp:simplePos x="0" y="0"/>
          <wp:positionH relativeFrom="margin">
            <wp:posOffset>2944495</wp:posOffset>
          </wp:positionH>
          <wp:positionV relativeFrom="paragraph">
            <wp:posOffset>-28466</wp:posOffset>
          </wp:positionV>
          <wp:extent cx="2861542" cy="572770"/>
          <wp:effectExtent l="0" t="0" r="0" b="0"/>
          <wp:wrapNone/>
          <wp:docPr id="1" name="Obraz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odpis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861542" cy="5727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B51E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</w:p>
  <w:p w14:paraId="567D4342" w14:textId="77777777" w:rsidR="00D44029" w:rsidRDefault="00B51E6C" w:rsidP="00D44029">
    <w:pPr>
      <w:pStyle w:val="Nagwek"/>
      <w:tabs>
        <w:tab w:val="clear" w:pos="4536"/>
        <w:tab w:val="clear" w:pos="9072"/>
        <w:tab w:val="left" w:pos="5055"/>
      </w:tabs>
      <w:rPr>
        <w:rFonts w:ascii="BakerSignet BT" w:hAnsi="BakerSignet BT"/>
        <w:noProof/>
        <w:sz w:val="28"/>
        <w:szCs w:val="28"/>
        <w:lang w:eastAsia="pl-PL"/>
      </w:rPr>
    </w:pPr>
    <w:r>
      <w:rPr>
        <w:rFonts w:ascii="BakerSignet BT" w:hAnsi="BakerSignet BT"/>
        <w:noProof/>
        <w:sz w:val="28"/>
        <w:szCs w:val="28"/>
        <w:lang w:eastAsia="pl-PL"/>
      </w:rPr>
      <mc:AlternateContent>
        <mc:Choice Requires="wps">
          <w:drawing>
            <wp:anchor distT="0" distB="0" distL="114300" distR="114300" simplePos="0" relativeHeight="251666432" behindDoc="0" locked="0" layoutInCell="1" allowOverlap="1" wp14:anchorId="567D434F" wp14:editId="567D4350">
              <wp:simplePos x="0" y="0"/>
              <wp:positionH relativeFrom="margin">
                <wp:posOffset>2711533</wp:posOffset>
              </wp:positionH>
              <wp:positionV relativeFrom="paragraph">
                <wp:posOffset>139384</wp:posOffset>
              </wp:positionV>
              <wp:extent cx="544279" cy="1"/>
              <wp:effectExtent l="272098" t="0" r="0" b="299403"/>
              <wp:wrapNone/>
              <wp:docPr id="15" name="Łącznik prosty 1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rot="5400000">
                        <a:off x="0" y="0"/>
                        <a:ext cx="544279" cy="1"/>
                      </a:xfrm>
                      <a:prstGeom prst="line">
                        <a:avLst/>
                      </a:prstGeom>
                      <a:ln w="3175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255B41D0" id="Łącznik prosty 15" o:spid="_x0000_s1026" style="position:absolute;rotation:90;z-index:25166643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from="213.5pt,11pt" to="256.35pt,11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MaJ46AEAAA0EAAAOAAAAZHJzL2Uyb0RvYy54bWysU02P0zAQvSPxHyzfaZLSshA13cOulguC&#10;ioUf4HXsxlp/yWOahBsH/hn8L8ZOm65294AQOVix582bec/jzeVgNDmIAMrZhlaLkhJhuWuV3Tf0&#10;65ebV28pgchsy7SzoqGjAHq5ffli0/taLF3ndCsCQRILde8b2sXo66IA3gnDYOG8sBiULhgWcRv2&#10;RRtYj+xGF8uyfFP0LrQ+OC4A8PR6CtJt5pdS8PhJShCR6IZibzGvIa93aS22G1bvA/Od4sc22D90&#10;YZiyWHSmumaRkW9BPaEyigcHTsYFd6ZwUiousgZUU5WP1Nx2zIusBc0BP9sE/4+WfzzsAlEt3t2a&#10;EssM3tHvH79+8u9W3RM0FuJIMIQ+9R5qhF/ZXTjuwO9CEj3IYEhwaO56VaYvW4HiyJCdHmenxRAJ&#10;x8P1arW8eEcJx1CVyIuJJbH5APG9cAarA1JqZZMHrGaHDxAn6AmSjrUlfUNfVxfrjAKnVXujtE6x&#10;PEbiSgdyYDgAcTjVeoDCytpiA0neJCj/xVGLif6zkGgQNl1NBdJonjnb+xOntohMKRKrz0mTF48a&#10;OScdsSlN5HH928QZnSs6G+dEo6wLz7V6li8n/En1pDXJvnPtmK8324Ezl2/m+D7SUD/c5/TzK97+&#10;AQAA//8DAFBLAwQUAAYACAAAACEAIhYBq+AAAAAKAQAADwAAAGRycy9kb3ducmV2LnhtbEyPTUvD&#10;QBCG74L/YRnBi7QbQwltzKQUxYOgB6OCx012TEJ3Z0N22yb+elc81Nt8PLzzTLGdrBFHGn3vGOF2&#10;mYAgbpzuuUV4f3tcrEH4oFgr45gQZvKwLS8vCpVrd+JXOlahFTGEfa4QuhCGXErfdGSVX7qBOO6+&#10;3GhViO3YSj2qUwy3RqZJkkmreo4XOjXQfUfNvjpYhNo8zN+78HwzfDzt67lNq/TzpUK8vpp2dyAC&#10;TeEMw69+VIcyOtXuwNoLg7DKNpuIIizSJBaR+JvUCNlqDbIs5P8Xyh8AAAD//wMAUEsBAi0AFAAG&#10;AAgAAAAhALaDOJL+AAAA4QEAABMAAAAAAAAAAAAAAAAAAAAAAFtDb250ZW50X1R5cGVzXS54bWxQ&#10;SwECLQAUAAYACAAAACEAOP0h/9YAAACUAQAACwAAAAAAAAAAAAAAAAAvAQAAX3JlbHMvLnJlbHNQ&#10;SwECLQAUAAYACAAAACEAHTGieOgBAAANBAAADgAAAAAAAAAAAAAAAAAuAgAAZHJzL2Uyb0RvYy54&#10;bWxQSwECLQAUAAYACAAAACEAIhYBq+AAAAAKAQAADwAAAAAAAAAAAAAAAABCBAAAZHJzL2Rvd25y&#10;ZXYueG1sUEsFBgAAAAAEAAQA8wAAAE8FAAAAAA==&#10;" strokecolor="black [3213]" strokeweight=".25pt">
              <v:stroke joinstyle="miter"/>
              <w10:wrap anchorx="margin"/>
            </v:line>
          </w:pict>
        </mc:Fallback>
      </mc:AlternateContent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</w:p>
  <w:p w14:paraId="567D4343" w14:textId="77777777" w:rsidR="00F45A98" w:rsidRDefault="0035296C" w:rsidP="0035296C">
    <w:pPr>
      <w:pStyle w:val="Nagwek"/>
      <w:tabs>
        <w:tab w:val="clear" w:pos="4536"/>
        <w:tab w:val="clear" w:pos="9072"/>
        <w:tab w:val="left" w:pos="4398"/>
      </w:tabs>
      <w:rPr>
        <w:noProof/>
        <w:lang w:eastAsia="pl-PL"/>
      </w:rPr>
    </w:pP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</w:p>
  <w:p w14:paraId="51178729" w14:textId="1C6788E4" w:rsidR="00170975" w:rsidRDefault="00C57D44" w:rsidP="00170975">
    <w:pPr>
      <w:pStyle w:val="Nagwek"/>
      <w:spacing w:line="276" w:lineRule="auto"/>
      <w:jc w:val="right"/>
      <w:rPr>
        <w:b/>
        <w:i/>
        <w:color w:val="323E4F" w:themeColor="text2" w:themeShade="BF"/>
        <w:sz w:val="18"/>
      </w:rPr>
    </w:pPr>
    <w:r>
      <w:rPr>
        <w:rFonts w:ascii="BakerSignet BT" w:hAnsi="BakerSignet BT"/>
        <w:sz w:val="48"/>
        <w:szCs w:val="48"/>
      </w:rPr>
      <w:tab/>
    </w:r>
    <w:r w:rsidR="00170975">
      <w:rPr>
        <w:rFonts w:ascii="BakerSignet BT" w:hAnsi="BakerSignet BT"/>
        <w:sz w:val="48"/>
        <w:szCs w:val="48"/>
      </w:rPr>
      <w:tab/>
    </w:r>
    <w:r w:rsidR="00170975" w:rsidRPr="00170975">
      <w:rPr>
        <w:b/>
        <w:i/>
        <w:color w:val="323E4F" w:themeColor="text2" w:themeShade="BF"/>
        <w:sz w:val="18"/>
      </w:rPr>
      <w:t>Nr post</w:t>
    </w:r>
    <w:r w:rsidR="00D236D3">
      <w:rPr>
        <w:b/>
        <w:i/>
        <w:color w:val="323E4F" w:themeColor="text2" w:themeShade="BF"/>
        <w:sz w:val="18"/>
      </w:rPr>
      <w:t>ę</w:t>
    </w:r>
    <w:r w:rsidR="00617E71">
      <w:rPr>
        <w:b/>
        <w:i/>
        <w:color w:val="323E4F" w:themeColor="text2" w:themeShade="BF"/>
        <w:sz w:val="18"/>
      </w:rPr>
      <w:t>powania: BZZL01.2305.1</w:t>
    </w:r>
    <w:r w:rsidR="00170975" w:rsidRPr="00170975">
      <w:rPr>
        <w:b/>
        <w:i/>
        <w:color w:val="323E4F" w:themeColor="text2" w:themeShade="BF"/>
        <w:sz w:val="18"/>
      </w:rPr>
      <w:t>.202</w:t>
    </w:r>
    <w:r w:rsidR="00875F87">
      <w:rPr>
        <w:b/>
        <w:i/>
        <w:color w:val="323E4F" w:themeColor="text2" w:themeShade="BF"/>
        <w:sz w:val="18"/>
      </w:rPr>
      <w:t>2</w:t>
    </w:r>
    <w:r w:rsidR="00170975" w:rsidRPr="00170975">
      <w:rPr>
        <w:b/>
        <w:i/>
        <w:color w:val="323E4F" w:themeColor="text2" w:themeShade="BF"/>
        <w:sz w:val="18"/>
      </w:rPr>
      <w:t>.KS</w:t>
    </w:r>
  </w:p>
  <w:p w14:paraId="4546EFC3" w14:textId="73680082" w:rsidR="00A167E6" w:rsidRPr="00170975" w:rsidRDefault="007F682C" w:rsidP="00170975">
    <w:pPr>
      <w:pStyle w:val="Nagwek"/>
      <w:spacing w:line="276" w:lineRule="auto"/>
      <w:jc w:val="right"/>
      <w:rPr>
        <w:b/>
        <w:i/>
        <w:color w:val="323E4F" w:themeColor="text2" w:themeShade="BF"/>
        <w:sz w:val="18"/>
      </w:rPr>
    </w:pPr>
    <w:r>
      <w:rPr>
        <w:b/>
        <w:i/>
        <w:color w:val="323E4F" w:themeColor="text2" w:themeShade="BF"/>
        <w:sz w:val="18"/>
      </w:rPr>
      <w:t>Zał. nr 2</w:t>
    </w:r>
  </w:p>
  <w:p w14:paraId="567D4344" w14:textId="47DB9931" w:rsidR="00087F00" w:rsidRPr="00170975" w:rsidRDefault="00087F00" w:rsidP="009135C8">
    <w:pPr>
      <w:pStyle w:val="Nagwek"/>
      <w:tabs>
        <w:tab w:val="clear" w:pos="4536"/>
        <w:tab w:val="clear" w:pos="9072"/>
        <w:tab w:val="left" w:pos="4115"/>
      </w:tabs>
      <w:rPr>
        <w:color w:val="323E4F" w:themeColor="text2" w:themeShade="BF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68052BF"/>
    <w:multiLevelType w:val="singleLevel"/>
    <w:tmpl w:val="0746660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abstractNum w:abstractNumId="1" w15:restartNumberingAfterBreak="0">
    <w:nsid w:val="20353B5A"/>
    <w:multiLevelType w:val="hybridMultilevel"/>
    <w:tmpl w:val="98F472C8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23B6C9B"/>
    <w:multiLevelType w:val="hybridMultilevel"/>
    <w:tmpl w:val="EE46B764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30C2B50"/>
    <w:multiLevelType w:val="hybridMultilevel"/>
    <w:tmpl w:val="165C2A96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03D36A8"/>
    <w:multiLevelType w:val="hybridMultilevel"/>
    <w:tmpl w:val="5E402008"/>
    <w:lvl w:ilvl="0" w:tplc="39281E6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9B266984">
      <w:numFmt w:val="none"/>
      <w:lvlText w:val=""/>
      <w:lvlJc w:val="left"/>
      <w:pPr>
        <w:tabs>
          <w:tab w:val="num" w:pos="360"/>
        </w:tabs>
      </w:pPr>
    </w:lvl>
    <w:lvl w:ilvl="2" w:tplc="4C1E6946">
      <w:numFmt w:val="none"/>
      <w:lvlText w:val=""/>
      <w:lvlJc w:val="left"/>
      <w:pPr>
        <w:tabs>
          <w:tab w:val="num" w:pos="360"/>
        </w:tabs>
      </w:pPr>
    </w:lvl>
    <w:lvl w:ilvl="3" w:tplc="24204548">
      <w:numFmt w:val="none"/>
      <w:lvlText w:val=""/>
      <w:lvlJc w:val="left"/>
      <w:pPr>
        <w:tabs>
          <w:tab w:val="num" w:pos="360"/>
        </w:tabs>
      </w:pPr>
    </w:lvl>
    <w:lvl w:ilvl="4" w:tplc="2938D12A">
      <w:numFmt w:val="none"/>
      <w:lvlText w:val=""/>
      <w:lvlJc w:val="left"/>
      <w:pPr>
        <w:tabs>
          <w:tab w:val="num" w:pos="360"/>
        </w:tabs>
      </w:pPr>
    </w:lvl>
    <w:lvl w:ilvl="5" w:tplc="D9842C86">
      <w:numFmt w:val="none"/>
      <w:lvlText w:val=""/>
      <w:lvlJc w:val="left"/>
      <w:pPr>
        <w:tabs>
          <w:tab w:val="num" w:pos="360"/>
        </w:tabs>
      </w:pPr>
    </w:lvl>
    <w:lvl w:ilvl="6" w:tplc="87DEB998">
      <w:numFmt w:val="none"/>
      <w:lvlText w:val=""/>
      <w:lvlJc w:val="left"/>
      <w:pPr>
        <w:tabs>
          <w:tab w:val="num" w:pos="360"/>
        </w:tabs>
      </w:pPr>
    </w:lvl>
    <w:lvl w:ilvl="7" w:tplc="B32ADF62">
      <w:numFmt w:val="none"/>
      <w:lvlText w:val=""/>
      <w:lvlJc w:val="left"/>
      <w:pPr>
        <w:tabs>
          <w:tab w:val="num" w:pos="360"/>
        </w:tabs>
      </w:pPr>
    </w:lvl>
    <w:lvl w:ilvl="8" w:tplc="720EE252">
      <w:numFmt w:val="none"/>
      <w:lvlText w:val=""/>
      <w:lvlJc w:val="left"/>
      <w:pPr>
        <w:tabs>
          <w:tab w:val="num" w:pos="360"/>
        </w:tabs>
      </w:pPr>
    </w:lvl>
  </w:abstractNum>
  <w:abstractNum w:abstractNumId="5" w15:restartNumberingAfterBreak="0">
    <w:nsid w:val="48DD7BCB"/>
    <w:multiLevelType w:val="hybridMultilevel"/>
    <w:tmpl w:val="D506FC4E"/>
    <w:lvl w:ilvl="0" w:tplc="C0C250F2">
      <w:start w:val="1"/>
      <w:numFmt w:val="decimal"/>
      <w:lvlText w:val="%1)"/>
      <w:lvlJc w:val="left"/>
      <w:pPr>
        <w:ind w:left="107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794" w:hanging="360"/>
      </w:pPr>
    </w:lvl>
    <w:lvl w:ilvl="2" w:tplc="0415001B" w:tentative="1">
      <w:start w:val="1"/>
      <w:numFmt w:val="lowerRoman"/>
      <w:lvlText w:val="%3."/>
      <w:lvlJc w:val="right"/>
      <w:pPr>
        <w:ind w:left="2514" w:hanging="180"/>
      </w:pPr>
    </w:lvl>
    <w:lvl w:ilvl="3" w:tplc="0415000F" w:tentative="1">
      <w:start w:val="1"/>
      <w:numFmt w:val="decimal"/>
      <w:lvlText w:val="%4."/>
      <w:lvlJc w:val="left"/>
      <w:pPr>
        <w:ind w:left="3234" w:hanging="360"/>
      </w:pPr>
    </w:lvl>
    <w:lvl w:ilvl="4" w:tplc="04150019" w:tentative="1">
      <w:start w:val="1"/>
      <w:numFmt w:val="lowerLetter"/>
      <w:lvlText w:val="%5."/>
      <w:lvlJc w:val="left"/>
      <w:pPr>
        <w:ind w:left="3954" w:hanging="360"/>
      </w:pPr>
    </w:lvl>
    <w:lvl w:ilvl="5" w:tplc="0415001B" w:tentative="1">
      <w:start w:val="1"/>
      <w:numFmt w:val="lowerRoman"/>
      <w:lvlText w:val="%6."/>
      <w:lvlJc w:val="right"/>
      <w:pPr>
        <w:ind w:left="4674" w:hanging="180"/>
      </w:pPr>
    </w:lvl>
    <w:lvl w:ilvl="6" w:tplc="0415000F" w:tentative="1">
      <w:start w:val="1"/>
      <w:numFmt w:val="decimal"/>
      <w:lvlText w:val="%7."/>
      <w:lvlJc w:val="left"/>
      <w:pPr>
        <w:ind w:left="5394" w:hanging="360"/>
      </w:pPr>
    </w:lvl>
    <w:lvl w:ilvl="7" w:tplc="04150019" w:tentative="1">
      <w:start w:val="1"/>
      <w:numFmt w:val="lowerLetter"/>
      <w:lvlText w:val="%8."/>
      <w:lvlJc w:val="left"/>
      <w:pPr>
        <w:ind w:left="6114" w:hanging="360"/>
      </w:pPr>
    </w:lvl>
    <w:lvl w:ilvl="8" w:tplc="0415001B" w:tentative="1">
      <w:start w:val="1"/>
      <w:numFmt w:val="lowerRoman"/>
      <w:lvlText w:val="%9."/>
      <w:lvlJc w:val="right"/>
      <w:pPr>
        <w:ind w:left="6834" w:hanging="180"/>
      </w:pPr>
    </w:lvl>
  </w:abstractNum>
  <w:abstractNum w:abstractNumId="6" w15:restartNumberingAfterBreak="0">
    <w:nsid w:val="4A042E43"/>
    <w:multiLevelType w:val="hybridMultilevel"/>
    <w:tmpl w:val="52FE342E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66A21DB3"/>
    <w:multiLevelType w:val="multilevel"/>
    <w:tmpl w:val="933E2E6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  <w:i/>
        <w:sz w:val="22"/>
        <w:szCs w:val="24"/>
      </w:rPr>
    </w:lvl>
    <w:lvl w:ilvl="1">
      <w:start w:val="4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6919273F"/>
    <w:multiLevelType w:val="hybridMultilevel"/>
    <w:tmpl w:val="690EA542"/>
    <w:lvl w:ilvl="0" w:tplc="6D561FBA">
      <w:start w:val="1"/>
      <w:numFmt w:val="lowerLetter"/>
      <w:lvlText w:val="%1)"/>
      <w:lvlJc w:val="left"/>
      <w:pPr>
        <w:ind w:left="1070" w:hanging="360"/>
      </w:pPr>
      <w:rPr>
        <w:rFonts w:hint="default"/>
        <w:b w:val="0"/>
        <w:u w:val="none"/>
      </w:rPr>
    </w:lvl>
    <w:lvl w:ilvl="1" w:tplc="04150019" w:tentative="1">
      <w:start w:val="1"/>
      <w:numFmt w:val="lowerLetter"/>
      <w:lvlText w:val="%2."/>
      <w:lvlJc w:val="left"/>
      <w:pPr>
        <w:ind w:left="1790" w:hanging="360"/>
      </w:pPr>
    </w:lvl>
    <w:lvl w:ilvl="2" w:tplc="0415001B" w:tentative="1">
      <w:start w:val="1"/>
      <w:numFmt w:val="lowerRoman"/>
      <w:lvlText w:val="%3."/>
      <w:lvlJc w:val="right"/>
      <w:pPr>
        <w:ind w:left="2510" w:hanging="180"/>
      </w:pPr>
    </w:lvl>
    <w:lvl w:ilvl="3" w:tplc="0415000F" w:tentative="1">
      <w:start w:val="1"/>
      <w:numFmt w:val="decimal"/>
      <w:lvlText w:val="%4."/>
      <w:lvlJc w:val="left"/>
      <w:pPr>
        <w:ind w:left="3230" w:hanging="360"/>
      </w:pPr>
    </w:lvl>
    <w:lvl w:ilvl="4" w:tplc="04150019" w:tentative="1">
      <w:start w:val="1"/>
      <w:numFmt w:val="lowerLetter"/>
      <w:lvlText w:val="%5."/>
      <w:lvlJc w:val="left"/>
      <w:pPr>
        <w:ind w:left="3950" w:hanging="360"/>
      </w:pPr>
    </w:lvl>
    <w:lvl w:ilvl="5" w:tplc="0415001B" w:tentative="1">
      <w:start w:val="1"/>
      <w:numFmt w:val="lowerRoman"/>
      <w:lvlText w:val="%6."/>
      <w:lvlJc w:val="right"/>
      <w:pPr>
        <w:ind w:left="4670" w:hanging="180"/>
      </w:pPr>
    </w:lvl>
    <w:lvl w:ilvl="6" w:tplc="0415000F" w:tentative="1">
      <w:start w:val="1"/>
      <w:numFmt w:val="decimal"/>
      <w:lvlText w:val="%7."/>
      <w:lvlJc w:val="left"/>
      <w:pPr>
        <w:ind w:left="5390" w:hanging="360"/>
      </w:pPr>
    </w:lvl>
    <w:lvl w:ilvl="7" w:tplc="04150019" w:tentative="1">
      <w:start w:val="1"/>
      <w:numFmt w:val="lowerLetter"/>
      <w:lvlText w:val="%8."/>
      <w:lvlJc w:val="left"/>
      <w:pPr>
        <w:ind w:left="6110" w:hanging="360"/>
      </w:pPr>
    </w:lvl>
    <w:lvl w:ilvl="8" w:tplc="0415001B" w:tentative="1">
      <w:start w:val="1"/>
      <w:numFmt w:val="lowerRoman"/>
      <w:lvlText w:val="%9."/>
      <w:lvlJc w:val="right"/>
      <w:pPr>
        <w:ind w:left="6830" w:hanging="180"/>
      </w:pPr>
    </w:lvl>
  </w:abstractNum>
  <w:num w:numId="1">
    <w:abstractNumId w:val="5"/>
  </w:num>
  <w:num w:numId="2">
    <w:abstractNumId w:val="6"/>
  </w:num>
  <w:num w:numId="3">
    <w:abstractNumId w:val="3"/>
  </w:num>
  <w:num w:numId="4">
    <w:abstractNumId w:val="1"/>
  </w:num>
  <w:num w:numId="5">
    <w:abstractNumId w:val="7"/>
  </w:num>
  <w:num w:numId="6">
    <w:abstractNumId w:val="0"/>
  </w:num>
  <w:num w:numId="7">
    <w:abstractNumId w:val="4"/>
  </w:num>
  <w:num w:numId="8">
    <w:abstractNumId w:val="2"/>
  </w:num>
  <w:num w:numId="9">
    <w:abstractNumId w:va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20"/>
  <w:defaultTabStop w:val="708"/>
  <w:hyphenationZone w:val="425"/>
  <w:characterSpacingControl w:val="doNotCompress"/>
  <w:savePreviewPicture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87F00"/>
    <w:rsid w:val="00017E0A"/>
    <w:rsid w:val="0003390E"/>
    <w:rsid w:val="00040902"/>
    <w:rsid w:val="00042B55"/>
    <w:rsid w:val="0006077F"/>
    <w:rsid w:val="00087B60"/>
    <w:rsid w:val="00087F00"/>
    <w:rsid w:val="0009487B"/>
    <w:rsid w:val="000B2C5F"/>
    <w:rsid w:val="000C5F8A"/>
    <w:rsid w:val="000D0C00"/>
    <w:rsid w:val="000D6D85"/>
    <w:rsid w:val="001175CF"/>
    <w:rsid w:val="00134C98"/>
    <w:rsid w:val="00137F7E"/>
    <w:rsid w:val="0014289B"/>
    <w:rsid w:val="00164372"/>
    <w:rsid w:val="00170975"/>
    <w:rsid w:val="001835F8"/>
    <w:rsid w:val="00191A86"/>
    <w:rsid w:val="001A05E9"/>
    <w:rsid w:val="001A0E69"/>
    <w:rsid w:val="001A1C48"/>
    <w:rsid w:val="001B1182"/>
    <w:rsid w:val="001C0639"/>
    <w:rsid w:val="001C4BEF"/>
    <w:rsid w:val="00247AB2"/>
    <w:rsid w:val="00257FEC"/>
    <w:rsid w:val="00273354"/>
    <w:rsid w:val="00276880"/>
    <w:rsid w:val="00277E42"/>
    <w:rsid w:val="00293312"/>
    <w:rsid w:val="002A1BD2"/>
    <w:rsid w:val="002A2D5D"/>
    <w:rsid w:val="002C129F"/>
    <w:rsid w:val="002C25ED"/>
    <w:rsid w:val="00323486"/>
    <w:rsid w:val="003407C6"/>
    <w:rsid w:val="00340CC4"/>
    <w:rsid w:val="00347543"/>
    <w:rsid w:val="00351FED"/>
    <w:rsid w:val="0035296C"/>
    <w:rsid w:val="0035503C"/>
    <w:rsid w:val="00394262"/>
    <w:rsid w:val="003A0A92"/>
    <w:rsid w:val="003B41D9"/>
    <w:rsid w:val="003B48E6"/>
    <w:rsid w:val="003C611F"/>
    <w:rsid w:val="003E7AE4"/>
    <w:rsid w:val="00427BA7"/>
    <w:rsid w:val="0043343E"/>
    <w:rsid w:val="00465665"/>
    <w:rsid w:val="00466C49"/>
    <w:rsid w:val="004775D3"/>
    <w:rsid w:val="004A4C52"/>
    <w:rsid w:val="00511D80"/>
    <w:rsid w:val="0055342D"/>
    <w:rsid w:val="00563685"/>
    <w:rsid w:val="00581BEE"/>
    <w:rsid w:val="005831F4"/>
    <w:rsid w:val="005915B4"/>
    <w:rsid w:val="005E076C"/>
    <w:rsid w:val="006106A3"/>
    <w:rsid w:val="00617E71"/>
    <w:rsid w:val="00620730"/>
    <w:rsid w:val="00634C5B"/>
    <w:rsid w:val="00636C25"/>
    <w:rsid w:val="00637391"/>
    <w:rsid w:val="00653189"/>
    <w:rsid w:val="006846B8"/>
    <w:rsid w:val="00693A71"/>
    <w:rsid w:val="006964BF"/>
    <w:rsid w:val="006B67B4"/>
    <w:rsid w:val="006C6D8A"/>
    <w:rsid w:val="006F67D7"/>
    <w:rsid w:val="007009DE"/>
    <w:rsid w:val="00707E61"/>
    <w:rsid w:val="0072466B"/>
    <w:rsid w:val="00774F6F"/>
    <w:rsid w:val="007A4E82"/>
    <w:rsid w:val="007A60CE"/>
    <w:rsid w:val="007A77B5"/>
    <w:rsid w:val="007B35A5"/>
    <w:rsid w:val="007E6160"/>
    <w:rsid w:val="007E6202"/>
    <w:rsid w:val="007F2B68"/>
    <w:rsid w:val="007F682C"/>
    <w:rsid w:val="0080157D"/>
    <w:rsid w:val="00806B8E"/>
    <w:rsid w:val="00807896"/>
    <w:rsid w:val="00812660"/>
    <w:rsid w:val="0082118F"/>
    <w:rsid w:val="00823B15"/>
    <w:rsid w:val="0083395F"/>
    <w:rsid w:val="00860BA1"/>
    <w:rsid w:val="00875F87"/>
    <w:rsid w:val="008A25AF"/>
    <w:rsid w:val="008C2BC9"/>
    <w:rsid w:val="008C40F6"/>
    <w:rsid w:val="008E3CF7"/>
    <w:rsid w:val="008F23A5"/>
    <w:rsid w:val="009135C8"/>
    <w:rsid w:val="0092022C"/>
    <w:rsid w:val="00926BC6"/>
    <w:rsid w:val="00945D38"/>
    <w:rsid w:val="00954E21"/>
    <w:rsid w:val="00976492"/>
    <w:rsid w:val="00982DBC"/>
    <w:rsid w:val="00992008"/>
    <w:rsid w:val="009B7E15"/>
    <w:rsid w:val="009F4F86"/>
    <w:rsid w:val="00A167E6"/>
    <w:rsid w:val="00A219CB"/>
    <w:rsid w:val="00A23CA9"/>
    <w:rsid w:val="00A27739"/>
    <w:rsid w:val="00A36E37"/>
    <w:rsid w:val="00A375CE"/>
    <w:rsid w:val="00A46DDE"/>
    <w:rsid w:val="00A56D16"/>
    <w:rsid w:val="00A65DA0"/>
    <w:rsid w:val="00A67C71"/>
    <w:rsid w:val="00AA1131"/>
    <w:rsid w:val="00AA1F61"/>
    <w:rsid w:val="00AE727C"/>
    <w:rsid w:val="00AF1728"/>
    <w:rsid w:val="00AF1770"/>
    <w:rsid w:val="00AF672F"/>
    <w:rsid w:val="00B20176"/>
    <w:rsid w:val="00B20187"/>
    <w:rsid w:val="00B42DF9"/>
    <w:rsid w:val="00B4512C"/>
    <w:rsid w:val="00B4548E"/>
    <w:rsid w:val="00B51BB4"/>
    <w:rsid w:val="00B51E6C"/>
    <w:rsid w:val="00B52B14"/>
    <w:rsid w:val="00B87E01"/>
    <w:rsid w:val="00BD7C0A"/>
    <w:rsid w:val="00BE5460"/>
    <w:rsid w:val="00BE5625"/>
    <w:rsid w:val="00BE6A2A"/>
    <w:rsid w:val="00C2557C"/>
    <w:rsid w:val="00C57D44"/>
    <w:rsid w:val="00C82E0F"/>
    <w:rsid w:val="00C866F8"/>
    <w:rsid w:val="00C97FA6"/>
    <w:rsid w:val="00CA745A"/>
    <w:rsid w:val="00CC4F5B"/>
    <w:rsid w:val="00CC6FB2"/>
    <w:rsid w:val="00CE46EA"/>
    <w:rsid w:val="00CE5B18"/>
    <w:rsid w:val="00D0361D"/>
    <w:rsid w:val="00D05B2F"/>
    <w:rsid w:val="00D062FE"/>
    <w:rsid w:val="00D12E56"/>
    <w:rsid w:val="00D236D3"/>
    <w:rsid w:val="00D30C06"/>
    <w:rsid w:val="00D335C0"/>
    <w:rsid w:val="00D33A5C"/>
    <w:rsid w:val="00D40BE6"/>
    <w:rsid w:val="00D44029"/>
    <w:rsid w:val="00D808AE"/>
    <w:rsid w:val="00DB4742"/>
    <w:rsid w:val="00DD68EC"/>
    <w:rsid w:val="00DE0D52"/>
    <w:rsid w:val="00DF7226"/>
    <w:rsid w:val="00E05627"/>
    <w:rsid w:val="00E22BB0"/>
    <w:rsid w:val="00E369C2"/>
    <w:rsid w:val="00E42E48"/>
    <w:rsid w:val="00E675AF"/>
    <w:rsid w:val="00E7180C"/>
    <w:rsid w:val="00E921D7"/>
    <w:rsid w:val="00E94218"/>
    <w:rsid w:val="00EA0D2B"/>
    <w:rsid w:val="00EA473B"/>
    <w:rsid w:val="00ED3AE6"/>
    <w:rsid w:val="00EE4226"/>
    <w:rsid w:val="00F0591F"/>
    <w:rsid w:val="00F05EA8"/>
    <w:rsid w:val="00F1692A"/>
    <w:rsid w:val="00F269B7"/>
    <w:rsid w:val="00F3442F"/>
    <w:rsid w:val="00F35439"/>
    <w:rsid w:val="00F45A98"/>
    <w:rsid w:val="00F4651B"/>
    <w:rsid w:val="00F76FF1"/>
    <w:rsid w:val="00F84382"/>
    <w:rsid w:val="00F92C1B"/>
    <w:rsid w:val="00F955AF"/>
    <w:rsid w:val="00F9679E"/>
    <w:rsid w:val="00FB7D2C"/>
    <w:rsid w:val="00FC4FBD"/>
    <w:rsid w:val="00FC7884"/>
    <w:rsid w:val="00FF41BD"/>
    <w:rsid w:val="00FF53F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567D433A"/>
  <w15:chartTrackingRefBased/>
  <w15:docId w15:val="{149127B7-5A04-4939-98F9-B27926485F1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iPriority="0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rsid w:val="00F3442F"/>
    <w:pPr>
      <w:suppressAutoHyphens/>
      <w:autoSpaceDN w:val="0"/>
      <w:spacing w:after="200" w:line="276" w:lineRule="auto"/>
      <w:textAlignment w:val="baseline"/>
    </w:pPr>
    <w:rPr>
      <w:rFonts w:ascii="Calibri" w:eastAsia="Calibri" w:hAnsi="Calibri" w:cs="Times New Roman"/>
    </w:rPr>
  </w:style>
  <w:style w:type="paragraph" w:styleId="Nagwek1">
    <w:name w:val="heading 1"/>
    <w:basedOn w:val="Normalny"/>
    <w:next w:val="Normalny"/>
    <w:link w:val="Nagwek1Znak"/>
    <w:uiPriority w:val="9"/>
    <w:qFormat/>
    <w:rsid w:val="00945D38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paragraph" w:styleId="Nagwek3">
    <w:name w:val="heading 3"/>
    <w:basedOn w:val="Normalny"/>
    <w:link w:val="Nagwek3Znak"/>
    <w:uiPriority w:val="9"/>
    <w:qFormat/>
    <w:rsid w:val="0009487B"/>
    <w:pPr>
      <w:suppressAutoHyphens w:val="0"/>
      <w:autoSpaceDN/>
      <w:spacing w:before="100" w:beforeAutospacing="1" w:after="100" w:afterAutospacing="1" w:line="240" w:lineRule="auto"/>
      <w:textAlignment w:val="auto"/>
      <w:outlineLvl w:val="2"/>
    </w:pPr>
    <w:rPr>
      <w:rFonts w:ascii="Times New Roman" w:eastAsia="Times New Roman" w:hAnsi="Times New Roman"/>
      <w:b/>
      <w:bCs/>
      <w:sz w:val="27"/>
      <w:szCs w:val="27"/>
      <w:lang w:eastAsia="pl-PL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unhideWhenUsed/>
    <w:rsid w:val="00087F00"/>
    <w:pPr>
      <w:tabs>
        <w:tab w:val="center" w:pos="4536"/>
        <w:tab w:val="right" w:pos="9072"/>
      </w:tabs>
      <w:suppressAutoHyphens w:val="0"/>
      <w:autoSpaceDN/>
      <w:spacing w:after="0" w:line="240" w:lineRule="auto"/>
      <w:textAlignment w:val="auto"/>
    </w:pPr>
    <w:rPr>
      <w:rFonts w:asciiTheme="minorHAnsi" w:eastAsiaTheme="minorHAnsi" w:hAnsiTheme="minorHAnsi" w:cstheme="minorBidi"/>
    </w:rPr>
  </w:style>
  <w:style w:type="character" w:customStyle="1" w:styleId="NagwekZnak">
    <w:name w:val="Nagłówek Znak"/>
    <w:basedOn w:val="Domylnaczcionkaakapitu"/>
    <w:link w:val="Nagwek"/>
    <w:uiPriority w:val="99"/>
    <w:rsid w:val="00087F00"/>
  </w:style>
  <w:style w:type="paragraph" w:styleId="Stopka">
    <w:name w:val="footer"/>
    <w:basedOn w:val="Normalny"/>
    <w:link w:val="StopkaZnak"/>
    <w:uiPriority w:val="99"/>
    <w:unhideWhenUsed/>
    <w:rsid w:val="00087F00"/>
    <w:pPr>
      <w:tabs>
        <w:tab w:val="center" w:pos="4536"/>
        <w:tab w:val="right" w:pos="9072"/>
      </w:tabs>
      <w:suppressAutoHyphens w:val="0"/>
      <w:autoSpaceDN/>
      <w:spacing w:after="0" w:line="240" w:lineRule="auto"/>
      <w:textAlignment w:val="auto"/>
    </w:pPr>
    <w:rPr>
      <w:rFonts w:asciiTheme="minorHAnsi" w:eastAsiaTheme="minorHAnsi" w:hAnsiTheme="minorHAnsi" w:cstheme="minorBidi"/>
    </w:rPr>
  </w:style>
  <w:style w:type="character" w:customStyle="1" w:styleId="StopkaZnak">
    <w:name w:val="Stopka Znak"/>
    <w:basedOn w:val="Domylnaczcionkaakapitu"/>
    <w:link w:val="Stopka"/>
    <w:uiPriority w:val="99"/>
    <w:rsid w:val="00087F00"/>
  </w:style>
  <w:style w:type="paragraph" w:styleId="Tekstdymka">
    <w:name w:val="Balloon Text"/>
    <w:basedOn w:val="Normalny"/>
    <w:link w:val="TekstdymkaZnak"/>
    <w:uiPriority w:val="99"/>
    <w:semiHidden/>
    <w:unhideWhenUsed/>
    <w:rsid w:val="00087F00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087F00"/>
    <w:rPr>
      <w:rFonts w:ascii="Segoe UI" w:hAnsi="Segoe UI" w:cs="Segoe UI"/>
      <w:sz w:val="18"/>
      <w:szCs w:val="18"/>
    </w:rPr>
  </w:style>
  <w:style w:type="character" w:customStyle="1" w:styleId="Nagwek3Znak">
    <w:name w:val="Nagłówek 3 Znak"/>
    <w:basedOn w:val="Domylnaczcionkaakapitu"/>
    <w:link w:val="Nagwek3"/>
    <w:uiPriority w:val="9"/>
    <w:rsid w:val="0009487B"/>
    <w:rPr>
      <w:rFonts w:ascii="Times New Roman" w:eastAsia="Times New Roman" w:hAnsi="Times New Roman" w:cs="Times New Roman"/>
      <w:b/>
      <w:bCs/>
      <w:sz w:val="27"/>
      <w:szCs w:val="27"/>
      <w:lang w:eastAsia="pl-PL"/>
    </w:rPr>
  </w:style>
  <w:style w:type="paragraph" w:styleId="Akapitzlist">
    <w:name w:val="List Paragraph"/>
    <w:basedOn w:val="Normalny"/>
    <w:uiPriority w:val="34"/>
    <w:qFormat/>
    <w:rsid w:val="00E675AF"/>
    <w:pPr>
      <w:ind w:left="720"/>
      <w:contextualSpacing/>
    </w:pPr>
  </w:style>
  <w:style w:type="paragraph" w:styleId="Tekstpodstawowywcity2">
    <w:name w:val="Body Text Indent 2"/>
    <w:basedOn w:val="Normalny"/>
    <w:link w:val="Tekstpodstawowywcity2Znak"/>
    <w:rsid w:val="00170975"/>
    <w:pPr>
      <w:numPr>
        <w:ilvl w:val="12"/>
      </w:numPr>
      <w:suppressAutoHyphens w:val="0"/>
      <w:autoSpaceDN/>
      <w:spacing w:after="0" w:line="240" w:lineRule="auto"/>
      <w:ind w:left="1416"/>
      <w:textAlignment w:val="auto"/>
    </w:pPr>
    <w:rPr>
      <w:rFonts w:ascii="Times New Roman" w:eastAsia="Times New Roman" w:hAnsi="Times New Roman"/>
      <w:b/>
      <w:szCs w:val="20"/>
      <w:lang w:eastAsia="pl-PL"/>
    </w:rPr>
  </w:style>
  <w:style w:type="character" w:customStyle="1" w:styleId="Tekstpodstawowywcity2Znak">
    <w:name w:val="Tekst podstawowy wcięty 2 Znak"/>
    <w:basedOn w:val="Domylnaczcionkaakapitu"/>
    <w:link w:val="Tekstpodstawowywcity2"/>
    <w:rsid w:val="00170975"/>
    <w:rPr>
      <w:rFonts w:ascii="Times New Roman" w:eastAsia="Times New Roman" w:hAnsi="Times New Roman" w:cs="Times New Roman"/>
      <w:b/>
      <w:szCs w:val="20"/>
      <w:lang w:eastAsia="pl-PL"/>
    </w:rPr>
  </w:style>
  <w:style w:type="paragraph" w:styleId="Tekstpodstawowy3">
    <w:name w:val="Body Text 3"/>
    <w:basedOn w:val="Normalny"/>
    <w:link w:val="Tekstpodstawowy3Znak"/>
    <w:rsid w:val="00170975"/>
    <w:pPr>
      <w:suppressAutoHyphens w:val="0"/>
      <w:autoSpaceDN/>
      <w:spacing w:after="0" w:line="240" w:lineRule="auto"/>
      <w:textAlignment w:val="auto"/>
    </w:pPr>
    <w:rPr>
      <w:rFonts w:ascii="Times New Roman" w:eastAsia="Times New Roman" w:hAnsi="Times New Roman"/>
      <w:b/>
      <w:sz w:val="24"/>
      <w:szCs w:val="20"/>
      <w:lang w:eastAsia="pl-PL"/>
    </w:rPr>
  </w:style>
  <w:style w:type="character" w:customStyle="1" w:styleId="Tekstpodstawowy3Znak">
    <w:name w:val="Tekst podstawowy 3 Znak"/>
    <w:basedOn w:val="Domylnaczcionkaakapitu"/>
    <w:link w:val="Tekstpodstawowy3"/>
    <w:rsid w:val="00170975"/>
    <w:rPr>
      <w:rFonts w:ascii="Times New Roman" w:eastAsia="Times New Roman" w:hAnsi="Times New Roman" w:cs="Times New Roman"/>
      <w:b/>
      <w:sz w:val="24"/>
      <w:szCs w:val="20"/>
      <w:lang w:eastAsia="pl-PL"/>
    </w:rPr>
  </w:style>
  <w:style w:type="paragraph" w:customStyle="1" w:styleId="Stlus1">
    <w:name w:val="Stílus1"/>
    <w:basedOn w:val="Normalny"/>
    <w:rsid w:val="00170975"/>
    <w:pPr>
      <w:suppressAutoHyphens w:val="0"/>
      <w:autoSpaceDN/>
      <w:spacing w:after="0" w:line="240" w:lineRule="auto"/>
      <w:jc w:val="both"/>
      <w:textAlignment w:val="auto"/>
    </w:pPr>
    <w:rPr>
      <w:rFonts w:ascii="Arial" w:eastAsia="Times New Roman" w:hAnsi="Arial"/>
      <w:sz w:val="24"/>
      <w:szCs w:val="20"/>
      <w:lang w:eastAsia="pl-PL"/>
    </w:rPr>
  </w:style>
  <w:style w:type="character" w:customStyle="1" w:styleId="Nagwek1Znak">
    <w:name w:val="Nagłówek 1 Znak"/>
    <w:basedOn w:val="Domylnaczcionkaakapitu"/>
    <w:link w:val="Nagwek1"/>
    <w:uiPriority w:val="9"/>
    <w:rsid w:val="00945D38"/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64164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228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525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2518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860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632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930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003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4804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970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footer1.xml.rels><?xml version="1.0" encoding="UTF-8" standalone="yes"?>
<Relationships xmlns="http://schemas.openxmlformats.org/package/2006/relationships"><Relationship Id="rId2" Type="http://schemas.openxmlformats.org/officeDocument/2006/relationships/image" Target="media/image4.jpeg"/><Relationship Id="rId1" Type="http://schemas.openxmlformats.org/officeDocument/2006/relationships/image" Target="media/image3.jpe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gif"/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8079F39A46629418CAC8F3C7AF5226B" ma:contentTypeVersion="6" ma:contentTypeDescription="Utwórz nowy dokument." ma:contentTypeScope="" ma:versionID="8a147fdcd8e2648c713b303c79954084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98c5cac0a1b04e0e77eb78a3c023301d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9f7c1c4-9d1a-4107-9192-b1bcec9d9d0b">4AUVVSWN3CTX-1500038033-117</_dlc_DocId>
    <_dlc_DocIdUrl xmlns="39f7c1c4-9d1a-4107-9192-b1bcec9d9d0b">
      <Url>https://portalarimr.arimr.gov.pl/Departamenty/BPr/_layouts/15/DocIdRedir.aspx?ID=4AUVVSWN3CTX-1500038033-117</Url>
      <Description>4AUVVSWN3CTX-1500038033-117</Description>
    </_dlc_DocIdUrl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Props1.xml><?xml version="1.0" encoding="utf-8"?>
<ds:datastoreItem xmlns:ds="http://schemas.openxmlformats.org/officeDocument/2006/customXml" ds:itemID="{47EEE84E-155B-4A38-8227-DADF7A71D2C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95CC6CF6-1CB3-4611-9553-A9592C2F05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B81B7B-15A9-45F7-B35A-1F445392FF12}">
  <ds:schemaRefs>
    <ds:schemaRef ds:uri="http://schemas.microsoft.com/office/2006/metadata/properties"/>
    <ds:schemaRef ds:uri="http://schemas.microsoft.com/office/infopath/2007/PartnerControls"/>
    <ds:schemaRef ds:uri="39f7c1c4-9d1a-4107-9192-b1bcec9d9d0b"/>
    <ds:schemaRef ds:uri="http://schemas.microsoft.com/sharepoint/v3"/>
  </ds:schemaRefs>
</ds:datastoreItem>
</file>

<file path=customXml/itemProps4.xml><?xml version="1.0" encoding="utf-8"?>
<ds:datastoreItem xmlns:ds="http://schemas.openxmlformats.org/officeDocument/2006/customXml" ds:itemID="{47613A72-BDA8-4096-AA32-86475939B17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D457736-51CB-4BE8-840B-4F0DA1636372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0AC43C9C-87D0-4734-93D1-12330DD521D0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3</Pages>
  <Words>940</Words>
  <Characters>5640</Characters>
  <Application>Microsoft Office Word</Application>
  <DocSecurity>0</DocSecurity>
  <Lines>47</Lines>
  <Paragraphs>13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6567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Kubat Artur</dc:creator>
  <cp:keywords/>
  <dc:description/>
  <cp:lastModifiedBy>Szukała Katarzyna</cp:lastModifiedBy>
  <cp:revision>3</cp:revision>
  <cp:lastPrinted>2020-05-18T11:58:00Z</cp:lastPrinted>
  <dcterms:created xsi:type="dcterms:W3CDTF">2022-10-24T06:08:00Z</dcterms:created>
  <dcterms:modified xsi:type="dcterms:W3CDTF">2022-10-24T06:09:00Z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57120a48-d31c-4b01-9ac5-78ce2977e33f</vt:lpwstr>
  </property>
  <property fmtid="{D5CDD505-2E9C-101B-9397-08002B2CF9AE}" pid="3" name="ContentTypeId">
    <vt:lpwstr>0x010100D8079F39A46629418CAC8F3C7AF5226B</vt:lpwstr>
  </property>
  <property fmtid="{D5CDD505-2E9C-101B-9397-08002B2CF9AE}" pid="4" name="docIndexRef">
    <vt:lpwstr>213b29b5-1721-4eba-b6f5-adaec5baec89</vt:lpwstr>
  </property>
  <property fmtid="{D5CDD505-2E9C-101B-9397-08002B2CF9AE}" pid="5" name="bjSaver">
    <vt:lpwstr>LDjM2wVhBG9NWJWWVjGhAE7kb+CmWOsi</vt:lpwstr>
  </property>
  <property fmtid="{D5CDD505-2E9C-101B-9397-08002B2CF9AE}" pid="6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7" name="bjDocumentLabelXML-0">
    <vt:lpwstr>ames.com/2008/01/sie/internal/label"&gt;&lt;element uid="e3529ac4-ce9c-4660-aa85-64853fbeee80" value="" /&gt;&lt;/sisl&gt;</vt:lpwstr>
  </property>
  <property fmtid="{D5CDD505-2E9C-101B-9397-08002B2CF9AE}" pid="8" name="bjDocumentSecurityLabel">
    <vt:lpwstr>Klasyfikacja: OGÓLNA</vt:lpwstr>
  </property>
  <property fmtid="{D5CDD505-2E9C-101B-9397-08002B2CF9AE}" pid="9" name="bjClsUserRVM">
    <vt:lpwstr>[]</vt:lpwstr>
  </property>
</Properties>
</file>