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10"/>
  </p:notesMasterIdLst>
  <p:sldIdLst>
    <p:sldId id="256" r:id="rId2"/>
    <p:sldId id="282" r:id="rId3"/>
    <p:sldId id="284" r:id="rId4"/>
    <p:sldId id="286" r:id="rId5"/>
    <p:sldId id="297" r:id="rId6"/>
    <p:sldId id="283" r:id="rId7"/>
    <p:sldId id="296" r:id="rId8"/>
    <p:sldId id="294" r:id="rId9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96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wara Wioletta" initials="ZW" lastIdx="3" clrIdx="0">
    <p:extLst>
      <p:ext uri="{19B8F6BF-5375-455C-9EA6-DF929625EA0E}">
        <p15:presenceInfo xmlns:p15="http://schemas.microsoft.com/office/powerpoint/2012/main" userId="S-1-5-21-3954371645-834304607-549911658-4339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71E2"/>
    <a:srgbClr val="0066FF"/>
    <a:srgbClr val="3399FF"/>
    <a:srgbClr val="3366FF"/>
    <a:srgbClr val="5797FF"/>
    <a:srgbClr val="002060"/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89" autoAdjust="0"/>
    <p:restoredTop sz="94660"/>
  </p:normalViewPr>
  <p:slideViewPr>
    <p:cSldViewPr>
      <p:cViewPr varScale="1">
        <p:scale>
          <a:sx n="79" d="100"/>
          <a:sy n="79" d="100"/>
        </p:scale>
        <p:origin x="72" y="498"/>
      </p:cViewPr>
      <p:guideLst>
        <p:guide orient="horz" pos="2160"/>
        <p:guide pos="19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uzeum\Documents\Zeszyt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pl-PL" sz="1800" b="0" i="0" baseline="0">
                <a:effectLst/>
              </a:rPr>
              <a:t>Koszty realizacji projektu</a:t>
            </a:r>
            <a:endParaRPr lang="pl-PL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Arkusz1!$A$2</c:f>
              <c:strCache>
                <c:ptCount val="1"/>
                <c:pt idx="0">
                  <c:v>Ogólne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Arkusz1!$B$1:$C$1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Arkusz1!$B$2:$C$2</c:f>
              <c:numCache>
                <c:formatCode>"zł"#,##0.00_);[Red]\("zł"#,##0.00\)</c:formatCode>
                <c:ptCount val="2"/>
                <c:pt idx="0">
                  <c:v>2166204.9000000004</c:v>
                </c:pt>
                <c:pt idx="1">
                  <c:v>2209971.9699999997</c:v>
                </c:pt>
              </c:numCache>
            </c:numRef>
          </c:val>
        </c:ser>
        <c:ser>
          <c:idx val="1"/>
          <c:order val="1"/>
          <c:tx>
            <c:strRef>
              <c:f>Arkusz1!$A$3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Arkusz1!$B$1:$C$1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Arkusz1!$B$3:$C$3</c:f>
              <c:numCache>
                <c:formatCode>"zł"#,##0.00_);[Red]\("zł"#,##0.00\)</c:formatCode>
                <c:ptCount val="2"/>
                <c:pt idx="0">
                  <c:v>7196543.0999999996</c:v>
                </c:pt>
                <c:pt idx="1">
                  <c:v>7193668.29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73938976"/>
        <c:axId val="973938432"/>
        <c:axId val="0"/>
      </c:bar3DChart>
      <c:catAx>
        <c:axId val="97393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73938432"/>
        <c:crosses val="autoZero"/>
        <c:auto val="1"/>
        <c:lblAlgn val="ctr"/>
        <c:lblOffset val="100"/>
        <c:noMultiLvlLbl val="0"/>
      </c:catAx>
      <c:valAx>
        <c:axId val="973938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zł&quot;#,##0.00_);[Red]\(&quot;zł&quot;#,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7393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523170055049534"/>
          <c:y val="0.95311275170016574"/>
          <c:w val="0.29994624652857199"/>
          <c:h val="3.45890171631337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05396-CDA6-44A7-8DBF-C7B902CD5245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1145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05396-CDA6-44A7-8DBF-C7B902CD5245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5211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11.05.2020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11.05.2020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11.05.2020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11.05.2020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11.05.2020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11.05.2020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11.05.2020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11.05.2020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11.05.2020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11.05.2020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11.05.2020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11.05.2020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11" Type="http://schemas.openxmlformats.org/officeDocument/2006/relationships/image" Target="../media/image9.wmf"/><Relationship Id="rId5" Type="http://schemas.openxmlformats.org/officeDocument/2006/relationships/image" Target="../media/image3.wmf"/><Relationship Id="rId10" Type="http://schemas.openxmlformats.org/officeDocument/2006/relationships/image" Target="../media/image8.wmf"/><Relationship Id="rId4" Type="http://schemas.openxmlformats.org/officeDocument/2006/relationships/image" Target="../media/image2.wmf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11" Type="http://schemas.openxmlformats.org/officeDocument/2006/relationships/image" Target="../media/image11.wmf"/><Relationship Id="rId5" Type="http://schemas.openxmlformats.org/officeDocument/2006/relationships/image" Target="../media/image3.wmf"/><Relationship Id="rId10" Type="http://schemas.openxmlformats.org/officeDocument/2006/relationships/image" Target="../media/image8.wmf"/><Relationship Id="rId4" Type="http://schemas.openxmlformats.org/officeDocument/2006/relationships/image" Target="../media/image2.wmf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57378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857378" y="445785"/>
            <a:ext cx="18473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z="900">
                <a:latin typeface="Arial" pitchFamily="34" charset="0"/>
                <a:cs typeface="Arial" pitchFamily="34" charset="0"/>
              </a:rPr>
              <a:t/>
            </a:r>
            <a:br>
              <a:rPr lang="pl-PL" sz="900">
                <a:latin typeface="Arial" pitchFamily="34" charset="0"/>
                <a:cs typeface="Arial" pitchFamily="34" charset="0"/>
              </a:rPr>
            </a:br>
            <a:endParaRPr lang="pl-PL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676400" y="827901"/>
            <a:ext cx="22313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z="12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pl-PL" sz="9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676403" y="9202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 dirty="0"/>
          </a:p>
        </p:txBody>
      </p:sp>
      <p:sp>
        <p:nvSpPr>
          <p:cNvPr id="13" name="Podtytuł 2"/>
          <p:cNvSpPr>
            <a:spLocks noGrp="1"/>
          </p:cNvSpPr>
          <p:nvPr>
            <p:ph type="subTitle" idx="1"/>
          </p:nvPr>
        </p:nvSpPr>
        <p:spPr>
          <a:xfrm>
            <a:off x="1843022" y="1485063"/>
            <a:ext cx="8429445" cy="1224137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1200"/>
              </a:spcAft>
            </a:pPr>
            <a:r>
              <a:rPr lang="pl-PL" sz="40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„Bliżej kultury. Cyfryzacja reprezentatywnych kolekcji jednego z najstarszych  i największych  muzeów w Polsce – Muzeum Narodowego w Krakowie dla e- kultury i e-edukacji”</a:t>
            </a:r>
            <a:endParaRPr lang="pl-PL" sz="40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23392" y="2824093"/>
            <a:ext cx="8427822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</a:t>
            </a:r>
            <a:r>
              <a:rPr lang="pl-PL" dirty="0" smtClean="0">
                <a:solidFill>
                  <a:srgbClr val="002060"/>
                </a:solidFill>
              </a:rPr>
              <a:t>: Muzeum Narodowe w Krakowie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Beneficjent: Muzeum Narodowe w Krakowie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16" name="Podtytuł 2"/>
          <p:cNvSpPr txBox="1">
            <a:spLocks/>
          </p:cNvSpPr>
          <p:nvPr/>
        </p:nvSpPr>
        <p:spPr>
          <a:xfrm>
            <a:off x="0" y="3905442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620894" y="4656038"/>
            <a:ext cx="109615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Projekt miał za zadanie digitalizację i upowszechnienie cennych zasobów Muzeum Narodowego w Krakowie. </a:t>
            </a:r>
            <a:endParaRPr lang="pl-PL" sz="1600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sz="16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Jego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głównym celem było stworzenie innowacyjnej formuły udostępnienia online reprezentatywnych kolekcji MNK, dla popularyzacji i promocji polskiego dziedzictwa kulturowego w kraju i za granicą. </a:t>
            </a:r>
            <a:endParaRPr lang="pl-PL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847528" y="1052736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702880"/>
              </p:ext>
            </p:extLst>
          </p:nvPr>
        </p:nvGraphicFramePr>
        <p:xfrm>
          <a:off x="649464" y="1799044"/>
          <a:ext cx="9524274" cy="959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771"/>
                <a:gridCol w="3999123"/>
                <a:gridCol w="4060380"/>
              </a:tblGrid>
              <a:tr h="588728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2016-10-01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2019-09-30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93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Faktyczny:</a:t>
                      </a:r>
                      <a:endParaRPr lang="pl-PL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2016-10-01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2019-09-30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26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" name="Wykres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2672726"/>
              </p:ext>
            </p:extLst>
          </p:nvPr>
        </p:nvGraphicFramePr>
        <p:xfrm>
          <a:off x="2639616" y="2835081"/>
          <a:ext cx="6929785" cy="3868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4645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79376" y="2235380"/>
            <a:ext cx="1037967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smtClean="0">
                <a:solidFill>
                  <a:srgbClr val="0070C0"/>
                </a:solidFill>
              </a:rPr>
              <a:t>Realizacja projektu oparta była na podziale zadaniowym, w którym wyodrębniono 22 kamienie milowe z wyznaczonymi terminami realizacji.</a:t>
            </a:r>
          </a:p>
          <a:p>
            <a:r>
              <a:rPr lang="pl-PL" i="1" dirty="0" smtClean="0">
                <a:solidFill>
                  <a:srgbClr val="0070C0"/>
                </a:solidFill>
              </a:rPr>
              <a:t>Zadania wyszczególnione w projekcie:</a:t>
            </a:r>
          </a:p>
          <a:p>
            <a:endParaRPr lang="pl-PL" i="1" dirty="0" smtClean="0">
              <a:solidFill>
                <a:srgbClr val="0070C0"/>
              </a:solidFill>
            </a:endParaRPr>
          </a:p>
          <a:p>
            <a:r>
              <a:rPr lang="pl-PL" sz="1400" i="1" dirty="0">
                <a:solidFill>
                  <a:srgbClr val="0070C0"/>
                </a:solidFill>
              </a:rPr>
              <a:t>Zadanie 1</a:t>
            </a:r>
            <a:r>
              <a:rPr lang="pl-PL" sz="1400" i="1" dirty="0" smtClean="0">
                <a:solidFill>
                  <a:srgbClr val="0070C0"/>
                </a:solidFill>
              </a:rPr>
              <a:t>. Przygotowanie </a:t>
            </a:r>
            <a:r>
              <a:rPr lang="pl-PL" sz="1400" i="1" dirty="0">
                <a:solidFill>
                  <a:srgbClr val="0070C0"/>
                </a:solidFill>
              </a:rPr>
              <a:t>konserwatorskie </a:t>
            </a:r>
            <a:r>
              <a:rPr lang="pl-PL" sz="1400" i="1" dirty="0" smtClean="0">
                <a:solidFill>
                  <a:srgbClr val="0070C0"/>
                </a:solidFill>
              </a:rPr>
              <a:t>obiektów wytypowanych </a:t>
            </a:r>
            <a:r>
              <a:rPr lang="pl-PL" sz="1400" i="1" dirty="0">
                <a:solidFill>
                  <a:srgbClr val="0070C0"/>
                </a:solidFill>
              </a:rPr>
              <a:t>do projektu celem ich przygotowania do </a:t>
            </a:r>
            <a:r>
              <a:rPr lang="pl-PL" sz="1400" i="1" dirty="0" smtClean="0">
                <a:solidFill>
                  <a:srgbClr val="0070C0"/>
                </a:solidFill>
              </a:rPr>
              <a:t>digitalizacji.</a:t>
            </a:r>
          </a:p>
          <a:p>
            <a:r>
              <a:rPr lang="pl-PL" sz="1400" i="1" dirty="0">
                <a:solidFill>
                  <a:srgbClr val="0070C0"/>
                </a:solidFill>
              </a:rPr>
              <a:t>Zadanie 2. Budowa zaplecza informatyczno-technicznego dla przechowywania, udostępniania i przetwarzania danych </a:t>
            </a:r>
            <a:r>
              <a:rPr lang="pl-PL" sz="1400" i="1" dirty="0" smtClean="0">
                <a:solidFill>
                  <a:srgbClr val="0070C0"/>
                </a:solidFill>
              </a:rPr>
              <a:t>cyfrowych wytworzonych </a:t>
            </a:r>
            <a:r>
              <a:rPr lang="pl-PL" sz="1400" i="1" dirty="0">
                <a:solidFill>
                  <a:srgbClr val="0070C0"/>
                </a:solidFill>
              </a:rPr>
              <a:t>w ramach projektu. </a:t>
            </a:r>
            <a:endParaRPr lang="pl-PL" sz="1400" i="1" dirty="0" smtClean="0">
              <a:solidFill>
                <a:srgbClr val="0070C0"/>
              </a:solidFill>
            </a:endParaRPr>
          </a:p>
          <a:p>
            <a:r>
              <a:rPr lang="pl-PL" sz="1400" i="1" dirty="0">
                <a:solidFill>
                  <a:srgbClr val="0070C0"/>
                </a:solidFill>
              </a:rPr>
              <a:t>Zadanie 3. Proces wytworzenia odwzorowań – digitalizacja reprezentatywnych obiektów z </a:t>
            </a:r>
            <a:r>
              <a:rPr lang="pl-PL" sz="1400" i="1" dirty="0" smtClean="0">
                <a:solidFill>
                  <a:srgbClr val="0070C0"/>
                </a:solidFill>
              </a:rPr>
              <a:t>zasobów Muzeum</a:t>
            </a:r>
            <a:r>
              <a:rPr lang="pl-PL" sz="1400" i="1" dirty="0">
                <a:solidFill>
                  <a:srgbClr val="0070C0"/>
                </a:solidFill>
              </a:rPr>
              <a:t>. Zakup wyposażenia do wytwarzania odwzorowań.</a:t>
            </a:r>
          </a:p>
          <a:p>
            <a:r>
              <a:rPr lang="pl-PL" sz="1400" b="1" i="1" dirty="0">
                <a:solidFill>
                  <a:srgbClr val="0070C0"/>
                </a:solidFill>
              </a:rPr>
              <a:t>Zadanie 4. Rozwój struktury </a:t>
            </a:r>
            <a:r>
              <a:rPr lang="pl-PL" sz="1400" b="1" i="1" dirty="0" smtClean="0">
                <a:solidFill>
                  <a:srgbClr val="0070C0"/>
                </a:solidFill>
              </a:rPr>
              <a:t>programu bazodanowego </a:t>
            </a:r>
            <a:r>
              <a:rPr lang="pl-PL" sz="1400" b="1" i="1" dirty="0">
                <a:solidFill>
                  <a:srgbClr val="0070C0"/>
                </a:solidFill>
              </a:rPr>
              <a:t>wraz ze </a:t>
            </a:r>
            <a:r>
              <a:rPr lang="pl-PL" sz="1400" b="1" i="1" dirty="0" smtClean="0">
                <a:solidFill>
                  <a:srgbClr val="0070C0"/>
                </a:solidFill>
              </a:rPr>
              <a:t>stworzeniem dodatkowych </a:t>
            </a:r>
            <a:r>
              <a:rPr lang="pl-PL" sz="1400" b="1" i="1" dirty="0">
                <a:solidFill>
                  <a:srgbClr val="0070C0"/>
                </a:solidFill>
              </a:rPr>
              <a:t>funkcjonalności, spełniających kryteria zarządzania zasobami muzealnymi i interoperacyjności z innymi platformami </a:t>
            </a:r>
            <a:r>
              <a:rPr lang="pl-PL" sz="1400" b="1" i="1" dirty="0" smtClean="0">
                <a:solidFill>
                  <a:srgbClr val="0070C0"/>
                </a:solidFill>
              </a:rPr>
              <a:t> cyfrowymi</a:t>
            </a:r>
            <a:r>
              <a:rPr lang="pl-PL" sz="1400" b="1" i="1" dirty="0">
                <a:solidFill>
                  <a:srgbClr val="0070C0"/>
                </a:solidFill>
              </a:rPr>
              <a:t>, w </a:t>
            </a:r>
            <a:r>
              <a:rPr lang="pl-PL" sz="1400" b="1" i="1" dirty="0" smtClean="0">
                <a:solidFill>
                  <a:srgbClr val="0070C0"/>
                </a:solidFill>
              </a:rPr>
              <a:t>tym bazami </a:t>
            </a:r>
            <a:r>
              <a:rPr lang="pl-PL" sz="1400" b="1" i="1" dirty="0">
                <a:solidFill>
                  <a:srgbClr val="0070C0"/>
                </a:solidFill>
              </a:rPr>
              <a:t>danych i katalogami </a:t>
            </a:r>
            <a:r>
              <a:rPr lang="pl-PL" sz="1400" b="1" i="1" dirty="0" smtClean="0">
                <a:solidFill>
                  <a:srgbClr val="0070C0"/>
                </a:solidFill>
              </a:rPr>
              <a:t>online.</a:t>
            </a:r>
          </a:p>
          <a:p>
            <a:r>
              <a:rPr lang="pl-PL" sz="1400" i="1" dirty="0">
                <a:solidFill>
                  <a:srgbClr val="0070C0"/>
                </a:solidFill>
              </a:rPr>
              <a:t>Zadanie </a:t>
            </a:r>
            <a:r>
              <a:rPr lang="pl-PL" sz="1400" i="1" dirty="0" smtClean="0">
                <a:solidFill>
                  <a:srgbClr val="0070C0"/>
                </a:solidFill>
              </a:rPr>
              <a:t>5. Opracowanie </a:t>
            </a:r>
            <a:r>
              <a:rPr lang="pl-PL" sz="1400" i="1" dirty="0">
                <a:solidFill>
                  <a:srgbClr val="0070C0"/>
                </a:solidFill>
              </a:rPr>
              <a:t>merytoryczne obiektów przeznaczonych do digitalizacji z uwzględnieniem opisów </a:t>
            </a:r>
            <a:r>
              <a:rPr lang="pl-PL" sz="1400" i="1" dirty="0" err="1">
                <a:solidFill>
                  <a:srgbClr val="0070C0"/>
                </a:solidFill>
              </a:rPr>
              <a:t>metadanowych</a:t>
            </a:r>
            <a:r>
              <a:rPr lang="pl-PL" sz="1400" i="1" dirty="0">
                <a:solidFill>
                  <a:srgbClr val="0070C0"/>
                </a:solidFill>
              </a:rPr>
              <a:t> i kontekstowych w programie </a:t>
            </a:r>
            <a:r>
              <a:rPr lang="pl-PL" sz="1400" i="1" dirty="0" smtClean="0">
                <a:solidFill>
                  <a:srgbClr val="0070C0"/>
                </a:solidFill>
              </a:rPr>
              <a:t>bazodanowym.</a:t>
            </a:r>
          </a:p>
          <a:p>
            <a:r>
              <a:rPr lang="pl-PL" sz="1400" i="1" dirty="0">
                <a:solidFill>
                  <a:srgbClr val="0070C0"/>
                </a:solidFill>
              </a:rPr>
              <a:t>Zadanie 6</a:t>
            </a:r>
            <a:r>
              <a:rPr lang="pl-PL" sz="1400" i="1" dirty="0" smtClean="0">
                <a:solidFill>
                  <a:srgbClr val="0070C0"/>
                </a:solidFill>
              </a:rPr>
              <a:t>. Tłumaczenie </a:t>
            </a:r>
            <a:r>
              <a:rPr lang="pl-PL" sz="1400" i="1" dirty="0">
                <a:solidFill>
                  <a:srgbClr val="0070C0"/>
                </a:solidFill>
              </a:rPr>
              <a:t>na język angielski </a:t>
            </a:r>
            <a:r>
              <a:rPr lang="pl-PL" sz="1400" i="1" dirty="0" smtClean="0">
                <a:solidFill>
                  <a:srgbClr val="0070C0"/>
                </a:solidFill>
              </a:rPr>
              <a:t>wybranych metadanych </a:t>
            </a:r>
            <a:r>
              <a:rPr lang="pl-PL" sz="1400" i="1" dirty="0">
                <a:solidFill>
                  <a:srgbClr val="0070C0"/>
                </a:solidFill>
              </a:rPr>
              <a:t>zasobów MNK przeznaczonych do digitalizacji </a:t>
            </a:r>
            <a:r>
              <a:rPr lang="pl-PL" sz="1400" i="1" dirty="0" smtClean="0">
                <a:solidFill>
                  <a:srgbClr val="0070C0"/>
                </a:solidFill>
              </a:rPr>
              <a:t>w ramach projektu.</a:t>
            </a:r>
          </a:p>
          <a:p>
            <a:r>
              <a:rPr lang="pl-PL" sz="1400" b="1" i="1" dirty="0">
                <a:solidFill>
                  <a:srgbClr val="0070C0"/>
                </a:solidFill>
              </a:rPr>
              <a:t>Zadanie 7. Stworzenie platformy </a:t>
            </a:r>
            <a:r>
              <a:rPr lang="pl-PL" sz="1400" b="1" i="1" dirty="0" smtClean="0">
                <a:solidFill>
                  <a:srgbClr val="0070C0"/>
                </a:solidFill>
              </a:rPr>
              <a:t>cyfrowej www </a:t>
            </a:r>
            <a:r>
              <a:rPr lang="pl-PL" sz="1400" b="1" i="1" dirty="0">
                <a:solidFill>
                  <a:srgbClr val="0070C0"/>
                </a:solidFill>
              </a:rPr>
              <a:t>służącej do prezentacji </a:t>
            </a:r>
            <a:r>
              <a:rPr lang="pl-PL" sz="1400" b="1" i="1" dirty="0" smtClean="0">
                <a:solidFill>
                  <a:srgbClr val="0070C0"/>
                </a:solidFill>
              </a:rPr>
              <a:t>zasobów cyfrowych </a:t>
            </a:r>
            <a:r>
              <a:rPr lang="pl-PL" sz="1400" b="1" i="1" dirty="0">
                <a:solidFill>
                  <a:srgbClr val="0070C0"/>
                </a:solidFill>
              </a:rPr>
              <a:t>muzeum</a:t>
            </a:r>
            <a:r>
              <a:rPr lang="pl-PL" sz="1400" b="1" i="1" dirty="0" smtClean="0">
                <a:solidFill>
                  <a:srgbClr val="0070C0"/>
                </a:solidFill>
              </a:rPr>
              <a:t>).</a:t>
            </a:r>
          </a:p>
          <a:p>
            <a:r>
              <a:rPr lang="pl-PL" sz="1400" i="1" dirty="0">
                <a:solidFill>
                  <a:srgbClr val="0070C0"/>
                </a:solidFill>
              </a:rPr>
              <a:t>Zadanie 8. Realizacja </a:t>
            </a:r>
            <a:r>
              <a:rPr lang="pl-PL" sz="1400" i="1" dirty="0" smtClean="0">
                <a:solidFill>
                  <a:srgbClr val="0070C0"/>
                </a:solidFill>
              </a:rPr>
              <a:t>działań informacyjnych </a:t>
            </a:r>
            <a:r>
              <a:rPr lang="pl-PL" sz="1400" i="1" dirty="0">
                <a:solidFill>
                  <a:srgbClr val="0070C0"/>
                </a:solidFill>
              </a:rPr>
              <a:t>i </a:t>
            </a:r>
            <a:r>
              <a:rPr lang="pl-PL" sz="1400" i="1" dirty="0" smtClean="0">
                <a:solidFill>
                  <a:srgbClr val="0070C0"/>
                </a:solidFill>
              </a:rPr>
              <a:t>promocyjnych dobranych </a:t>
            </a:r>
            <a:r>
              <a:rPr lang="pl-PL" sz="1400" i="1" dirty="0">
                <a:solidFill>
                  <a:srgbClr val="0070C0"/>
                </a:solidFill>
              </a:rPr>
              <a:t>pod kątem </a:t>
            </a:r>
            <a:r>
              <a:rPr lang="pl-PL" sz="1400" i="1" dirty="0" smtClean="0">
                <a:solidFill>
                  <a:srgbClr val="0070C0"/>
                </a:solidFill>
              </a:rPr>
              <a:t>zidentyfikowanych grup </a:t>
            </a:r>
            <a:r>
              <a:rPr lang="pl-PL" sz="1400" i="1" dirty="0">
                <a:solidFill>
                  <a:srgbClr val="0070C0"/>
                </a:solidFill>
              </a:rPr>
              <a:t>docelowych, których celem </a:t>
            </a:r>
            <a:r>
              <a:rPr lang="pl-PL" sz="1400" i="1" dirty="0" smtClean="0">
                <a:solidFill>
                  <a:srgbClr val="0070C0"/>
                </a:solidFill>
              </a:rPr>
              <a:t>jest popularyzacja </a:t>
            </a:r>
            <a:r>
              <a:rPr lang="pl-PL" sz="1400" i="1" dirty="0" err="1">
                <a:solidFill>
                  <a:srgbClr val="0070C0"/>
                </a:solidFill>
              </a:rPr>
              <a:t>zdigitalizowanych</a:t>
            </a:r>
            <a:r>
              <a:rPr lang="pl-PL" sz="1400" i="1" dirty="0">
                <a:solidFill>
                  <a:srgbClr val="0070C0"/>
                </a:solidFill>
              </a:rPr>
              <a:t> i udostępnionych </a:t>
            </a:r>
            <a:r>
              <a:rPr lang="pl-PL" sz="1400" i="1" dirty="0" smtClean="0">
                <a:solidFill>
                  <a:srgbClr val="0070C0"/>
                </a:solidFill>
              </a:rPr>
              <a:t>zasobów. </a:t>
            </a:r>
            <a:endParaRPr lang="pl-PL" sz="1600" dirty="0">
              <a:solidFill>
                <a:prstClr val="black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991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 cd.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51384" y="2355559"/>
            <a:ext cx="10379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Wskaźniki produktu</a:t>
            </a:r>
          </a:p>
          <a:p>
            <a:endParaRPr lang="pl-PL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>
              <a:solidFill>
                <a:srgbClr val="0070C0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  <p:graphicFrame>
        <p:nvGraphicFramePr>
          <p:cNvPr id="38" name="Tabela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473580"/>
              </p:ext>
            </p:extLst>
          </p:nvPr>
        </p:nvGraphicFramePr>
        <p:xfrm>
          <a:off x="623392" y="2924944"/>
          <a:ext cx="9446841" cy="3533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867"/>
                <a:gridCol w="4969524"/>
                <a:gridCol w="1512168"/>
                <a:gridCol w="1368152"/>
                <a:gridCol w="1152130"/>
              </a:tblGrid>
              <a:tr h="48643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Lp.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Nazwa wskaźnika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Wartość docelowa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Wartość osiągnięta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Stopień realizacji</a:t>
                      </a:r>
                      <a:endParaRPr lang="pl-PL" sz="1200" dirty="0"/>
                    </a:p>
                  </a:txBody>
                  <a:tcPr/>
                </a:tc>
              </a:tr>
              <a:tr h="34050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Liczba baz danych udostępnionych on-</a:t>
                      </a:r>
                      <a:r>
                        <a:rPr lang="pl-PL" sz="1200" dirty="0" err="1" smtClean="0"/>
                        <a:t>line</a:t>
                      </a:r>
                      <a:r>
                        <a:rPr lang="pl-PL" sz="1200" dirty="0" smtClean="0"/>
                        <a:t> poprzez API [szt.] 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100%</a:t>
                      </a:r>
                      <a:endParaRPr lang="pl-PL" sz="1200" dirty="0"/>
                    </a:p>
                  </a:txBody>
                  <a:tcPr/>
                </a:tc>
              </a:tr>
              <a:tr h="48643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Liczba podmiotów, które udostępniły on-</a:t>
                      </a:r>
                      <a:r>
                        <a:rPr lang="pl-PL" sz="1200" dirty="0" err="1" smtClean="0"/>
                        <a:t>line</a:t>
                      </a:r>
                      <a:r>
                        <a:rPr lang="pl-PL" sz="1200" dirty="0" smtClean="0"/>
                        <a:t> informacje sektora publicznego [szt.] 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100%</a:t>
                      </a:r>
                      <a:endParaRPr lang="pl-PL" sz="1200" dirty="0"/>
                    </a:p>
                  </a:txBody>
                  <a:tcPr/>
                </a:tc>
              </a:tr>
              <a:tr h="63236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Liczba udostępnionych on-</a:t>
                      </a:r>
                      <a:r>
                        <a:rPr lang="pl-PL" sz="1200" dirty="0" err="1" smtClean="0"/>
                        <a:t>line</a:t>
                      </a:r>
                      <a:r>
                        <a:rPr lang="pl-PL" sz="1200" dirty="0" smtClean="0"/>
                        <a:t> dokumentów zawierających informacje sektora publicznego [szt.] 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26 230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26 442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100,81%</a:t>
                      </a:r>
                      <a:endParaRPr lang="pl-PL" sz="1200" dirty="0"/>
                    </a:p>
                  </a:txBody>
                  <a:tcPr/>
                </a:tc>
              </a:tr>
              <a:tr h="197276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Liczba utworzonych API [szt.] 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100%</a:t>
                      </a:r>
                      <a:endParaRPr lang="pl-PL" sz="1200" dirty="0"/>
                    </a:p>
                  </a:txBody>
                  <a:tcPr/>
                </a:tc>
              </a:tr>
              <a:tr h="63236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Liczba </a:t>
                      </a:r>
                      <a:r>
                        <a:rPr lang="pl-PL" sz="1200" dirty="0" err="1" smtClean="0"/>
                        <a:t>zdigitalizowanych</a:t>
                      </a:r>
                      <a:r>
                        <a:rPr lang="pl-PL" sz="1200" dirty="0" smtClean="0"/>
                        <a:t> dokumentów zawierających informacje sektora publicznego [szt.] 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25 568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25 745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100,69%</a:t>
                      </a:r>
                      <a:endParaRPr lang="pl-PL" sz="1200" dirty="0"/>
                    </a:p>
                  </a:txBody>
                  <a:tcPr/>
                </a:tc>
              </a:tr>
              <a:tr h="34050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6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Rozmiar udostępnionych on-</a:t>
                      </a:r>
                      <a:r>
                        <a:rPr lang="pl-PL" sz="1200" dirty="0" err="1" smtClean="0"/>
                        <a:t>line</a:t>
                      </a:r>
                      <a:r>
                        <a:rPr lang="pl-PL" sz="1200" dirty="0" smtClean="0"/>
                        <a:t> informacji sektora publicznego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75TB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75TB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100%</a:t>
                      </a:r>
                      <a:endParaRPr lang="pl-PL" sz="1200" dirty="0"/>
                    </a:p>
                  </a:txBody>
                  <a:tcPr/>
                </a:tc>
              </a:tr>
              <a:tr h="34050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7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Rozmiar </a:t>
                      </a:r>
                      <a:r>
                        <a:rPr lang="pl-PL" sz="1200" dirty="0" err="1" smtClean="0"/>
                        <a:t>zdigitalizowanej</a:t>
                      </a:r>
                      <a:r>
                        <a:rPr lang="pl-PL" sz="1200" dirty="0" smtClean="0"/>
                        <a:t> informacji sektora publicznego 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39TB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43,04TB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110,36%</a:t>
                      </a:r>
                      <a:endParaRPr lang="pl-PL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5" name="DefaultOcx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HTMLText1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HTMLText2"/>
          <p:cNvPicPr preferRelativeResize="0">
            <a:picLocks noChangeArrowheads="1" noChangeShapeType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HTMLText3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HTMLText4"/>
          <p:cNvPicPr preferRelativeResize="0">
            <a:picLocks noChangeArrowheads="1" noChangeShapeType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HTMLText5"/>
          <p:cNvPicPr preferRelativeResize="0">
            <a:picLocks noChangeArrowheads="1" noChangeShapeType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HTMLText6"/>
          <p:cNvPicPr preferRelativeResize="0">
            <a:picLocks noChangeArrowheads="1" noChangeShapeType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HTMLText7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HTMLText8"/>
          <p:cNvPicPr preferRelativeResize="0">
            <a:picLocks noChangeArrowheads="1" noChangeShapeType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HTMLText9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HTMLText10"/>
          <p:cNvPicPr preferRelativeResize="0">
            <a:picLocks noChangeArrowheads="1" noChangeShapeType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HTMLText11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HTMLText12"/>
          <p:cNvPicPr preferRelativeResize="0">
            <a:picLocks noChangeArrowheads="1" noChangeShapeType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HTMLText13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HTMLText14"/>
          <p:cNvPicPr preferRelativeResize="0">
            <a:picLocks noChangeArrowheads="1" noChangeShapeType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75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5</a:t>
            </a:fld>
            <a:endParaRPr lang="pl-PL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 cd.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51384" y="2355559"/>
            <a:ext cx="10379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Wskaźniki rezultatu</a:t>
            </a:r>
          </a:p>
          <a:p>
            <a:endParaRPr lang="pl-PL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>
              <a:solidFill>
                <a:srgbClr val="0070C0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  <p:graphicFrame>
        <p:nvGraphicFramePr>
          <p:cNvPr id="38" name="Tabela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908266"/>
              </p:ext>
            </p:extLst>
          </p:nvPr>
        </p:nvGraphicFramePr>
        <p:xfrm>
          <a:off x="561512" y="2996952"/>
          <a:ext cx="9710953" cy="2062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304"/>
                <a:gridCol w="4893491"/>
                <a:gridCol w="1501038"/>
                <a:gridCol w="1572516"/>
                <a:gridCol w="1286604"/>
              </a:tblGrid>
              <a:tr h="48643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Lp.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Nazwa wskaźnika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Wartość docelowa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Wartość osiągnięta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Stopień realizacji</a:t>
                      </a:r>
                      <a:endParaRPr lang="pl-PL" sz="1200" dirty="0"/>
                    </a:p>
                  </a:txBody>
                  <a:tcPr/>
                </a:tc>
              </a:tr>
              <a:tr h="34050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Liczba pobrań/</a:t>
                      </a:r>
                      <a:r>
                        <a:rPr lang="pl-PL" sz="1200" dirty="0" err="1" smtClean="0"/>
                        <a:t>odtworzeń</a:t>
                      </a:r>
                      <a:r>
                        <a:rPr lang="pl-PL" sz="1200" dirty="0" smtClean="0"/>
                        <a:t> dokumentów zawierających informacje sektora publicznego [szt./rok] 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120</a:t>
                      </a:r>
                      <a:r>
                        <a:rPr lang="pl-PL" sz="1200" baseline="0" dirty="0" smtClean="0"/>
                        <a:t> 000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993 000</a:t>
                      </a:r>
                    </a:p>
                    <a:p>
                      <a:r>
                        <a:rPr lang="pl-PL" sz="1200" dirty="0" smtClean="0"/>
                        <a:t>(stan na 11.05.2020)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425%</a:t>
                      </a:r>
                      <a:endParaRPr lang="pl-PL" sz="1200" dirty="0"/>
                    </a:p>
                  </a:txBody>
                  <a:tcPr/>
                </a:tc>
              </a:tr>
              <a:tr h="48643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Liczba wszystkich udostępnionych online zasobów Muzeum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134 938 szt.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136 410 szt.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101,1%</a:t>
                      </a:r>
                      <a:endParaRPr lang="pl-PL" sz="1200" dirty="0"/>
                    </a:p>
                  </a:txBody>
                  <a:tcPr/>
                </a:tc>
              </a:tr>
              <a:tr h="63236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Liczba wygenerowanych kluczy API 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100%</a:t>
                      </a:r>
                      <a:endParaRPr lang="pl-PL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DefaultOcx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HTMLText1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HTMLText2"/>
          <p:cNvPicPr preferRelativeResize="0">
            <a:picLocks noChangeArrowheads="1" noChangeShapeType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HTMLText3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HTMLText4"/>
          <p:cNvPicPr preferRelativeResize="0">
            <a:picLocks noChangeArrowheads="1" noChangeShapeType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HTMLText5"/>
          <p:cNvPicPr preferRelativeResize="0">
            <a:picLocks noChangeArrowheads="1" noChangeShapeType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HTMLText6"/>
          <p:cNvPicPr preferRelativeResize="0">
            <a:picLocks noChangeArrowheads="1" noChangeShapeType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HTMLText7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HTMLText8"/>
          <p:cNvPicPr preferRelativeResize="0">
            <a:picLocks noChangeArrowheads="1" noChangeShapeType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HTMLText9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HTMLText10"/>
          <p:cNvPicPr preferRelativeResize="0">
            <a:picLocks noChangeArrowheads="1" noChangeShapeType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HTMLText11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HTMLText12"/>
          <p:cNvPicPr preferRelativeResize="0">
            <a:picLocks noChangeArrowheads="1" noChangeShapeType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3" name="HTMLText13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HTMLText14"/>
          <p:cNvPicPr preferRelativeResize="0">
            <a:picLocks noChangeArrowheads="1" noChangeShapeType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74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6</a:t>
            </a:fld>
            <a:endParaRPr lang="pl-PL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pole tekstowe 7"/>
          <p:cNvSpPr txBox="1"/>
          <p:nvPr/>
        </p:nvSpPr>
        <p:spPr>
          <a:xfrm>
            <a:off x="551384" y="2355559"/>
            <a:ext cx="10379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Nie dotyczy</a:t>
            </a:r>
          </a:p>
          <a:p>
            <a:endParaRPr lang="pl-PL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>
              <a:solidFill>
                <a:srgbClr val="0070C0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17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7</a:t>
            </a:fld>
            <a:endParaRPr lang="pl-PL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361738"/>
              </p:ext>
            </p:extLst>
          </p:nvPr>
        </p:nvGraphicFramePr>
        <p:xfrm>
          <a:off x="695400" y="2346688"/>
          <a:ext cx="10801199" cy="3855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/>
                <a:gridCol w="7306938"/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Nazwa produktu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dirty="0" smtClean="0">
                          <a:solidFill>
                            <a:srgbClr val="002060"/>
                          </a:solidFill>
                        </a:rPr>
                        <a:t>Program bazodanowy do zarządzania zasobami muzealnymi – MUZA</a:t>
                      </a:r>
                    </a:p>
                    <a:p>
                      <a:pPr algn="l"/>
                      <a:endParaRPr lang="pl-PL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pl-PL" dirty="0" smtClean="0">
                          <a:solidFill>
                            <a:srgbClr val="002060"/>
                          </a:solidFill>
                        </a:rPr>
                        <a:t>Platforma</a:t>
                      </a:r>
                      <a:r>
                        <a:rPr lang="pl-PL" baseline="0" dirty="0" smtClean="0">
                          <a:solidFill>
                            <a:srgbClr val="002060"/>
                          </a:solidFill>
                        </a:rPr>
                        <a:t> www</a:t>
                      </a:r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dirty="0" smtClean="0">
                          <a:solidFill>
                            <a:srgbClr val="002060"/>
                          </a:solidFill>
                        </a:rPr>
                        <a:t>- Backup systemów odbywa się</a:t>
                      </a:r>
                      <a:r>
                        <a:rPr lang="pl-PL" baseline="0" dirty="0" smtClean="0">
                          <a:solidFill>
                            <a:srgbClr val="002060"/>
                          </a:solidFill>
                        </a:rPr>
                        <a:t> codziennie na serwerze należącym do beneficjenta</a:t>
                      </a:r>
                    </a:p>
                    <a:p>
                      <a:pPr algn="l"/>
                      <a:r>
                        <a:rPr lang="pl-PL" baseline="0" dirty="0" smtClean="0">
                          <a:solidFill>
                            <a:srgbClr val="002060"/>
                          </a:solidFill>
                        </a:rPr>
                        <a:t>- Systemy osadzone są na maszynie wirtualnej</a:t>
                      </a:r>
                    </a:p>
                    <a:p>
                      <a:pPr algn="l"/>
                      <a:r>
                        <a:rPr lang="pl-PL" baseline="0" dirty="0" smtClean="0">
                          <a:solidFill>
                            <a:srgbClr val="002060"/>
                          </a:solidFill>
                        </a:rPr>
                        <a:t>- Dostęp do danych podlega ograniczeniu na podstawie przyznanych poświadczeń domenowych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>
                          <a:solidFill>
                            <a:srgbClr val="002060"/>
                          </a:solidFill>
                        </a:rPr>
                        <a:t>- Firewall</a:t>
                      </a:r>
                      <a:r>
                        <a:rPr lang="pl-PL" baseline="0" dirty="0" smtClean="0">
                          <a:solidFill>
                            <a:srgbClr val="002060"/>
                          </a:solidFill>
                        </a:rPr>
                        <a:t> sprzętowy firmy CISCO</a:t>
                      </a:r>
                      <a:endParaRPr lang="pl-PL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dirty="0" smtClean="0">
                          <a:solidFill>
                            <a:srgbClr val="002060"/>
                          </a:solidFill>
                        </a:rPr>
                        <a:t>Centralne repozytorium</a:t>
                      </a:r>
                      <a:r>
                        <a:rPr lang="pl-PL" baseline="0" dirty="0" smtClean="0">
                          <a:solidFill>
                            <a:srgbClr val="002060"/>
                          </a:solidFill>
                        </a:rPr>
                        <a:t> cyfrowe</a:t>
                      </a:r>
                      <a:endParaRPr lang="pl-PL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dirty="0" smtClean="0">
                          <a:solidFill>
                            <a:srgbClr val="002060"/>
                          </a:solidFill>
                        </a:rPr>
                        <a:t>Konfiguracja macierzy na zasadzie „mirror”. Beneficjent</a:t>
                      </a:r>
                      <a:r>
                        <a:rPr lang="pl-PL" baseline="0" dirty="0" smtClean="0">
                          <a:solidFill>
                            <a:srgbClr val="002060"/>
                          </a:solidFill>
                        </a:rPr>
                        <a:t> nie posiada serwerowni zapewniającej pełny backup danych. </a:t>
                      </a:r>
                      <a:r>
                        <a:rPr lang="pl-PL" dirty="0" smtClean="0">
                          <a:solidFill>
                            <a:srgbClr val="002060"/>
                          </a:solidFill>
                        </a:rPr>
                        <a:t>Firewall</a:t>
                      </a:r>
                      <a:r>
                        <a:rPr lang="pl-PL" baseline="0" dirty="0" smtClean="0">
                          <a:solidFill>
                            <a:srgbClr val="002060"/>
                          </a:solidFill>
                        </a:rPr>
                        <a:t> sprzętowy firmy CISCO</a:t>
                      </a:r>
                      <a:endParaRPr lang="pl-PL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244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8</a:t>
            </a:fld>
            <a:endParaRPr lang="pl-PL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95400" y="2264239"/>
            <a:ext cx="8221646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</a:t>
            </a:r>
            <a:r>
              <a:rPr lang="pl-PL" dirty="0" smtClean="0">
                <a:solidFill>
                  <a:srgbClr val="002060"/>
                </a:solidFill>
              </a:rPr>
              <a:t>: 10 lat 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Źródło </a:t>
            </a:r>
            <a:r>
              <a:rPr lang="pl-PL" dirty="0">
                <a:solidFill>
                  <a:srgbClr val="002060"/>
                </a:solidFill>
              </a:rPr>
              <a:t>finansowania utrzymania produktów projektu</a:t>
            </a:r>
            <a:r>
              <a:rPr lang="pl-PL" dirty="0" smtClean="0">
                <a:solidFill>
                  <a:srgbClr val="002060"/>
                </a:solidFill>
              </a:rPr>
              <a:t>: dotacja bieżąca </a:t>
            </a:r>
            <a:r>
              <a:rPr lang="pl-PL" dirty="0" err="1" smtClean="0">
                <a:solidFill>
                  <a:srgbClr val="002060"/>
                </a:solidFill>
              </a:rPr>
              <a:t>MKiDN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Najważniejsze </a:t>
            </a:r>
            <a:r>
              <a:rPr lang="pl-PL" dirty="0">
                <a:solidFill>
                  <a:srgbClr val="002060"/>
                </a:solidFill>
              </a:rPr>
              <a:t>ryzyka</a:t>
            </a:r>
            <a:r>
              <a:rPr lang="pl-PL" dirty="0" smtClean="0">
                <a:solidFill>
                  <a:srgbClr val="002060"/>
                </a:solidFill>
              </a:rPr>
              <a:t>: analiza ryzyka na okres trwałości projektu nie była wymagana na etapie przygotowania i akceptacji studium wykonalności</a:t>
            </a:r>
            <a:endParaRPr lang="pl-PL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230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321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1940</TotalTime>
  <Words>589</Words>
  <Application>Microsoft Office PowerPoint</Application>
  <PresentationFormat>Panoramiczny</PresentationFormat>
  <Paragraphs>125</Paragraphs>
  <Slides>8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Użytkownik systemu Windows</cp:lastModifiedBy>
  <cp:revision>227</cp:revision>
  <cp:lastPrinted>2014-01-14T19:52:29Z</cp:lastPrinted>
  <dcterms:created xsi:type="dcterms:W3CDTF">2014-01-14T15:20:07Z</dcterms:created>
  <dcterms:modified xsi:type="dcterms:W3CDTF">2020-05-11T13:58:27Z</dcterms:modified>
</cp:coreProperties>
</file>