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0" r:id="rId7"/>
    <p:sldId id="281" r:id="rId8"/>
    <p:sldId id="286" r:id="rId9"/>
    <p:sldId id="261" r:id="rId10"/>
    <p:sldId id="264" r:id="rId11"/>
    <p:sldId id="269" r:id="rId12"/>
    <p:sldId id="271" r:id="rId13"/>
    <p:sldId id="276" r:id="rId14"/>
    <p:sldId id="278" r:id="rId15"/>
    <p:sldId id="267" r:id="rId16"/>
    <p:sldId id="277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5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9" autoAdjust="0"/>
    <p:restoredTop sz="94660"/>
  </p:normalViewPr>
  <p:slideViewPr>
    <p:cSldViewPr snapToGrid="0">
      <p:cViewPr varScale="1">
        <p:scale>
          <a:sx n="84" d="100"/>
          <a:sy n="84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033572027350496E-3"/>
                  <c:y val="0.22964531342317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D36-48B7-A93D-2824DD34BB6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757816992751797E-16"/>
                  <c:y val="0.288391788950027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D36-48B7-A93D-2824DD34BB6A}"/>
                </c:ext>
                <c:ext xmlns:c15="http://schemas.microsoft.com/office/drawing/2012/chart" uri="{CE6537A1-D6FC-4f65-9D91-7224C49458BB}"/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#,##0.00</c:formatCode>
                <c:ptCount val="2"/>
                <c:pt idx="0">
                  <c:v>13046157.039999999</c:v>
                </c:pt>
                <c:pt idx="1">
                  <c:v>12831523.109999999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D36-48B7-A93D-2824DD34BB6A}"/>
            </c:ext>
          </c:extLst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D36-48B7-A93D-2824DD34BB6A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D36-48B7-A93D-2824DD34BB6A}"/>
              </c:ext>
            </c:extLst>
          </c:dPt>
          <c:dLbls>
            <c:dLbl>
              <c:idx val="0"/>
              <c:layout>
                <c:manualLayout>
                  <c:x val="-5.8789084963758985E-17"/>
                  <c:y val="0.26702943421298847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D36-48B7-A93D-2824DD34BB6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757816992751797E-16"/>
                  <c:y val="0.27771061158150812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D36-48B7-A93D-2824DD34BB6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#,##0.00</c:formatCode>
                <c:ptCount val="2"/>
                <c:pt idx="0">
                  <c:v>11040962.699999999</c:v>
                </c:pt>
                <c:pt idx="1">
                  <c:v>10859318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D36-48B7-A93D-2824DD34B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358811312"/>
        <c:axId val="357309904"/>
      </c:barChart>
      <c:catAx>
        <c:axId val="35881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7309904"/>
        <c:crosses val="autoZero"/>
        <c:auto val="1"/>
        <c:lblAlgn val="ctr"/>
        <c:lblOffset val="100"/>
        <c:noMultiLvlLbl val="0"/>
      </c:catAx>
      <c:valAx>
        <c:axId val="35730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881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9DCF4-B86C-400D-BAA7-270727B27883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41CC0-9F49-4063-B388-19410A36DF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95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41CC0-9F49-4063-B388-19410A36DFC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993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D41CC0-9F49-4063-B388-19410A36DFCD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244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294F35-12E4-4A5B-950A-0B2DDA286DC4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933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82150" y="1978277"/>
            <a:ext cx="1118902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Doskonalenie i rozbudowa Zintegrowanego Systemu Informatycznego ZSI-ULC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27897" y="115826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7328"/>
              </p:ext>
            </p:extLst>
          </p:nvPr>
        </p:nvGraphicFramePr>
        <p:xfrm>
          <a:off x="771426" y="1869060"/>
          <a:ext cx="10826040" cy="4769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5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07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3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5771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usprawnienie w ULC wewnętrznych procesów i  procedur podnosząc wydajność pracy, co zwiększy wolumen obsłużonych wniosków i podwyższy jakość usług,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zwiększenie wykorzystania elektronicznej formy dokumentów podczas wykonywania działań administracyjnych ULC, efektem czego będzie zmniejszenie obciążeń                            i ograniczeń administracyjnych,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usprawnienie korzystania z systemów informatycznych oraz przyśpieszenie obsługi klientów ULC,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możliwość dalszego rozwoju w podnoszeniu świadczonych usług) kości świadczonych usług oraz usprawniania administracji publicznej,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1600" b="1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podniesienie możliwości świadczenia przez ULC usług elektronicznych wysokiego poziomu dojrzałości.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  <a:t>KLIENCI ULC, w tym osoby fizyczne, organizacje </a:t>
                      </a:r>
                      <a:b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  <a:t>i jednostki administracji publicznej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  <a:t>INSTYTUCJE WSPÓŁPRACUJĄCE              Z ULC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  <a:t>PRACOWNICY ULC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80979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40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BEZPIECZEŃSTWO SYSTEMU I DANYCH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67960"/>
              </p:ext>
            </p:extLst>
          </p:nvPr>
        </p:nvGraphicFramePr>
        <p:xfrm>
          <a:off x="467503" y="2391395"/>
          <a:ext cx="11410874" cy="4190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1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19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Zintegrowany System Informatyczny ZSI-ULC, w skład którego wchodzą: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	Moduł Obsługi Personelu Lotniczego,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	Moduł Techniki Lotniczej,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	Moduł Obsługi Operacji Lotniczych,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	Moduł Zarządzania Bezpieczeństwem w Lotnictwie Cywilnym,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	Moduł Rejestru Lotnisk i Lądowisk,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	Moduł Obsługi Ochrony Praw Pasażerów,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	Moduł Ochrony i Ułatwień w Lotnictwie Cywilnym,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	Moduł Zarządzania Rynkiem Transportu Lotniczego, 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	Moduł Żeglugi Powietrznej,</a:t>
                      </a:r>
                    </a:p>
                    <a:p>
                      <a:pPr defTabSz="36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	Moduł Zarządzania Urzędem.</a:t>
                      </a:r>
                    </a:p>
                    <a:p>
                      <a:pPr algn="l"/>
                      <a:endParaRPr lang="pl-PL" sz="2000" b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1" baseline="0" dirty="0">
                          <a:solidFill>
                            <a:srgbClr val="002060"/>
                          </a:solidFill>
                        </a:rPr>
                        <a:t>Został przeprowadzony </a:t>
                      </a:r>
                      <a:r>
                        <a:rPr lang="pl-PL" sz="1600" b="1" i="1" baseline="0" dirty="0">
                          <a:solidFill>
                            <a:srgbClr val="002060"/>
                          </a:solidFill>
                        </a:rPr>
                        <a:t>„Audyt bezpieczeństwa kodu i aplikacji”</a:t>
                      </a:r>
                    </a:p>
                    <a:p>
                      <a:pPr algn="l"/>
                      <a:r>
                        <a:rPr lang="pl-PL" sz="1600" b="0" i="1" baseline="0" dirty="0">
                          <a:solidFill>
                            <a:srgbClr val="002060"/>
                          </a:solidFill>
                        </a:rPr>
                        <a:t>(nie wykazał krytycznych podatności umożliwiających skompromitowanie  systemu operacyjnego oraz usług serwera ZSI-ULC)</a:t>
                      </a:r>
                    </a:p>
                    <a:p>
                      <a:pPr algn="l"/>
                      <a:endParaRPr lang="pl-PL" sz="1600" b="0" i="1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baseline="0" dirty="0">
                          <a:solidFill>
                            <a:srgbClr val="002060"/>
                          </a:solidFill>
                        </a:rPr>
                        <a:t>Na podstawie zaleceń opracowano i zrealizowano </a:t>
                      </a:r>
                      <a:r>
                        <a:rPr lang="pl-PL" sz="1600" b="1" i="1" baseline="0" dirty="0">
                          <a:solidFill>
                            <a:srgbClr val="002060"/>
                          </a:solidFill>
                        </a:rPr>
                        <a:t>Plan naprawczy</a:t>
                      </a:r>
                      <a:endParaRPr lang="pl-PL" sz="1600" b="0" i="1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1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baseline="0" dirty="0">
                          <a:solidFill>
                            <a:srgbClr val="002060"/>
                          </a:solidFill>
                        </a:rPr>
                        <a:t>Po wdrożeniu zaleceń planu naprawczego system ZSI-ULC zyskał rekomendację do uruchomienia produkcyjnego poprzez </a:t>
                      </a:r>
                      <a:r>
                        <a:rPr lang="pl-PL" sz="1600" b="1" i="1" baseline="0" dirty="0">
                          <a:solidFill>
                            <a:srgbClr val="002060"/>
                          </a:solidFill>
                        </a:rPr>
                        <a:t>spełnienie minimalnych wymagań rozporządzenia KRI</a:t>
                      </a:r>
                      <a:r>
                        <a:rPr lang="pl-PL" sz="1600" b="0" i="1" baseline="0" dirty="0">
                          <a:solidFill>
                            <a:srgbClr val="002060"/>
                          </a:solidFill>
                        </a:rPr>
                        <a:t>                                 w zakresie bezpieczeństwa systemu i przetwarzanych w nich danych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baseline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03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807330" y="1123118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latin typeface="Calibri" panose="020F0502020204030204"/>
                <a:cs typeface="Times New Roman" pitchFamily="18" charset="0"/>
              </a:rPr>
              <a:t>TRWAŁOŚĆ PROJEKTU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73738" y="2000950"/>
            <a:ext cx="9457951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 (lata 2021-2026)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Urzędu Lotnictwa Cywilnego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16250"/>
              </p:ext>
            </p:extLst>
          </p:nvPr>
        </p:nvGraphicFramePr>
        <p:xfrm>
          <a:off x="541938" y="3276601"/>
          <a:ext cx="11040462" cy="340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62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951">
                <a:tc>
                  <a:txBody>
                    <a:bodyPr/>
                    <a:lstStyle/>
                    <a:p>
                      <a:r>
                        <a:rPr lang="pl-PL" sz="1400" b="0" i="1" dirty="0"/>
                        <a:t>Zmiany przepisów prawnych dotyczących procedur stosowanych przez ULC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i="1" dirty="0"/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i="1" dirty="0"/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0" i="1" u="sng" dirty="0"/>
                        <a:t>Zmniejszenie zagrożenia.</a:t>
                      </a:r>
                    </a:p>
                    <a:p>
                      <a:r>
                        <a:rPr lang="pl-PL" sz="1400" b="0" i="1" dirty="0"/>
                        <a:t>W celu dostosowania systemu do zmieniających się przepisów - określenie odpowiednich warunków SLA (w tym określonej puli roboczogodzin) na bieżące utrzymanie i modyfikacje systemu w umowie </a:t>
                      </a:r>
                      <a:br>
                        <a:rPr lang="pl-PL" sz="1400" b="0" i="1" dirty="0"/>
                      </a:br>
                      <a:r>
                        <a:rPr lang="pl-PL" sz="1400" b="0" i="1" dirty="0"/>
                        <a:t>z Głównym Wykonawcą Projektu.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środków finansowych w niezbędnym zakresie nakładów inwestycyjnych lub odtworzeniowych.</a:t>
                      </a:r>
                      <a:endParaRPr lang="pl-PL" sz="1400" b="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800"/>
                        </a:spcAft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/>
                        <a:t>duża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80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średnie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0" lvl="0" indent="-22669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u="sng" dirty="0"/>
                        <a:t>Zmniejszenie zagrożenia.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780" indent="-2266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Zapewnienie odpowiednich środków w planie budżetowym. Podjęcie kroków zmierzających do pozyskania rezerwy celowej z budżetu państwa.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56471" y="103710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TRWAŁOŚĆ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84812" y="1664164"/>
            <a:ext cx="9581335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Okres </a:t>
            </a:r>
            <a:r>
              <a:rPr lang="pl-PL" dirty="0">
                <a:solidFill>
                  <a:srgbClr val="002060"/>
                </a:solidFill>
                <a:latin typeface="Calibri" panose="020F0502020204030204"/>
              </a:rPr>
              <a:t>trwałości: 5 lat (lata 2021-2026)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Źródło finansowania utrzymania produktów projektu: budżet Urzędu Lotnictwa Cywilnego</a:t>
            </a:r>
          </a:p>
          <a:p>
            <a:pPr marL="269875" marR="0" lvl="0" indent="-269875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Najważniejsze ryzyka: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891030"/>
              </p:ext>
            </p:extLst>
          </p:nvPr>
        </p:nvGraphicFramePr>
        <p:xfrm>
          <a:off x="575769" y="3069677"/>
          <a:ext cx="11040462" cy="3546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0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724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951">
                <a:tc>
                  <a:txBody>
                    <a:bodyPr/>
                    <a:lstStyle/>
                    <a:p>
                      <a:pPr marL="228600" indent="-228600" algn="just" defTabSz="914400" rtl="0" eaLnBrk="1" latinLnBrk="0" hangingPunct="1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80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Niewystarczająca przepustowość sieci</a:t>
                      </a:r>
                      <a:endParaRPr lang="pl-PL" sz="1400" i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średnia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00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00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średnie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0" lvl="0" indent="-226695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u="sng" dirty="0"/>
                        <a:t>Zmniejszenie zagrożenia.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780" indent="-226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Zakładana przepustowość sieci na etapie utrzymania projektu może okazać się niewystarczająca. W tym celu należy, jeśli to możliwe zwiększyć przepustowość na istniejącym łączu lub zaprojektować dodatkowe łącze, a kolejne umowy utrzymaniowe zawierać                         z możliwością zwiększania przepustowości.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indent="-228600" algn="just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80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MS MinNew Roman"/>
                          <a:cs typeface="Calibri" panose="020F0502020204030204" pitchFamily="34" charset="0"/>
                        </a:rPr>
                        <a:t>Wysoka zawodność systemu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średnia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00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Zmniejszenie zagrożenia.</a:t>
                      </a:r>
                    </a:p>
                    <a:p>
                      <a:pPr marL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Wykonana zostanie analiza FMEA (ang. </a:t>
                      </a:r>
                      <a:r>
                        <a:rPr lang="pl-PL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Failure</a:t>
                      </a: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Mode</a:t>
                      </a: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pl-PL" sz="14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Effect</a:t>
                      </a:r>
                      <a:r>
                        <a:rPr lang="pl-PL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Analysis) w celu wczesnego wykrycia                            i eliminacji źródeł potencjalnych problemów. Pozwoli to na stworzenie odpowiednich procedur zapewnienia jakości systemu.</a:t>
                      </a:r>
                      <a:endParaRPr lang="pl-PL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94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343678" y="1124743"/>
            <a:ext cx="11504644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Doskonalenie i rozbudowa Zintegrowanego Systemu Informatycznego ZSI-ULC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438432"/>
            <a:ext cx="10693756" cy="282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	Urząd Lotnictwa Cywilnego (ULC)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	Urząd Lotnictwa Cywilnego (ULC)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	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finansowania: Program Operacyjny Polska Cyfrowa II Oś priorytetowa E-administracja i otwarty rząd;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		         Działanie 2.2 Cyfryzacja procesów </a:t>
            </a:r>
            <a:r>
              <a:rPr lang="pl-PL" dirty="0" err="1">
                <a:solidFill>
                  <a:srgbClr val="002060"/>
                </a:solidFill>
              </a:rPr>
              <a:t>back-office</a:t>
            </a:r>
            <a:r>
              <a:rPr lang="pl-PL" dirty="0">
                <a:solidFill>
                  <a:srgbClr val="002060"/>
                </a:solidFill>
              </a:rPr>
              <a:t> w administracji rządowej. Budżet państwa: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		         Rezerwa celowa: cz. 83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72372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08252" y="5667132"/>
            <a:ext cx="1060978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Głównym celem Projektu jest usprawnienie funkcjonowania działalności Urzędu Lotnictwa Cywilnego poprzez cyfryzację procesów i procedur dotyczących funkcjonowania obszaru </a:t>
            </a:r>
            <a:r>
              <a:rPr lang="pl-PL" sz="20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back-office</a:t>
            </a:r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FF0000"/>
                </a:solidFill>
                <a:cs typeface="Times New Roman" pitchFamily="18" charset="0"/>
              </a:rPr>
              <a:t>OKRES REALIZACJI PROJEKTU</a:t>
            </a:r>
            <a:endParaRPr lang="pl-PL" dirty="0">
              <a:solidFill>
                <a:srgbClr val="FF00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983894"/>
              </p:ext>
            </p:extLst>
          </p:nvPr>
        </p:nvGraphicFramePr>
        <p:xfrm>
          <a:off x="635726" y="2132856"/>
          <a:ext cx="10946674" cy="1374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i="1" dirty="0">
                          <a:solidFill>
                            <a:srgbClr val="0070C0"/>
                          </a:solidFill>
                        </a:rPr>
                        <a:t>2018-05-04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2021-04-30</a:t>
                      </a:r>
                      <a:endParaRPr kumimoji="0" lang="pl-P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2018-05-04</a:t>
                      </a:r>
                      <a:endParaRPr kumimoji="0" lang="pl-P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2021-07-29</a:t>
                      </a:r>
                      <a:endParaRPr kumimoji="0" lang="pl-P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932300"/>
              </p:ext>
            </p:extLst>
          </p:nvPr>
        </p:nvGraphicFramePr>
        <p:xfrm>
          <a:off x="1361871" y="3677055"/>
          <a:ext cx="9114817" cy="299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-66675" y="113235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9782" y="1766223"/>
            <a:ext cx="11402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Przedmiotem </a:t>
            </a:r>
            <a:r>
              <a:rPr lang="pl-PL" sz="1600" b="1" i="1" dirty="0">
                <a:solidFill>
                  <a:srgbClr val="0070C0"/>
                </a:solidFill>
                <a:latin typeface="Calibri" panose="020F0502020204030204"/>
                <a:ea typeface="Times New Roman" panose="02020603050405020304" pitchFamily="18" charset="0"/>
              </a:rPr>
              <a:t>Projektu jest informatyzacja obszaru </a:t>
            </a:r>
            <a:r>
              <a:rPr lang="pl-PL" sz="1600" b="1" i="1" dirty="0" err="1">
                <a:solidFill>
                  <a:srgbClr val="0070C0"/>
                </a:solidFill>
                <a:latin typeface="Calibri" panose="020F0502020204030204"/>
                <a:ea typeface="Times New Roman" panose="02020603050405020304" pitchFamily="18" charset="0"/>
              </a:rPr>
              <a:t>back-office</a:t>
            </a:r>
            <a:r>
              <a:rPr lang="pl-PL" sz="1600" b="1" i="1" dirty="0">
                <a:solidFill>
                  <a:srgbClr val="0070C0"/>
                </a:solidFill>
                <a:latin typeface="Calibri" panose="020F0502020204030204"/>
                <a:ea typeface="Times New Roman" panose="02020603050405020304" pitchFamily="18" charset="0"/>
              </a:rPr>
              <a:t> Urzędu Lotnictwa Cywilnego (ULC) z zakresu realizowanej działalności.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600" b="1" i="1" dirty="0">
              <a:solidFill>
                <a:srgbClr val="0070C0"/>
              </a:solidFill>
              <a:latin typeface="Calibri" panose="020F0502020204030204"/>
              <a:ea typeface="Times New Roman" panose="02020603050405020304" pitchFamily="18" charset="0"/>
            </a:endParaRPr>
          </a:p>
          <a:p>
            <a:pPr lvl="0"/>
            <a:r>
              <a:rPr lang="pl-PL" sz="1600" i="1" dirty="0">
                <a:solidFill>
                  <a:srgbClr val="0070C0"/>
                </a:solidFill>
              </a:rPr>
              <a:t>Najważniejsze obszary Projektu: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396F1DB4-7B5F-4349-931A-68107EA10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514854"/>
              </p:ext>
            </p:extLst>
          </p:nvPr>
        </p:nvGraphicFramePr>
        <p:xfrm>
          <a:off x="307659" y="2181721"/>
          <a:ext cx="11466736" cy="4416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6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404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4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Obszary Projektu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Oprogramowanie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oprogramowanie wytwarzane lub rozbudowywane w ramach Projektu, a także oprogramowanie standardowe niezbędne do świadczenia e-usług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sprzętowo-macierzowa, sieciowa oraz pozostałe rozwiązania technologiczne, które zapewniają funkcjonowanie dostarczonego środowiska narzędziowego wraz ze sprzętem informatycznym niezbędnym do realizacji zadań na  potrzeby Projektu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80051858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Audyt bezpieczeństwa, kodów </a:t>
                      </a:r>
                      <a:b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aplikacji</a:t>
                      </a:r>
                      <a:r>
                        <a:rPr kumimoji="0" lang="pl-PL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obejmujący analizę i ocenę zgodności funkcjonowania środowiska ZSI z wytycznymi normy </a:t>
                      </a:r>
                      <a:b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PN ISO/IEC 27001, analizę ryzyka pod kątem bezpieczeństwa, testy penetracyjne, a także analizę bezpieczeństwa ZSI-ULC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1986976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Organizacja i promocja Projektu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działania organizacyjne i promocyjne, niezbędne do osiągnięcia celów Projektu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1526991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Usługi Doradcy 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działania mające na celu zapewnienie wsparcia przy przygotowaniu koncepcji funkcjonowania systemu oraz późniejszej realizacji Projektu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93948149"/>
                  </a:ext>
                </a:extLst>
              </a:tr>
              <a:tr h="2089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kumimoji="0" lang="pl-PL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Szkolenia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działania mające na celu zapewnienie szkoleń dla administratorów oraz pracowników </a:t>
                      </a:r>
                      <a:b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 obsługi i administrowania </a:t>
                      </a:r>
                      <a:r>
                        <a:rPr kumimoji="0" lang="pl-P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systemem</a:t>
                      </a: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8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32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0" y="110452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07524" y="1710238"/>
            <a:ext cx="1134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Najważniejsze etapy realizacji: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321CDF50-E9D4-4124-A630-4B292D474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32123"/>
              </p:ext>
            </p:extLst>
          </p:nvPr>
        </p:nvGraphicFramePr>
        <p:xfrm>
          <a:off x="272375" y="2144471"/>
          <a:ext cx="11712102" cy="4608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18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6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0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74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9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Kamień milowy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Planowany termin osiągnięcia</a:t>
                      </a:r>
                      <a:endParaRPr lang="pl-PL" sz="1400" b="1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Rzeczywisty termin osiągnięcia</a:t>
                      </a:r>
                      <a:endParaRPr lang="pl-PL" sz="1400" b="1" i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Status realizacji kamienia milowego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koncepcji Systemu i SIWZ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07-2019</a:t>
                      </a:r>
                      <a:endParaRPr lang="pl-PL" sz="1600" b="1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07-2019</a:t>
                      </a:r>
                      <a:endParaRPr kumimoji="0" lang="pl-PL" sz="16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Podpisana umowa z Głównym Wykonawcą Systemu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12-2019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12-2019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 dokumentacji projektowej Systemu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17437973"/>
                  </a:ext>
                </a:extLst>
              </a:tr>
              <a:tr h="480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prototypu systemu ZSI-ULC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Dostosowanie istniejących rozwiązań informatycznych do budowy ZSI-ULC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4288444"/>
                  </a:ext>
                </a:extLst>
              </a:tr>
              <a:tr h="320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zainstalowanej infrastruktury sprzętowo-programowej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995769"/>
                  </a:ext>
                </a:extLst>
              </a:tr>
              <a:tr h="147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Wdrożenie I </a:t>
                      </a:r>
                      <a:r>
                        <a:rPr lang="pl-PL" sz="1600" i="1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 części modułów funkcjonalnych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Przeprowadzenie testów akceptacyjnych oprogramowania ZSI-ULC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12-2020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3709393"/>
                  </a:ext>
                </a:extLst>
              </a:tr>
              <a:tr h="259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Raport z testów bezpieczeństwa ZSI-ULC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2392365"/>
                  </a:ext>
                </a:extLst>
              </a:tr>
              <a:tr h="15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oprogramowania ZSI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2251518"/>
                  </a:ext>
                </a:extLst>
              </a:tr>
              <a:tr h="15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Odbiór końcowy wdrożenia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07-2021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  <a:endParaRPr kumimoji="0" lang="pl-PL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5704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86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6" y="116754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latin typeface="Calibri" panose="020F0502020204030204"/>
                <a:cs typeface="Times New Roman" pitchFamily="18" charset="0"/>
              </a:rPr>
              <a:t>PRODUKTY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1618"/>
              </p:ext>
            </p:extLst>
          </p:nvPr>
        </p:nvGraphicFramePr>
        <p:xfrm>
          <a:off x="635455" y="1763836"/>
          <a:ext cx="10902897" cy="4799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00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1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0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7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66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Moduły funkcjonalne Systemu ZSI-ULC: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	Moduł Obsługi Personelu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Lotniczego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	Moduł Techniki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Lotniczej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	Moduł Obsługi Operacji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Lotniczych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	Moduł Zarządzania Bezpieczeństwem w Lotnictwie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Cywilnym 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	Moduł Rejestru Lotnisk i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Lądowisk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	Moduł Obsługi Ochrony Praw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Pasażerów 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	Moduł Ochrony i Ułatwień w Lotnictwie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Cywilnym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	Moduł Zarządzania Rynkiem Transportu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Lotniczego 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	Moduł Żeglugi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Powietrznej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	Moduł Zarządzania Urzędem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2020-10-31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15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Zintegrowany System Informatyczny ZSI-ULC – całość oprogramowania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2021-03-31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2021-07-29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3560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rostokąt 63"/>
          <p:cNvSpPr/>
          <p:nvPr/>
        </p:nvSpPr>
        <p:spPr>
          <a:xfrm>
            <a:off x="4617434" y="3713120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Zintegrowany System Informatyczny ULC</a:t>
            </a:r>
          </a:p>
        </p:txBody>
      </p: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260517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6639509" y="4667866"/>
            <a:ext cx="1917865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ePUAP2</a:t>
            </a: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2238377" y="4667866"/>
            <a:ext cx="1830962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Profil Zaufany</a:t>
            </a: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8711054" y="2559952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planowany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9809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Prostokąt 85"/>
          <p:cNvSpPr/>
          <p:nvPr/>
        </p:nvSpPr>
        <p:spPr>
          <a:xfrm>
            <a:off x="8832304" y="318715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8832304" y="337435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Łącznik łamany 7"/>
          <p:cNvCxnSpPr>
            <a:cxnSpLocks/>
            <a:stCxn id="64" idx="3"/>
            <a:endCxn id="62" idx="0"/>
          </p:cNvCxnSpPr>
          <p:nvPr/>
        </p:nvCxnSpPr>
        <p:spPr>
          <a:xfrm>
            <a:off x="6111434" y="4109164"/>
            <a:ext cx="1487008" cy="558702"/>
          </a:xfrm>
          <a:prstGeom prst="bentConnector2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Prostokąt 87"/>
          <p:cNvSpPr/>
          <p:nvPr/>
        </p:nvSpPr>
        <p:spPr>
          <a:xfrm>
            <a:off x="6587949" y="2569173"/>
            <a:ext cx="1917875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Pasazerlotniczy.ulc.gov.pl</a:t>
            </a:r>
            <a:endParaRPr kumimoji="0" lang="pl-PL" sz="12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1" name="Łącznik łamany 90"/>
          <p:cNvCxnSpPr>
            <a:cxnSpLocks/>
            <a:stCxn id="64" idx="1"/>
            <a:endCxn id="81" idx="0"/>
          </p:cNvCxnSpPr>
          <p:nvPr/>
        </p:nvCxnSpPr>
        <p:spPr>
          <a:xfrm rot="10800000" flipV="1">
            <a:off x="3153858" y="4109164"/>
            <a:ext cx="1463576" cy="558702"/>
          </a:xfrm>
          <a:prstGeom prst="bentConnector2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flipH="1">
            <a:off x="5667238" y="4830524"/>
            <a:ext cx="9772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Łącznik prosty 91"/>
          <p:cNvCxnSpPr/>
          <p:nvPr/>
        </p:nvCxnSpPr>
        <p:spPr>
          <a:xfrm flipH="1">
            <a:off x="4073368" y="4830524"/>
            <a:ext cx="97726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 flipV="1">
            <a:off x="5050632" y="4505208"/>
            <a:ext cx="0" cy="3253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ze strzałką 92"/>
          <p:cNvCxnSpPr/>
          <p:nvPr/>
        </p:nvCxnSpPr>
        <p:spPr>
          <a:xfrm flipV="1">
            <a:off x="5662246" y="4505208"/>
            <a:ext cx="0" cy="32531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/>
          <p:cNvCxnSpPr>
            <a:cxnSpLocks/>
            <a:stCxn id="88" idx="1"/>
          </p:cNvCxnSpPr>
          <p:nvPr/>
        </p:nvCxnSpPr>
        <p:spPr>
          <a:xfrm flipH="1">
            <a:off x="5723793" y="2965217"/>
            <a:ext cx="8641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H="1">
            <a:off x="4073368" y="2998096"/>
            <a:ext cx="864157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>
            <a:off x="5723792" y="2965217"/>
            <a:ext cx="0" cy="7479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94"/>
          <p:cNvCxnSpPr/>
          <p:nvPr/>
        </p:nvCxnSpPr>
        <p:spPr>
          <a:xfrm>
            <a:off x="4937525" y="2998096"/>
            <a:ext cx="0" cy="71502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rostokąt 95"/>
          <p:cNvSpPr/>
          <p:nvPr/>
        </p:nvSpPr>
        <p:spPr>
          <a:xfrm>
            <a:off x="2238377" y="2569173"/>
            <a:ext cx="1830962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dane.gov.pl</a:t>
            </a:r>
            <a:endParaRPr kumimoji="0" lang="pl-PL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0" y="124218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95989"/>
              </p:ext>
            </p:extLst>
          </p:nvPr>
        </p:nvGraphicFramePr>
        <p:xfrm>
          <a:off x="518679" y="1992784"/>
          <a:ext cx="10749037" cy="4511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29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95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35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3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75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4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urzędów, które wdrożyły katalog rekomendacji dotyczących awansu cyfrowego -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 -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 czas realizacji procesów (w kontekście dostępu do zbiorów danych/rejestrów) –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osiągnięcia – kwiecień 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17437973"/>
                  </a:ext>
                </a:extLst>
              </a:tr>
              <a:tr h="4806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Odsetek dokumentów przetwarzanych w formie elektronicznej w ULC -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osiągnięcia – kwiecień 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44288444"/>
                  </a:ext>
                </a:extLst>
              </a:tr>
              <a:tr h="320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Odsetek pozytywnych opinii Klientów o realizacji spraw przez ULC (poziom satysfakcji klienta ULC) -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termin osiągnięcia – kwiecień 2022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995769"/>
                  </a:ext>
                </a:extLst>
              </a:tr>
              <a:tr h="147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IT podmiotów wykonujących zadania publiczne objętych wsparciem szkoleniowym -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3709393"/>
                  </a:ext>
                </a:extLst>
              </a:tr>
              <a:tr h="294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– </a:t>
                      </a:r>
                      <a:r>
                        <a:rPr lang="pl-PL" sz="14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osiągnięty wg aktualnego na dzień 29.07.2021 r. składu osobowego Urzędu</a:t>
                      </a:r>
                      <a:r>
                        <a:rPr lang="pl-PL" sz="14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2392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27897" y="109425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74390"/>
              </p:ext>
            </p:extLst>
          </p:nvPr>
        </p:nvGraphicFramePr>
        <p:xfrm>
          <a:off x="514350" y="1672238"/>
          <a:ext cx="11163300" cy="5055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2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10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5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9907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zapewnienie szerokiej dostępności do zinformatyzowanych obszarów działalności urzędu,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zwiększenie efektywności wymiany informacji pomiędzy pracownikami ULC korzystającymi                          z rejestrów elektronicznych poprzez wdrożenie modułów funkcjonalnych,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skrócenie czasu procesów wykonywanych przez pracowników ULC m.in. dzięki automatyzacji                        i elektronicznej samoobsłudze,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optymalizacja przetwarzania dokumentów w Urzędzie,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umożliwienie automatyzacji wymiany danych pomiędzy pracownikami różnych departamentów ULC, ograniczy do minimum redundancji oraz konieczności ręcznego przepisywania danych,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podwyższenie kwalifikacji personelu IT ULC, czego skutkiem będzie lepsza realizacja zadań,                        a także bezpieczeństwo i ciągłość działania systemów teleinformatycznych,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podniesienie kwalifikacji cyfrowych pozostałych pracowników, na skutek eksploatowania wdrażanych i zmodernizowanych modułów ZSI-ULC w codziennej pracy 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600" b="1" i="1" dirty="0">
                          <a:solidFill>
                            <a:srgbClr val="0070C0"/>
                          </a:solidFill>
                          <a:effectLst/>
                        </a:rPr>
                        <a:t>PRACOWNICY ULC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pl-PL" sz="1400" b="0" i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5df3a10b-8748-402e-bef4-aee373db4db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1307</TotalTime>
  <Words>1013</Words>
  <Application>Microsoft Office PowerPoint</Application>
  <PresentationFormat>Panoramiczny</PresentationFormat>
  <Paragraphs>238</Paragraphs>
  <Slides>14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MS MinNew Roman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105</cp:revision>
  <dcterms:created xsi:type="dcterms:W3CDTF">2017-01-27T12:50:17Z</dcterms:created>
  <dcterms:modified xsi:type="dcterms:W3CDTF">2021-12-13T11:35:10Z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