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71" r:id="rId4"/>
    <p:sldId id="258" r:id="rId5"/>
    <p:sldId id="272" r:id="rId6"/>
    <p:sldId id="273" r:id="rId7"/>
    <p:sldId id="275" r:id="rId8"/>
    <p:sldId id="287" r:id="rId9"/>
    <p:sldId id="288" r:id="rId10"/>
    <p:sldId id="289" r:id="rId11"/>
    <p:sldId id="276" r:id="rId12"/>
    <p:sldId id="278" r:id="rId13"/>
    <p:sldId id="286" r:id="rId14"/>
    <p:sldId id="283" r:id="rId15"/>
    <p:sldId id="284" r:id="rId16"/>
    <p:sldId id="312" r:id="rId17"/>
    <p:sldId id="290" r:id="rId18"/>
    <p:sldId id="297" r:id="rId19"/>
    <p:sldId id="291" r:id="rId20"/>
    <p:sldId id="292" r:id="rId21"/>
    <p:sldId id="293" r:id="rId22"/>
    <p:sldId id="306" r:id="rId23"/>
    <p:sldId id="294" r:id="rId24"/>
    <p:sldId id="299" r:id="rId25"/>
    <p:sldId id="295" r:id="rId26"/>
    <p:sldId id="296" r:id="rId27"/>
    <p:sldId id="298" r:id="rId28"/>
    <p:sldId id="301" r:id="rId29"/>
    <p:sldId id="302" r:id="rId30"/>
    <p:sldId id="303" r:id="rId31"/>
    <p:sldId id="304" r:id="rId32"/>
    <p:sldId id="309" r:id="rId33"/>
    <p:sldId id="310" r:id="rId34"/>
    <p:sldId id="30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6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82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780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765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5469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233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671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554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62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25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05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284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7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7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00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24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68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A036E0-3048-46BC-9B9D-C6351467E16D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553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846640" cy="3528392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NARADA KADRY ŚRODOWISKOWYCH DOMÓW SAMOPOMOCY </a:t>
            </a:r>
            <a:b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PAŹDZIERNIKA 2023 r.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3717032"/>
            <a:ext cx="8424936" cy="1921768"/>
          </a:xfrm>
        </p:spPr>
        <p:txBody>
          <a:bodyPr/>
          <a:lstStyle/>
          <a:p>
            <a:endParaRPr lang="pl-PL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009823B2-079E-FCA0-3C90-EF3B4E074C5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23528" y="157639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2546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788172-47FD-680C-A7E0-D670E2FD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6EBCB5-263E-1557-2772-5B0D2BD3D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7344700" cy="4195481"/>
          </a:xfrm>
        </p:spPr>
        <p:txBody>
          <a:bodyPr>
            <a:normAutofit/>
          </a:bodyPr>
          <a:lstStyle/>
          <a:p>
            <a:pPr algn="just"/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§4. W razie </a:t>
            </a:r>
            <a:r>
              <a:rPr lang="pl-PL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zlecenia przez gminę/powiat realizacji zadania polegającego na tworzeniu i/lub prowadzeniu środowiskowego domu samopomocy podmiotom</a:t>
            </a:r>
            <a:r>
              <a:rPr lang="pl-P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art. 3 ust. 2 i 3 ustawy z dnia 24 kwietnia 2003 r. o działalności pożytku publicznego i o wolontariacie, </a:t>
            </a:r>
            <a:r>
              <a:rPr lang="pl-PL" sz="2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gmina/powiat zobowiązany jest zastrzec, w umowie zawartej na piśmie z tym podmiotem, iż rzeczy zakupione z dotacji przyznanych decyzją finansową przez Wojewodę na utworzenie/funkcjonowanie  środowiskowego domu samopomocy, nie podlegają zbyciu, pod rygorem żądania zwrotu ceny nabycia.</a:t>
            </a:r>
            <a:endParaRPr lang="pl-PL" sz="21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9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759698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700" y="2052925"/>
            <a:ext cx="7416708" cy="4195481"/>
          </a:xfrm>
        </p:spPr>
        <p:txBody>
          <a:bodyPr>
            <a:normAutofit/>
          </a:bodyPr>
          <a:lstStyle/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Dodano nowy rozdział VI: „Zasady realizacji zadania                w przypadku dzierżawy budynku przez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jst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dla podmiotu, któremu zlecono utworzenie i/lub prowadzenie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zawierający następujące regulacje: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 W przypadku zawarcia przez gminę/powiat umowy dzierżawy/użyczenia/najmu nieruchomości przeznaczonej na prowadzenie środowiskowych domów samopomocy                                            z podmiotami, o których mowa w art. 3 ust. 2 i 3 ustawy z dnia             24 kwietnia 2003 r. o działalności pożytku publicznego                           i o wolontariacie,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 trwania tej umowy nie może być dłuższy od okresu, na jaki zawarto umowę, zlecającą prowadzenie środowiskowego domu samopomocy.</a:t>
            </a:r>
          </a:p>
        </p:txBody>
      </p:sp>
    </p:spTree>
    <p:extLst>
      <p:ext uri="{BB962C8B-B14F-4D97-AF65-F5344CB8AC3E}">
        <p14:creationId xmlns:p14="http://schemas.microsoft.com/office/powerpoint/2010/main" val="1215198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8436" y="2060848"/>
            <a:ext cx="7487980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§2. W przypadku, gdy umowę dzierżawy/ użyczenia/najmu  nieruchomości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zawarto przed podpisaniem umowy z Wojewodą           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udzielenia dotacji celowej, na dany rok budżetowy, na finansowanie realizacji zadań zleconych z zakresu administracji rządowej, związanych z działalnością bieżącą sieci ośrodków wsparcia dla osób z zaburzeniami psychicznymi funkcjonujących na terenie gminy/powiatu,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wymagana jest zmiana tej umowy dzierżawy/użyczenia, powodująca dostosowanie czasu, na jaki została zawarta,  z okresem, na jaki zawarto uprzednio umowę zlecającą podmiotowi,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którym mowa, w art. 3 ust. 2 i 3 ustawy z dnia              24 kwietnia 2003 r. o działalności pożytku publicznego                                 i o wolontariacie, na prowadzenie środowiskowego domu samopomocy.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813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6E9A1A-E0FD-7AC2-4607-29B90A3CF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759698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A85696-DBE8-69F0-5193-3359E064E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7272692" cy="41954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Zapisy wyżej wskazane, znajdowały się dotychczas w umowach dotacyjnych, zawieranych przez Wojewodę Warmińsko-Mazurskiego z jednostkami samorządu terytorialnego, na prowadzenie środowiskowych domów samopomocy.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4425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2F4175-59DD-1ED9-C5BB-99CAC079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615682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A64081-2A21-3FBC-CF14-DD57D74E5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7416708" cy="4195481"/>
          </a:xfrm>
        </p:spPr>
        <p:txBody>
          <a:bodyPr>
            <a:normAutofit lnSpcReduction="10000"/>
          </a:bodyPr>
          <a:lstStyle/>
          <a:p>
            <a:r>
              <a:rPr lang="pl-PL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rozdziale IX dotyczącym nadzoru i kontroli dodano zapisy: </a:t>
            </a:r>
            <a:endParaRPr lang="pl-PL" sz="2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§2. </a:t>
            </a:r>
            <a:r>
              <a:rPr lang="pl-PL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Wojewoda sprawuje kontrolę finansową                 i merytoryczną prawidłowości wykonywania zadania przez gminę\powiat, w tym wydatkowania przekazanej dotacji na zasadach i w trybie określonym w ustawie o kontroli w administracji rządowej. Prawo kontroli przysługuje osobom upoważnionym przez Wojewodę, zarówno w siedzibie gminy\powiatu, jak             i w miejscu realizacji zadania, tj. w środowiskowym domu samopomocy.</a:t>
            </a:r>
            <a:endParaRPr lang="pl-PL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179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43DC6-9BF0-1DEC-3AE0-82936861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8B5EC8-028A-E3DA-D6E3-E278A8F69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7200684" cy="41954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§3. </a:t>
            </a:r>
            <a:r>
              <a:rPr lang="pl-PL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 ramach kontroli, o której mowa w §2, osoby upoważnione przez Wojewodę mogą badać dokumenty i inne nośniki informacji, które mają lub mogą mieć znaczenie dla oceny prawidłowości wykonywania zadania, oraz żądać udzielenia ustnie lub na piśmie informacji dotyczących wykonania zadania. Gmina\powiat\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ŚDS,</a:t>
            </a:r>
            <a:r>
              <a:rPr lang="pl-PL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żądanie kontrolującego, jest zobowiązany dostarczyć lub udostępnić dokumenty i inne nośniki informacji oraz udzielić wyjaśnień i informacji w terminie określonym przez kontrolującego.</a:t>
            </a:r>
            <a:endParaRPr lang="pl-PL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4759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C71382-86CC-1AE2-8A52-17CBAD83FE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208912" cy="526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                    I UCHYBIENIA STWIERDZONE W TOKU KONTROLI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86290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93E897-6BC1-FDA0-94B5-F5561319B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543674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34D60B-B264-EEC9-AC64-2CEEFC97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700809"/>
            <a:ext cx="6711654" cy="454759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4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I. W zakresie dokumentacji określającej funkcjonowanie domu</a:t>
            </a:r>
            <a:endParaRPr lang="pl-PL" sz="24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</a:t>
            </a: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Brak aktualizacji dokumentów organizacyjnych ŚDS,             w oparciu, o które funkcjonuje ośrodek wsparcia (niedostosowane zapisy w regulaminie organizacyjnym, statucie oraz programie działalności do obowiązujących przepisów prawa, zgodnie z § 3 ust. 1 pkt 2 rozporządzenia Ministra Pracy i Polityki Społecznej z dnia 9 grudnia 2010 r.                w sprawie środowiskowych domów samopomocy.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sz="24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Niezgodność między meldunkami przekazywanymi do Wydziału Polityki Społecznej, a ewidencją obecności uczestników w domu.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2200" dirty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8850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CCD4B-7F16-7150-C050-5D2079E06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27650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89A623-C8C4-5415-A6DE-75022E1CD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II. W zakresie dokumentacji zbiorczej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Nierzetelnie prowadzone dzienniki, które nie odzwierciedlały pracy na rzecz uczestników środowiskowego domu samopomocy.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W</a:t>
            </a: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dziennikach zajęć dokumentujących pracę pracowników zespołu wspierająco-aktywizującego, brak wszystkich elementy określone w § 24 ust. 3 pkt 2 rozporządzenia w sprawie środowiskowych domów samopomocy (np. tematyki zajęć, sposobu ich realizacji, uwag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realizacji zajęć i aktywności uczestników</a:t>
            </a: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imion i nazwisk uczestników – wpisywano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„5 osób”, „grupowe”.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3. Brak w dziennikach zajęć godzin realizacji zajęć, zgodnie               z wytycznymi Wojewody.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348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06258A-2333-EC0E-4DE0-7BD4E888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99658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E39F3-607F-0310-3DE6-6961F551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III. W zakresie zatrudnienia kadry </a:t>
            </a:r>
            <a:r>
              <a:rPr lang="pl-PL" sz="2000" b="1" dirty="0" err="1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  <a:endParaRPr lang="pl-PL" sz="18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Niespełnianie minimalnych wymogów kwalifikacyjnych przez osoby zatrudnione w </a:t>
            </a:r>
            <a:r>
              <a:rPr lang="pl-PL" sz="2000" dirty="0" err="1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0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, m.in. na stanowisku instruktora terapii, opiekuna.</a:t>
            </a:r>
            <a:endParaRPr lang="pl-PL" sz="18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0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2. Powierzanie obowiązków pracownikom merytorycznym </a:t>
            </a:r>
            <a:r>
              <a:rPr lang="pl-PL" sz="2000" kern="150" dirty="0" err="1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0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 innych czynności niezgodnych z ich opisem stanowiska pracy (np. utrzymanie porządku w całym obiekcie). </a:t>
            </a:r>
            <a:r>
              <a:rPr lang="pl-P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Z § 10 ust. 3 rozporządzenia w sprawie środowiskowych domów samopomocy wynika, że w domu mogą być zatrudniani inni pracownicy, niezbędni do prawidłowego funkcjonowania domu.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050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755576" y="765175"/>
            <a:ext cx="7474024" cy="359569"/>
          </a:xfrm>
        </p:spPr>
        <p:txBody>
          <a:bodyPr>
            <a:noAutofit/>
          </a:bodyPr>
          <a:lstStyle/>
          <a:p>
            <a:pPr algn="just"/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Wojewoda Warmińsko - Mazurski Zarządzeniem Nr 401 z 28 grudnia 2022 r. określił stosowanie wytycznych dotyczących zasad i sposobu realizacji zadania z zakresu administracji rządowej, związanego                     z prowadzeniem i rozwojem infrastruktury ośrodków wsparcia dla osób z zaburzeniami psychicznymi (środowiskowe domy samopomocy) w województwie warmińsko-mazurskim</a:t>
            </a:r>
          </a:p>
        </p:txBody>
      </p:sp>
    </p:spTree>
    <p:extLst>
      <p:ext uri="{BB962C8B-B14F-4D97-AF65-F5344CB8AC3E}">
        <p14:creationId xmlns:p14="http://schemas.microsoft.com/office/powerpoint/2010/main" val="207983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26C162-6EC5-9F6E-4359-145BECAF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255642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976AED-7595-5060-17F7-980DC1A77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6912652" cy="41954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2000" kern="1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3</a:t>
            </a:r>
            <a:r>
              <a:rPr lang="pl-PL" kern="1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. Brak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posiadania przez pracowników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trzymiesięcznego doświadczenia zawodowego w pracy z osobami z zaburzeniami psychicznymi.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brak przeszkolenia wszystkich pracowników jednostki w zakresie treningu umiejętności komunikacyjnych, w tym z wykorzystaniem alternatywnych i wspomagających sposobów porozumiewania się,      w przypadku osób z problemami w komunikacji werbalnej, zgodnie    z § 23 ust. 2 rozporządzenia w sprawie środowiskowych domów samopomocy,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kern="1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5. </a:t>
            </a:r>
            <a:r>
              <a:rPr lang="pl-PL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Brak przeszkolenia pracowników realizujących treningi umiejętności społecznych stosownie do § 11 ust. 2 rozporządzenia    w spr</a:t>
            </a:r>
            <a:r>
              <a:rPr lang="pl-PL" kern="1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awie</a:t>
            </a:r>
            <a:r>
              <a:rPr lang="pl-PL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pl-PL" kern="150" dirty="0" err="1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śds</a:t>
            </a:r>
            <a:r>
              <a:rPr lang="pl-PL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3442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8C66C0-04FF-E914-900E-870CC9E2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471666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78B32-8DD5-5D49-C1D4-836C7B64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20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6. Niespełnianie wskaźnika zatrudnienia pracowników zespołu wspierająco-aktywizującego.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Brak z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różnicowania wynagrodzenia pracowników z uwagi na posiadane wykształcenie, zajmowane stanowisko, posiadane kompetencje oraz zakres obowiązków i ponoszenie odpowiedzialności przez pracowników zatrudnionych na danym stanowisku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pracy (rozważyć możliwość dokonania zmian w systemie wynagradzania pracowników zatrudnionych w ŚDS).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Przerost zatrudnionej kadry administracyjnej w </a:t>
            </a:r>
            <a:r>
              <a:rPr lang="pl-P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(np. koordynator ds. transportu, pracownik ds. organizacyjnych).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pl-PL" sz="18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4404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B299E2-8DB4-2364-A264-86910D1C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543674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00639A-BF79-D1BA-34D3-C4F3FD3A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Osoba zatrudniona na stanowisku fizjoterapeuty nie posiadała dokumentu potwierdzającego prawo wykonywania zawodu. 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86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7A805D-497B-5749-E77E-681A05738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543674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2D3085-4292-3ED1-E059-6A0626FBF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6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IV. W zakresie usług świadczonych w </a:t>
            </a:r>
            <a:r>
              <a:rPr lang="pl-PL" sz="2600" b="1" dirty="0" err="1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6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  <a:endParaRPr lang="pl-PL" sz="2600" dirty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6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1. Organizowanie transportu w sposób uniemożliwiający uczestnikom udział w zajęciach przez co najmniej 6 godzin dziennie</a:t>
            </a:r>
            <a:r>
              <a:rPr lang="pl-PL" sz="2600" kern="1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pl-PL" sz="2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§ 6 ust. 1 rozporządzenia Ministra Pracy         i Polityki Społecznej z dnia 9 grudnia 2010 r. w sprawie środowiskowych domów samopomocy.</a:t>
            </a: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pl-PL" sz="26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2. Brak zapewnienia opieki uczestnikom </a:t>
            </a:r>
            <a:r>
              <a:rPr lang="pl-PL" sz="2600" kern="150" dirty="0" err="1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śds</a:t>
            </a:r>
            <a:r>
              <a:rPr lang="pl-PL" sz="26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w trakcie dowożenia na zajęcia lub odwożenia po zajęciach</a:t>
            </a:r>
            <a:r>
              <a:rPr lang="pl-PL" sz="2600" kern="1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pl-PL" sz="2600" kern="1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B</a:t>
            </a:r>
            <a:r>
              <a:rPr lang="pl-PL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rak transportu uczestników na zajęcia we wszystkie dni funkcjonowania ŚDS.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1294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F64AA-5996-A0C9-07E2-4890B27A1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471666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07FC2B-DA94-49CF-6445-9D7E01DA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Nierzetelnie sporządzane k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arty drogowe, niezgodnie                      z  Zarządzeniem Wojewody Warmińsko-Mazurskiego (brak tras, brak godzin powrotu do </a:t>
            </a:r>
            <a:r>
              <a:rPr lang="pl-P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Zapisy w instrukcji gospodarowania taborem samochodowym niezgodne z Wytycznymi Wojewody Warmińsko-Mazurskiego.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0322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1433BD-774E-C359-1F5B-1E4CD3FE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27650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2EF89C-9B13-FC55-AD63-64657DBAE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V. W zakresie dokumentacji indywidualnej 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Planowanie treningów i celów niewynikających z diagnozy uczestnika tj. jego szczególnych potrzeb i informacji gromadzonych na jego temat, zawartych w notatkach                    z postępowania wspierająco – aktywizującego</a:t>
            </a:r>
            <a:r>
              <a:rPr lang="pl-PL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  <a:endParaRPr lang="pl-PL" sz="2000" dirty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2. </a:t>
            </a:r>
            <a:r>
              <a:rPr lang="pl-PL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B</a:t>
            </a:r>
            <a:r>
              <a:rPr lang="pl-PL" sz="20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rak realizacji zaplanowanych działań, podejmowanie działań wobec uczestnika niezgodnych z planem postępowania wspierająco-aktywizującego</a:t>
            </a:r>
            <a:r>
              <a:rPr lang="pl-PL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1606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10D315-DDAF-95E7-19DD-1C81CC49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99658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BD6092-8B10-059F-A18A-18554DB3C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04037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pl-PL" sz="2200" dirty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3.</a:t>
            </a:r>
            <a:r>
              <a:rPr lang="pl-PL" sz="2200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Brak sporządzenia IPPW-A w okresie obowiązywania pierwszej decyzji kierującej.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pl-PL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Przekroczenie terminu omówienia realizacji IPPW-A przez ZWA. </a:t>
            </a:r>
          </a:p>
          <a:p>
            <a:pPr marL="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pl-PL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pl-P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Nierzetelnie prowadzona indywidualna dokumentacja uczestnika, brak wszystkich elementów określonych            w § 24 ust. 2 rozporządzenia w sprawie środowiskowych domów samopomocy.</a:t>
            </a:r>
          </a:p>
        </p:txBody>
      </p:sp>
    </p:spTree>
    <p:extLst>
      <p:ext uri="{BB962C8B-B14F-4D97-AF65-F5344CB8AC3E}">
        <p14:creationId xmlns:p14="http://schemas.microsoft.com/office/powerpoint/2010/main" val="2993685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5E6A5A-2827-CD1B-E522-36292A5D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99658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759999-33B6-94AB-8069-41FE0697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Brak modyfikacji indywidualnego planu postępowania wspierająco-aktywizującego (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ust. 2 rozporządzenia ws. 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Brak realizacji indywidualnych planów postępowania wspierająco-aktywizującego u uczestników będących długotrwale nieobecnych w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Brak daty zapoznania uczestnika/opiekuna z indywidualnym planem wspierająco-aktywizującym, brak daty zapoznania uczestnika/opiekuna z okresową oceną IPPW-A. 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We wnioskach kierowanych do Powiatowego Centrum Pomocy Rodzinie o przedłużenie pobytu uczestników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wskazywano terminu niezbędnego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realizacji indywidualnych planów wspierająco-aktywizujących.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431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9869C-F353-F4F3-7EA3-6AA3D5CF1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7471666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889C3E-59FA-2BB5-32F6-4A104C879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Pozostałe nieprawidłowości: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Uczestnik, który odbywał staż, był jednocześnie uczestnikiem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Zgodnie z §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ust. 8 rozporządzenia ws. 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”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Okres, na jaki osoba została skierowana do domu, </a:t>
            </a:r>
            <a:r>
              <a:rPr lang="pl-PL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może być przedłużony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 szczególności w sytuacji braku postępów w realizacji indywidualnego planu postępowania wspierająco-aktywizującego, okresowego braku możliwości skierowania osoby do innego ośrodka wsparcia, domu pomocy społecznej lub warsztatu terapii zajęciowej </a:t>
            </a:r>
            <a:r>
              <a:rPr lang="pl-PL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albo braku możliwości zatrudnienia, w tym w warunkach pracy chronionej na przystosowanym stanowisku pracy”.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41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5D7ADB-C75B-4DD6-66B4-69A142C68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471666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CD363-FE6D-AECA-843D-5FFF08D55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Wynagrodzenie pracownika Domu przekraczało średniomiesięczne wynagrodzenie kierownika.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4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620688"/>
            <a:ext cx="748883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terytorialnego,                        w porozumieniu z działającymi na ich terenie środowiskowymi domami samopomocy, zgłaszały propozycje zapisów, jakie ich zdaniem winny zostać zawarte w Wytycznych. Ostateczne zapisy               w przedmiotowym akcie wprowadzonych zarządzeniem, zostały skonsultowane przez Oddział Nadzoru i Kontroli w Pomocy Społecznej                          z Oddziałami: Spraw Społecznych w Elblągu, Budżetu Planowania i Analiz Wydziału Polityki Społecznej, z Wydziałem Finansów i Kontroli oraz Wydziałem Prawnym i Nadzoru tut. Urzędu, który również zaopiniował  wytyczne.</a:t>
            </a:r>
          </a:p>
        </p:txBody>
      </p:sp>
    </p:spTree>
    <p:extLst>
      <p:ext uri="{BB962C8B-B14F-4D97-AF65-F5344CB8AC3E}">
        <p14:creationId xmlns:p14="http://schemas.microsoft.com/office/powerpoint/2010/main" val="42846666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C66E85-6877-69CB-0F2E-9A4D8EF83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 WYKORZYSTANIA MIEJSC CAŁODOBOWYCH W ŚDS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FA93DF-B7AF-87AD-3918-74178F6A2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Średnia liczba dni w miesiącu: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r. – od 1 do 30,42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r. (do 30 czerwca) – od 1 do 30,17</a:t>
            </a:r>
          </a:p>
          <a:p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przeprowadzonych treningów całodobowych: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r. – od 1 do 186 (np. w marcu – 6 osób)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r. (do 30 czerwca) – od 1 do 185 (np. w styczniu – 6 osób)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Zmiana finansowania miejsc całodobowych od 1.01.2024 r.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78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9B70A-310A-656C-A4DC-D54EB7E5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ODPOWIEDZI NA PRZESŁANE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61C6F7-9ED2-F5BC-7069-B83AB055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1.Czy Wojewoda planuje zwiększyć dotacje dla jednostek prowadzących dowozy uczestników i na jakiej zasadzie? 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tak, 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Czy Środowiskowe Domy Samopomocy będą mogły zakupić  paczki żywnościowe (świąteczne) dla uczestników z bieżącej dotacji na funkcjonowanie jednostki? 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Nie,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14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4BCA6C-8010-FA17-B63F-4EDB0830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ODPOWIEDZI NA PRZESŁANE PYTANIA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831E7-376C-1276-1C29-6FB0B5D7B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l-PL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OPS zażądał od uczestników ŚDS dostarczenia nowych zaświadczeń(aktualizacji) od lekarza psychiatry/neurologa, lekarza rodzinnego poświadczających zasadność skierowania do ŚDS, pod  groźbą nie przedłużenia decyzji kierujących do ŚDS.</a:t>
            </a:r>
            <a:br>
              <a:rPr lang="pl-PL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Nie może wymagać</a:t>
            </a:r>
            <a:r>
              <a:rPr lang="pl-PL" b="0" i="0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Zgodnie z § ust. 8a rozporządzenia ws. </a:t>
            </a:r>
            <a:r>
              <a:rPr lang="pl-PL" b="0" i="0" u="none" strike="noStrike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b="0" i="0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 sytuacjach, o których mowa w ust. 7 i 8, nie wymaga się aktualizacji zaświadczeń lekarskich, o których mowa w ust. 1. </a:t>
            </a:r>
          </a:p>
          <a:p>
            <a:pPr marL="0" indent="0" algn="just">
              <a:buNone/>
            </a:pPr>
            <a:r>
              <a:rPr lang="pl-PL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Czy dotacja na miejsca całodobowego pobytu będzie             w następnym roku zachowana w takiej formie jak obecnie, czy są planowane jakieś zmiany, jeśli tak to od kiedy i jakie.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Tak, planowana jest zmiana finansowania,</a:t>
            </a:r>
          </a:p>
          <a:p>
            <a:pPr marL="0" indent="0" algn="just">
              <a:buNone/>
            </a:pPr>
            <a:endParaRPr lang="pl-P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55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C4C2BF-E696-4533-72FC-E23ECDBFB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327650" cy="1400530"/>
          </a:xfrm>
        </p:spPr>
        <p:txBody>
          <a:bodyPr/>
          <a:lstStyle/>
          <a:p>
            <a:pPr algn="ctr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ODPOWIEDZI NA PRZESŁANE </a:t>
            </a:r>
            <a:b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PYTANIA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87177E-D722-3EFB-A693-04ACCADF3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Czy w przypadku gdy uczestnik ma wystawiona decyzję kierująca na pobyt całodobowy, a nie weźmie udziału w treningu np. ze względu na chorobę (potwierdzone zaświadczeniem, wypisem ze szpitala), wypadek losowy, lub też bez podania przyczyny (pogorszenie funkcjonowania psychicznego) dotacja jest liczona za decyzję, czy też w takim przypadku jej nie otrzymamy?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należy decyzję wydaną, a nie „zrealizowaną” uchylać? (odnośnie sytuacji z pytania 2) ?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Jeżeli uczestnik nie uczestniczy w zajęciach decyzja winna być uchylona.</a:t>
            </a:r>
          </a:p>
          <a:p>
            <a:pPr marL="0" indent="0" algn="just">
              <a:buNone/>
            </a:pP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60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77CCF4-E1C4-407C-6E6C-9D983E000F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1560" y="2060575"/>
            <a:ext cx="8064896" cy="4195763"/>
          </a:xfrm>
        </p:spPr>
        <p:txBody>
          <a:bodyPr/>
          <a:lstStyle/>
          <a:p>
            <a:pPr marL="0" indent="0" algn="ctr">
              <a:buNone/>
            </a:pP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  <a:p>
            <a:pPr marL="0" indent="0" algn="ctr">
              <a:buNone/>
            </a:pP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Ewa Kordalska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Kierownik Oddziału Nadzoru i Kontroli w Pomocy Społecznej</a:t>
            </a:r>
          </a:p>
          <a:p>
            <a:pPr marL="0" indent="0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Urząd Wojewódzki w Olsztynie</a:t>
            </a:r>
          </a:p>
          <a:p>
            <a:pPr algn="ctr"/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643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52718"/>
            <a:ext cx="7272808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700" y="2052925"/>
            <a:ext cx="7632732" cy="419548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Obecnie wprowadzone wytyczne nie zawierają zapisów dot. braku możliwości przekroczenia wysokości średniomiesięcznego wynagrodzenia przez pracowników ŚDS, kwoty średniomiesięcznego wynagrodzenia dyrektora/kierownika Domu.</a:t>
            </a:r>
          </a:p>
          <a:p>
            <a:pPr marL="0" indent="0" algn="just">
              <a:buNone/>
            </a:pPr>
            <a:r>
              <a:rPr lang="pl-PL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Zmiana podyktowana była sygnałami zgłaszanymi przez JST i ŚDS w zakresie uregulowań wynagrodzenia pracowników regulaminami przez JST. Ponadto wcześniejsze zapisy okazały się problematyczne w kontekście nagradzania pracowników za sumienne wykonywanie swoich obowiązków bądź wykonywanie obowiązek dodatkowych, jak również stwarzały problem                z zatrudnieniem specjalistów np. psychologa.</a:t>
            </a:r>
          </a:p>
          <a:p>
            <a:pPr algn="just"/>
            <a:endParaRPr lang="pl-PL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358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700" y="2052925"/>
            <a:ext cx="7488716" cy="4195481"/>
          </a:xfrm>
        </p:spPr>
        <p:txBody>
          <a:bodyPr>
            <a:normAutofit/>
          </a:bodyPr>
          <a:lstStyle/>
          <a:p>
            <a:pPr algn="just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Wykreślono również zapisy dotyczące sposobu wyliczania wskaźnika zatrudnienia zespołu wspierająco-aktywizującego </a:t>
            </a:r>
            <a:r>
              <a:rPr lang="pl-PL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uwagi na fakt, że kwestia uregulowana jest                            w rozporządzeniu w sprawie środowiskowych domów samopomocy</a:t>
            </a:r>
            <a:r>
              <a:rPr lang="pl-PL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367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Zmieniono zapisy dotyczące sposobu dokumentowania realizacji usług transportowych (dowóz/odwóz uczestników</a:t>
            </a:r>
            <a:r>
              <a:rPr lang="pl-PL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Domy, które dokonują zakupu usługi transportowej u firmy zewnętrznej nie mają już obowiązku prowadzenia instrukcji gospodarowania taborem samochodowym.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Sygnały w tej sprawie niejednokrotnie zgłaszały ŚDS, które korzystają z usług zewnętrznych, z uwagi na fakt, że dokonując zakupu usługi nie mają możliwości prowadzenia instrukcji gospodarowania obcym środkiem transportu.</a:t>
            </a:r>
          </a:p>
          <a:p>
            <a:pPr algn="just"/>
            <a:endParaRPr lang="pl-PL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12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687690" cy="140053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ZMIANY W WYTYCZNYCH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700" y="2052925"/>
            <a:ext cx="7344700" cy="4195481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Wprowadzono zapis wskazujący, że ŚDS, który zleca usługi transportowe firmie zewnętrznej, w umowie dotyczącej świadczenia tejże usługi, winien </a:t>
            </a:r>
            <a:r>
              <a:rPr lang="pl-PL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wprowadzić zapisy gwarantujące właściwą realizację usługi, mając na uwadze racjonalne gospodarowanie środkami publicznymi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Ponadto, korzystanie                    z przewoźnika zewnętrznego nie zwalnia ŚDS                   </a:t>
            </a:r>
            <a:r>
              <a:rPr lang="pl-PL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obowiązku przejrzystego dokumentowania godzin dowozu uczestników na zajęcia i odwozu po zajęciach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789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9D5C9D-6995-EB7E-FEB2-B063E67F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615682" cy="1400530"/>
          </a:xfrm>
        </p:spPr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61BF8-A46A-0B68-0A55-2B8D4957B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844825"/>
            <a:ext cx="7488716" cy="4403582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rozdziale IV dotyczącym gospodarowania składnikami majątkowymi, dodano zapisy:</a:t>
            </a:r>
          </a:p>
          <a:p>
            <a:pPr marL="0" indent="0" algn="just">
              <a:buNone/>
            </a:pP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§2. Składniki majątkowe w środowiskowych domach samopomocy winny być ewidencjonowane, wyraźne oznakowane, iż zostały sfinansowane ze środków udzielonych przez Wojewodę Warmińsko-Mazurskiego oraz oznaczone numerem inwentarzowym, zgodnie z zasadami tworzenia obiektów inwentarzowych określonych w komunikacie Ministra Rozwoju i Finansów z dnia 25 maja 2017 r. ws. ogłoszenia uchwały Komitetu Standardów Rachunkowości ws. przyjęcia Krajowego Standardu Rachunkowości nr 11 „Środki trwałe”, </a:t>
            </a:r>
            <a:r>
              <a:rPr lang="pl-PL" sz="2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celem umożliwienia ich identyfikacji na terenie jednostki.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74558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74496-68B1-82BF-C759-D0F47AEE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831706" cy="1400530"/>
          </a:xfrm>
        </p:spPr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W WYTYCZNYCH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DE0C9F-3018-6B05-99FE-F9A57078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2113839"/>
            <a:ext cx="7416708" cy="41954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§3. W razie </a:t>
            </a:r>
            <a:r>
              <a:rPr lang="pl-P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zlecenia przez gminę/powiat zadania polegającego na tworzeniu i\lub prowadzeniu środowiskowego domu samopomocy </a:t>
            </a:r>
            <a:r>
              <a:rPr lang="pl-P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podmiotom, o których mowa w art. 3 ust. 2 i 3 ustawy z dnia 24 kwietnia 2003r. o działalności pożytku publicznego i o wolontariacie oraz </a:t>
            </a:r>
            <a:r>
              <a:rPr lang="pl-P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przekazania im dotacji na ich realizację zadania z wykorzystaniem środków przyznanych decyzją finansową przez Wojewodę</a:t>
            </a:r>
            <a:r>
              <a:rPr lang="pl-P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gmina\powiat zobowiązana(y) jest </a:t>
            </a:r>
            <a:r>
              <a:rPr lang="pl-PL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zastrzec, iż środki trwałe oraz rzeczy ruchome stanowią własność gminy\powiatu od daty ich zakupu przez cały okres związania umową i służą wyłącznie do wykonywania zadania zleconego</a:t>
            </a:r>
            <a:r>
              <a:rPr lang="pl-P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a w przypadku rozwiązania umowy z ww. podmiotem, w tym, w związku z zaprzestaniem dotowania go, </a:t>
            </a:r>
            <a:r>
              <a:rPr lang="pl-PL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zakupione, zgodnie z przeznaczeniem z udzielonej dotacji, środki trwałe oraz rzeczy ruchome, podlegają wydaniu na rzecz gminy\powiatu, co zostanie stwierdzone protokołem zdawczo-odbiorczym</a:t>
            </a:r>
            <a:r>
              <a:rPr lang="pl-P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6821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3097</TotalTime>
  <Words>2492</Words>
  <Application>Microsoft Office PowerPoint</Application>
  <PresentationFormat>Pokaz na ekranie (4:3)</PresentationFormat>
  <Paragraphs>120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1" baseType="lpstr">
      <vt:lpstr>Arial</vt:lpstr>
      <vt:lpstr>Century Gothic</vt:lpstr>
      <vt:lpstr>Times New Roman</vt:lpstr>
      <vt:lpstr>Tw Cen MT</vt:lpstr>
      <vt:lpstr>Wingdings</vt:lpstr>
      <vt:lpstr>Wingdings 3</vt:lpstr>
      <vt:lpstr>Jon</vt:lpstr>
      <vt:lpstr>NARADA KADRY ŚRODOWISKOWYCH DOMÓW SAMOPOMOCY   18 PAŹDZIERNIKA 2023 r.</vt:lpstr>
      <vt:lpstr>  Wojewoda Warmińsko - Mazurski Zarządzeniem Nr 401 z 28 grudnia 2022 r. określił stosowanie wytycznych dotyczących zasad i sposobu realizacji zadania z zakresu administracji rządowej, związanego                     z prowadzeniem i rozwojem infrastruktury ośrodków wsparcia dla osób z zaburzeniami psychicznymi (środowiskowe domy samopomocy) w województwie warmińsko-mazurskim</vt:lpstr>
      <vt:lpstr>Prezentacja programu PowerPoint</vt:lpstr>
      <vt:lpstr> ZMIANY W WYTYCZNYCH</vt:lpstr>
      <vt:lpstr> ZMIANY W WYTYCZNYCH</vt:lpstr>
      <vt:lpstr> ZMIANY W WYTYCZNYCH</vt:lpstr>
      <vt:lpstr> ZMIANY W WYTYCZNYCH</vt:lpstr>
      <vt:lpstr>ZMIANY W WYTYCZNYCH</vt:lpstr>
      <vt:lpstr>ZMIANY W WYTYCZNYCH</vt:lpstr>
      <vt:lpstr>ZMIANY W WYTYCZNYCH</vt:lpstr>
      <vt:lpstr> ZMIANY W WYTYCZNYCH</vt:lpstr>
      <vt:lpstr> ZMIANY W WYTYCZNYCH</vt:lpstr>
      <vt:lpstr> ZMIANY W WYTYCZNYCH</vt:lpstr>
      <vt:lpstr> ZMIANY W WYTYCZNYCH</vt:lpstr>
      <vt:lpstr> ZMIANY W WYTYCZNYCH</vt:lpstr>
      <vt:lpstr>Prezentacja programu PowerPoint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NIEPRAWIDŁOWOŚCI I UCHYBIENIA STWIERDZONE W TOKU KONTROLI</vt:lpstr>
      <vt:lpstr>ANALIZA WYKORZYSTANIA MIEJSC CAŁODOBOWYCH W ŚDS</vt:lpstr>
      <vt:lpstr>ODPOWIEDZI NA PRZESŁANE PYTANIA</vt:lpstr>
      <vt:lpstr>ODPOWIEDZI NA PRZESŁANE PYTANIA</vt:lpstr>
      <vt:lpstr>ODPOWIEDZI NA PRZESŁANE  PYTANIA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NARADA ŚRODOWISKOWYCH DOMÓW SAMOPOMOCY  20 września 2018 r.</dc:title>
  <dc:creator>epuzio</dc:creator>
  <cp:lastModifiedBy>Ewa Kordalska</cp:lastModifiedBy>
  <cp:revision>45</cp:revision>
  <dcterms:created xsi:type="dcterms:W3CDTF">2018-09-17T18:50:54Z</dcterms:created>
  <dcterms:modified xsi:type="dcterms:W3CDTF">2023-10-20T05:29:05Z</dcterms:modified>
</cp:coreProperties>
</file>