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5" r:id="rId3"/>
    <p:sldId id="266" r:id="rId4"/>
    <p:sldId id="26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7" r:id="rId13"/>
    <p:sldId id="258" r:id="rId14"/>
    <p:sldId id="285" r:id="rId15"/>
    <p:sldId id="264" r:id="rId16"/>
    <p:sldId id="261" r:id="rId17"/>
    <p:sldId id="262" r:id="rId18"/>
    <p:sldId id="263" r:id="rId19"/>
    <p:sldId id="269" r:id="rId20"/>
    <p:sldId id="272" r:id="rId21"/>
    <p:sldId id="273" r:id="rId22"/>
    <p:sldId id="274" r:id="rId23"/>
    <p:sldId id="275" r:id="rId24"/>
    <p:sldId id="276" r:id="rId25"/>
    <p:sldId id="286" r:id="rId26"/>
    <p:sldId id="287" r:id="rId27"/>
    <p:sldId id="288" r:id="rId28"/>
    <p:sldId id="289" r:id="rId29"/>
    <p:sldId id="268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08" d="100"/>
          <a:sy n="108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8B9A-E2C0-3C4C-B106-CF83F3D8AC84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CA2A3-8870-1042-BF36-15069D2BD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09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Oczywiście, że jakość życia jest zła.</a:t>
            </a:r>
          </a:p>
          <a:p>
            <a:endParaRPr lang="pl-PL" dirty="0"/>
          </a:p>
          <a:p>
            <a:r>
              <a:rPr lang="pl-PL" dirty="0"/>
              <a:t>Powiedzieć o EZOP – przez kilka powojennych lat polska</a:t>
            </a:r>
            <a:r>
              <a:rPr lang="pl-PL" baseline="0" dirty="0"/>
              <a:t> epidemiologia zdrowia psychicznego opierała się na statystykach psychiatrycznej ochrony zdrowia. Głównym źródłem danych były coroczne od lat 60-tych dane z IPIN jako roczniki statystyczne – były to dane z placówek lecznictwa psychiatrycznego.</a:t>
            </a:r>
          </a:p>
          <a:p>
            <a:endParaRPr lang="pl-PL" baseline="0" dirty="0"/>
          </a:p>
          <a:p>
            <a:r>
              <a:rPr lang="pl-PL" baseline="0" dirty="0"/>
              <a:t>Dzięki środkom finansowym z EU można było przeprowadzić szerokie  badania epidemiologiczne, które odzwierciedliły rzeczywistą </a:t>
            </a:r>
            <a:r>
              <a:rPr lang="pl-PL" baseline="0" dirty="0" err="1"/>
              <a:t>czestość</a:t>
            </a:r>
            <a:r>
              <a:rPr lang="pl-PL" baseline="0" dirty="0"/>
              <a:t> występowania </a:t>
            </a:r>
            <a:r>
              <a:rPr lang="pl-PL" baseline="0" dirty="0" err="1"/>
              <a:t>zab</a:t>
            </a:r>
            <a:r>
              <a:rPr lang="pl-PL" baseline="0" dirty="0"/>
              <a:t> psychicznych.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4264F-C20B-4A0D-AA86-06788113197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150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Prezes czy wiceprezes</a:t>
            </a:r>
          </a:p>
          <a:p>
            <a:r>
              <a:rPr lang="pl-PL" dirty="0"/>
              <a:t>Czy towarzystwo walczyło o wizerunek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D780-D765-4402-8826-AEAB79D83C0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647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D780-D765-4402-8826-AEAB79D83C0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39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7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0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08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947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9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4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94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35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51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59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0255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3977-4647-4160-869B-B07DD7177B9E}" type="datetimeFigureOut">
              <a:rPr lang="pl-PL" smtClean="0"/>
              <a:t>07.02.2018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86772-6186-4076-A5A6-0DE4DDCCFB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Psychiatria w Polsce - wyzwania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Agata Szulc</a:t>
            </a:r>
          </a:p>
          <a:p>
            <a:r>
              <a:rPr lang="pl-PL" dirty="0"/>
              <a:t>Polskie Towarzystwo Psychiatryczne</a:t>
            </a:r>
          </a:p>
          <a:p>
            <a:r>
              <a:rPr lang="pl-PL" dirty="0"/>
              <a:t>Warszawski </a:t>
            </a:r>
            <a:r>
              <a:rPr lang="pl-PL"/>
              <a:t>Uniwersytet Medyczny</a:t>
            </a:r>
            <a:endParaRPr lang="pl-PL" dirty="0"/>
          </a:p>
        </p:txBody>
      </p:sp>
      <p:pic>
        <p:nvPicPr>
          <p:cNvPr id="4" name="Obraz 3" descr="PTP-W780H585.jpg">
            <a:extLst>
              <a:ext uri="{FF2B5EF4-FFF2-40B4-BE49-F238E27FC236}">
                <a16:creationId xmlns:a16="http://schemas.microsoft.com/office/drawing/2014/main" id="{9F9A847E-890B-A24B-BF4B-293492F146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5939898"/>
            <a:ext cx="1224136" cy="918102"/>
          </a:xfrm>
          <a:prstGeom prst="rect">
            <a:avLst/>
          </a:prstGeom>
        </p:spPr>
      </p:pic>
      <p:pic>
        <p:nvPicPr>
          <p:cNvPr id="5" name="Obraz 4" descr="framework_logo.gif">
            <a:extLst>
              <a:ext uri="{FF2B5EF4-FFF2-40B4-BE49-F238E27FC236}">
                <a16:creationId xmlns:a16="http://schemas.microsoft.com/office/drawing/2014/main" id="{561D9171-E408-D345-9CEB-356FC321FC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57356" cy="1857356"/>
          </a:xfrm>
          <a:prstGeom prst="rect">
            <a:avLst/>
          </a:prstGeom>
        </p:spPr>
      </p:pic>
      <p:pic>
        <p:nvPicPr>
          <p:cNvPr id="6" name="Obraz 5" descr="r3d1nFqGiWmso2uDZA,szpital_w_tworkach.jpg">
            <a:extLst>
              <a:ext uri="{FF2B5EF4-FFF2-40B4-BE49-F238E27FC236}">
                <a16:creationId xmlns:a16="http://schemas.microsoft.com/office/drawing/2014/main" id="{DB396ECD-48D3-6E42-9E0E-528EAC354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1048" y="0"/>
            <a:ext cx="228295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9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137" y="1220724"/>
            <a:ext cx="8722852" cy="1207008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/>
              <a:t>Kondycja polskiego społeczeństwa</a:t>
            </a:r>
            <a:br>
              <a:rPr lang="pl-PL" sz="3000" b="1" dirty="0"/>
            </a:br>
            <a:r>
              <a:rPr lang="pl-PL" sz="3000" b="1" dirty="0"/>
              <a:t>miejsce III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91" y="4238772"/>
            <a:ext cx="3146390" cy="17619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039647" y="4640097"/>
            <a:ext cx="1871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ZABURZENIA NASTROJU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59041" y="3005361"/>
            <a:ext cx="712547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Zaburzenia nastroju – depresja, dystymia, mania – łącznie rozpoznawano u 3,5% osób = 1 mln osób</a:t>
            </a:r>
          </a:p>
          <a:p>
            <a:endParaRPr lang="pl-PL" sz="1350" dirty="0"/>
          </a:p>
          <a:p>
            <a:r>
              <a:rPr lang="pl-PL" sz="1350" dirty="0"/>
              <a:t>Depresja – 3% badanej populacji POLSKI</a:t>
            </a:r>
          </a:p>
        </p:txBody>
      </p:sp>
    </p:spTree>
    <p:extLst>
      <p:ext uri="{BB962C8B-B14F-4D97-AF65-F5344CB8AC3E}">
        <p14:creationId xmlns:p14="http://schemas.microsoft.com/office/powerpoint/2010/main" val="34317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Problemy współczesnej populacji polski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25" y="2462252"/>
            <a:ext cx="3470685" cy="3275365"/>
          </a:xfrm>
        </p:spPr>
      </p:pic>
      <p:sp>
        <p:nvSpPr>
          <p:cNvPr id="5" name="pole tekstowe 4"/>
          <p:cNvSpPr txBox="1"/>
          <p:nvPr/>
        </p:nvSpPr>
        <p:spPr>
          <a:xfrm>
            <a:off x="1078659" y="3025667"/>
            <a:ext cx="791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depresja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412855" y="3518601"/>
            <a:ext cx="1495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Zaburzenia lękowe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802387" y="4728810"/>
            <a:ext cx="10265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schizofrenia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72719" y="2701067"/>
            <a:ext cx="105214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uzależnienia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507623" y="3290512"/>
            <a:ext cx="1295297" cy="3000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350" b="1" dirty="0"/>
              <a:t>samobójstwa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49604" y="3867385"/>
            <a:ext cx="264008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2014 r. – 	6165 osób</a:t>
            </a:r>
          </a:p>
          <a:p>
            <a:r>
              <a:rPr lang="pl-PL" sz="1350" dirty="0"/>
              <a:t>	w tym </a:t>
            </a:r>
            <a:r>
              <a:rPr lang="pl-PL" sz="1350" dirty="0">
                <a:solidFill>
                  <a:srgbClr val="FF0000"/>
                </a:solidFill>
              </a:rPr>
              <a:t>5237 mężczyzn</a:t>
            </a:r>
          </a:p>
        </p:txBody>
      </p:sp>
    </p:spTree>
    <p:extLst>
      <p:ext uri="{BB962C8B-B14F-4D97-AF65-F5344CB8AC3E}">
        <p14:creationId xmlns:p14="http://schemas.microsoft.com/office/powerpoint/2010/main" val="3177665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User\Desktop\śniadanie prasowe\Ryci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3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User\Desktop\śniadanie prasowe\Ryc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3" y="764704"/>
            <a:ext cx="9117742" cy="56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2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19" y="476672"/>
            <a:ext cx="8640961" cy="10801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0" lang="pl-PL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j-cs"/>
              </a:rPr>
              <a:t>Koszty chorób mózgu w Europie w 2010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712968" cy="49685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23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pl-PL" dirty="0"/>
              <a:t>Finasowanie – 3,4% </a:t>
            </a:r>
            <a:r>
              <a:rPr lang="pl-PL" sz="2400" cap="none" dirty="0"/>
              <a:t>budżetu globalnego</a:t>
            </a:r>
            <a:br>
              <a:rPr lang="pl-PL" sz="2400" cap="none" dirty="0"/>
            </a:br>
            <a:br>
              <a:rPr lang="pl-PL" sz="2400" cap="none" dirty="0"/>
            </a:br>
            <a:r>
              <a:rPr lang="pl-PL" sz="2400" cap="none" dirty="0"/>
              <a:t>średnia w UE – 6%</a:t>
            </a:r>
          </a:p>
        </p:txBody>
      </p:sp>
    </p:spTree>
    <p:extLst>
      <p:ext uri="{BB962C8B-B14F-4D97-AF65-F5344CB8AC3E}">
        <p14:creationId xmlns:p14="http://schemas.microsoft.com/office/powerpoint/2010/main" val="80345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848872" cy="1800200"/>
          </a:xfrm>
        </p:spPr>
        <p:txBody>
          <a:bodyPr>
            <a:normAutofit/>
          </a:bodyPr>
          <a:lstStyle/>
          <a:p>
            <a:r>
              <a:rPr lang="pl-PL" sz="1800" dirty="0"/>
              <a:t>Zaledwie </a:t>
            </a:r>
            <a:r>
              <a:rPr lang="pl-PL" sz="1800" b="1" dirty="0"/>
              <a:t>90 psychiatrów na milion mieszkańców</a:t>
            </a:r>
            <a:r>
              <a:rPr lang="pl-PL" sz="1800" dirty="0"/>
              <a:t> </a:t>
            </a:r>
            <a:r>
              <a:rPr lang="pl-PL" sz="1800" b="1" dirty="0"/>
              <a:t>– ten wynik plasuje Polskę na niechlubnym, przedostatnim miejscu w Unii Europejskiej</a:t>
            </a:r>
            <a:r>
              <a:rPr lang="pl-PL" sz="1800" dirty="0"/>
              <a:t>. Z danych Eurostat płynie smutny wniosek - gorzej jest tylko w Bułgarii (76 psychiatrów). Najwięcej lekarzy o tej specjalności na milion mieszkańców przypada w Finlandii (236), Szwecji (232), Holandii (230), Francji (228), Litwie (225), Luksemburgu (obie 225), Niemczech (223) i Grecji (219).</a:t>
            </a:r>
          </a:p>
          <a:p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5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55576" y="1700808"/>
            <a:ext cx="7772400" cy="34261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solidFill>
                  <a:schemeClr val="tx1"/>
                </a:solidFill>
              </a:rPr>
              <a:t>W 2016 roku z pomocy psychiatrów w poradniach (realizujących umowę z NFZ) skorzystało 1,2 mln Polaków.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W Polsce pracuje nieco ponad </a:t>
            </a:r>
            <a:r>
              <a:rPr lang="pl-PL" sz="2400" b="1" dirty="0">
                <a:solidFill>
                  <a:schemeClr val="tx1"/>
                </a:solidFill>
              </a:rPr>
              <a:t>4 tysiące psychiatrów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i zaledwie </a:t>
            </a:r>
            <a:r>
              <a:rPr lang="pl-PL" sz="2400" b="1" dirty="0">
                <a:solidFill>
                  <a:schemeClr val="tx1"/>
                </a:solidFill>
              </a:rPr>
              <a:t>402 psychiatrów leczących dzieci i młodzież</a:t>
            </a:r>
            <a:r>
              <a:rPr lang="pl-PL" sz="2400" dirty="0">
                <a:solidFill>
                  <a:schemeClr val="tx1"/>
                </a:solidFill>
              </a:rPr>
              <a:t>.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Dla porównania: w Niemczech - 18 200 psychiatrów </a:t>
            </a:r>
            <a:br>
              <a:rPr lang="pl-PL" sz="2400" dirty="0">
                <a:solidFill>
                  <a:schemeClr val="tx1"/>
                </a:solidFill>
              </a:rPr>
            </a:br>
            <a:r>
              <a:rPr lang="pl-PL" sz="2400" dirty="0">
                <a:solidFill>
                  <a:schemeClr val="tx1"/>
                </a:solidFill>
              </a:rPr>
              <a:t>(21% wszystkich psychiatrów w UE), a we Francji - 15 200. </a:t>
            </a:r>
          </a:p>
          <a:p>
            <a:pPr>
              <a:lnSpc>
                <a:spcPct val="150000"/>
              </a:lnSpc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9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640960" cy="6192687"/>
          </a:xfrm>
        </p:spPr>
        <p:txBody>
          <a:bodyPr>
            <a:normAutofit/>
          </a:bodyPr>
          <a:lstStyle/>
          <a:p>
            <a:pPr algn="just"/>
            <a:r>
              <a:rPr lang="pl-PL" sz="2800" b="1" dirty="0">
                <a:solidFill>
                  <a:schemeClr val="tx1"/>
                </a:solidFill>
              </a:rPr>
              <a:t>Psychologów w Polsce jest więcej – ponad 18 tysięcy</a:t>
            </a:r>
            <a:r>
              <a:rPr lang="pl-PL" sz="2800" dirty="0">
                <a:solidFill>
                  <a:schemeClr val="tx1"/>
                </a:solidFill>
              </a:rPr>
              <a:t> (wynika z badaniem BAEL w 2013 r., które obejmują również psychologów społecznych i biznesu). Jednak w ramach publicznej służby zdrowia na wizytę u tych specjalistów </a:t>
            </a:r>
            <a:r>
              <a:rPr lang="pl-PL" sz="2800" b="1" dirty="0">
                <a:solidFill>
                  <a:schemeClr val="tx1"/>
                </a:solidFill>
              </a:rPr>
              <a:t>czeka się nawet pół roku. 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  <a:p>
            <a:pPr algn="just"/>
            <a:r>
              <a:rPr lang="pl-PL" sz="2800" dirty="0">
                <a:solidFill>
                  <a:schemeClr val="tx1"/>
                </a:solidFill>
              </a:rPr>
              <a:t>Powód? W 2016 r. świadczenia </a:t>
            </a:r>
            <a:r>
              <a:rPr lang="pl-PL" sz="2800" b="1" dirty="0">
                <a:solidFill>
                  <a:schemeClr val="tx1"/>
                </a:solidFill>
              </a:rPr>
              <a:t>w ramach umowy z NFZ</a:t>
            </a:r>
            <a:r>
              <a:rPr lang="pl-PL" sz="2800" dirty="0">
                <a:solidFill>
                  <a:schemeClr val="tx1"/>
                </a:solidFill>
              </a:rPr>
              <a:t> realizowało: </a:t>
            </a:r>
            <a:r>
              <a:rPr lang="pl-PL" sz="2800" b="1" dirty="0">
                <a:solidFill>
                  <a:schemeClr val="tx1"/>
                </a:solidFill>
              </a:rPr>
              <a:t>5401 psychologów, 1780 psychologów klinicznych i 1610 psychoterapeutów</a:t>
            </a:r>
            <a:r>
              <a:rPr lang="pl-PL" sz="2800" dirty="0">
                <a:solidFill>
                  <a:schemeClr val="tx1"/>
                </a:solidFill>
              </a:rPr>
              <a:t>. Nie każdego stać na wizytę w prywatnym gabinecie. Problem w tym, że osoby cierpiące na depresję nie mogą czekać  na specjalistyczną pomoc choćby ze względu na towarzyszące tej chorobie myśli samobójcze. </a:t>
            </a:r>
          </a:p>
          <a:p>
            <a:pPr algn="just"/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7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Kierunki rozwoju - Nauka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9949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508104" y="1772816"/>
            <a:ext cx="33123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/>
              <a:t>Rozwój badań naukowych</a:t>
            </a:r>
          </a:p>
          <a:p>
            <a:pPr marL="342900" indent="-342900">
              <a:buAutoNum type="arabicPeriod"/>
            </a:pPr>
            <a:endParaRPr lang="pl-PL" sz="2000" b="1" dirty="0"/>
          </a:p>
          <a:p>
            <a:pPr marL="342900" indent="-342900">
              <a:buAutoNum type="arabicPeriod"/>
            </a:pPr>
            <a:r>
              <a:rPr lang="pl-PL" sz="2000" b="1" dirty="0"/>
              <a:t>Włączenie się w badania europejskie</a:t>
            </a:r>
          </a:p>
          <a:p>
            <a:pPr marL="342900" indent="-342900">
              <a:buAutoNum type="arabicPeriod"/>
            </a:pPr>
            <a:endParaRPr lang="pl-PL" sz="2000" b="1" dirty="0"/>
          </a:p>
          <a:p>
            <a:pPr marL="342900" indent="-342900">
              <a:buAutoNum type="arabicPeriod"/>
            </a:pPr>
            <a:r>
              <a:rPr lang="pl-PL" sz="2000" b="1" dirty="0"/>
              <a:t>Współpraca międzynarodowa</a:t>
            </a:r>
          </a:p>
          <a:p>
            <a:pPr marL="342900" indent="-342900">
              <a:buAutoNum type="arabicPeriod"/>
            </a:pPr>
            <a:endParaRPr lang="pl-PL" sz="2000" b="1" dirty="0"/>
          </a:p>
          <a:p>
            <a:pPr marL="342900" indent="-342900">
              <a:buAutoNum type="arabicPeriod"/>
            </a:pPr>
            <a:r>
              <a:rPr lang="pl-PL" sz="2000" b="1" dirty="0"/>
              <a:t>Koordynacja projektów w Polsce</a:t>
            </a:r>
          </a:p>
          <a:p>
            <a:pPr marL="342900" indent="-342900">
              <a:buAutoNum type="arabicPeriod"/>
            </a:pPr>
            <a:endParaRPr lang="pl-PL" sz="2000" b="1" dirty="0"/>
          </a:p>
          <a:p>
            <a:pPr marL="342900" indent="-342900">
              <a:buAutoNum type="arabicPeriod"/>
            </a:pPr>
            <a:r>
              <a:rPr lang="pl-PL" sz="2000" b="1" dirty="0"/>
              <a:t>Pomoc dla młodych naukowców</a:t>
            </a:r>
          </a:p>
        </p:txBody>
      </p:sp>
    </p:spTree>
    <p:extLst>
      <p:ext uri="{BB962C8B-B14F-4D97-AF65-F5344CB8AC3E}">
        <p14:creationId xmlns:p14="http://schemas.microsoft.com/office/powerpoint/2010/main" val="23864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Konferencja APA Nowy Jork 2014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Wiceprezydent Joe </a:t>
            </a:r>
            <a:r>
              <a:rPr lang="pl-PL" dirty="0" err="1"/>
              <a:t>Biden</a:t>
            </a:r>
            <a:endParaRPr lang="pl-PL" dirty="0"/>
          </a:p>
          <a:p>
            <a:r>
              <a:rPr lang="en-US" dirty="0"/>
              <a:t>'Desperate' Need for More Psychiatrists, VP Joe Biden Says</a:t>
            </a:r>
          </a:p>
          <a:p>
            <a:endParaRPr lang="pl-PL" dirty="0"/>
          </a:p>
        </p:txBody>
      </p:sp>
      <p:pic>
        <p:nvPicPr>
          <p:cNvPr id="4" name="Obraz 3" descr="ih_140506_joe_biden_vice_president_1_530x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3067050"/>
            <a:ext cx="50482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09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Wizerunek – zwycięża czarny PR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 </a:t>
            </a:r>
            <a:r>
              <a:rPr lang="pl-PL" sz="2000" dirty="0"/>
              <a:t>Czy znacie przypadek żeby psychiatra wyleczył naprawdę psychicznie chorego? to są ''konowały'' odpady z medycyny , nie nadawali się na normalnych lekarzy to zostali psychiatrami , a ich język i maniery , czy nie wskazują że to oni są ''szurnięci'' - tyle lat trzymali zdrowych ludzi i co? żaden się nie zainteresował?.......To nie ludzie to POTWORY !!! (Onet, komentarz czytelnika)</a:t>
            </a:r>
          </a:p>
          <a:p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9116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3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Kierunki rozwoju - Zmiana wizerunku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b="1" dirty="0">
                <a:latin typeface="Calibri" panose="020F0502020204030204" pitchFamily="34" charset="0"/>
              </a:rPr>
              <a:t>Przede wszystkim nasza własna praca – zadbać o właściwe standardy   </a:t>
            </a:r>
          </a:p>
          <a:p>
            <a:pPr marL="0" indent="0">
              <a:buNone/>
            </a:pPr>
            <a:r>
              <a:rPr lang="pl-PL" sz="2400" b="1" dirty="0">
                <a:latin typeface="Calibri" panose="020F0502020204030204" pitchFamily="34" charset="0"/>
              </a:rPr>
              <a:t>                                        Ale</a:t>
            </a:r>
          </a:p>
          <a:p>
            <a:r>
              <a:rPr lang="pl-PL" sz="2400" b="1" dirty="0">
                <a:latin typeface="Calibri" panose="020F0502020204030204" pitchFamily="34" charset="0"/>
              </a:rPr>
              <a:t>Kampania medialna</a:t>
            </a:r>
          </a:p>
          <a:p>
            <a:r>
              <a:rPr lang="pl-PL" sz="2400" b="1" dirty="0">
                <a:latin typeface="Calibri" panose="020F0502020204030204" pitchFamily="34" charset="0"/>
              </a:rPr>
              <a:t>Współpraca z profesjonalistami</a:t>
            </a:r>
          </a:p>
          <a:p>
            <a:r>
              <a:rPr lang="pl-PL" sz="2400" b="1" dirty="0">
                <a:latin typeface="Calibri" panose="020F0502020204030204" pitchFamily="34" charset="0"/>
              </a:rPr>
              <a:t>Współpraca z organizacjami pacjentów</a:t>
            </a:r>
          </a:p>
          <a:p>
            <a:r>
              <a:rPr lang="pl-PL" sz="2400" b="1" dirty="0">
                <a:latin typeface="Calibri" panose="020F0502020204030204" pitchFamily="34" charset="0"/>
              </a:rPr>
              <a:t>Reakcja na trudne sytuacje - Rzecznik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43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Kierunki rozwoju - Nowoczesna Psychiatria</a:t>
            </a:r>
          </a:p>
        </p:txBody>
      </p:sp>
      <p:pic>
        <p:nvPicPr>
          <p:cNvPr id="5122" name="Picture 2" descr="http://static2.medforum.pl/upload/image/NPOZP%20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1624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11560" y="1988840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000" b="1" dirty="0"/>
              <a:t>Model środowiskowy</a:t>
            </a:r>
          </a:p>
          <a:p>
            <a:endParaRPr lang="pl-PL" sz="2000" b="1" dirty="0"/>
          </a:p>
          <a:p>
            <a:r>
              <a:rPr lang="pl-PL" sz="2000" b="1" dirty="0"/>
              <a:t>2.  Przekształcenia szpitali – ośrodki specjalistyczne, opieka długoterminowa, psychiatria sądowa</a:t>
            </a:r>
          </a:p>
          <a:p>
            <a:endParaRPr lang="pl-PL" sz="2000" b="1" dirty="0"/>
          </a:p>
          <a:p>
            <a:r>
              <a:rPr lang="pl-PL" sz="2000" b="1" dirty="0"/>
              <a:t>3.  Zmiany konieczne, ale przemyślane</a:t>
            </a:r>
          </a:p>
        </p:txBody>
      </p:sp>
    </p:spTree>
    <p:extLst>
      <p:ext uri="{BB962C8B-B14F-4D97-AF65-F5344CB8AC3E}">
        <p14:creationId xmlns:p14="http://schemas.microsoft.com/office/powerpoint/2010/main" val="106453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56C143-DC7C-2945-95AA-16CFB92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EPA Warszawa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CAF3C4-EE1B-5B48-9C1E-A323444D0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47" y="0"/>
            <a:ext cx="496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82DAF2-A06C-4747-A687-F0B7F5AE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Szpital Tworki - nowoczesność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5DA58EC-7BD0-D74F-9276-6F1A29831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657600" cy="24384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2952D60-AA51-3D44-90AC-F68172559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3657600" cy="19304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B1FA8EB-CA3B-8A4C-B8CB-D24EACFBA1FF}"/>
              </a:ext>
            </a:extLst>
          </p:cNvPr>
          <p:cNvSpPr txBox="1"/>
          <p:nvPr/>
        </p:nvSpPr>
        <p:spPr>
          <a:xfrm>
            <a:off x="1907704" y="580526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Ale z drugiej strony – potrzebne inwestycje</a:t>
            </a:r>
          </a:p>
        </p:txBody>
      </p:sp>
    </p:spTree>
    <p:extLst>
      <p:ext uri="{BB962C8B-B14F-4D97-AF65-F5344CB8AC3E}">
        <p14:creationId xmlns:p14="http://schemas.microsoft.com/office/powerpoint/2010/main" val="2944749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 zdrowia psychicznego – Zmiana paradygmatu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467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ZALECANE ROZWIĄZANIA ORGANIZACYJNE W PSYCHIATRYCZNEJ OPIECE ZDROWOTNEJ</a:t>
            </a:r>
            <a:b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Zalecane wskaźniki dostępności w psychiatrycznej opiece zdrowotnej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902191" y="2346723"/>
          <a:ext cx="7338060" cy="35972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Minimalna dostępność placówek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A. Centrum Zdrowia Psychicznego (CZP) dla osób z zaburzeniami psychicznymi</a:t>
                      </a:r>
                      <a:endParaRPr lang="pl-PL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Placówka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Minimalny wskaźnik lub liczba placówek</a:t>
                      </a:r>
                      <a:endParaRPr lang="pl-PL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>
                          <a:effectLst/>
                        </a:rPr>
                        <a:t>Uwagi</a:t>
                      </a:r>
                      <a:endParaRPr lang="pl-PL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58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CZP dla dorosłych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 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 CZP/50-200 tys. mieszkańców (średnio na ok. 100 tys.); CZP powinno łącznie spełniać wskaźniki dostępności proponowane dla form organizacyjnych wchodzących w jego skład;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 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orientacyjny wskaźnik zatrudnienia 1 pracownik/1000 mieszkańców  powiatu, grupy powiatów, dużej gminy lub dzielnicy dużego miasta;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58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CZP dla dzieci i młodzieży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 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1 CZP/100-400 tys. mieszkańców (średnio na ok. 200 tys.); CZP powinno łącznie spełniać wskaźniki dostępności proponowane dla form organizacyjnych wchodzących w jego skład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 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orientacyjny wskaźnik zatrudnienia 1  pracownik/1000 mieszkańców  powiatu, grupy powiatów, dużej gminy lub dzielnicy dużego miasta;</a:t>
                      </a:r>
                      <a:endParaRPr lang="pl-PL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562" marR="2556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531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6255" y="2366009"/>
            <a:ext cx="8894618" cy="342692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Struktura</a:t>
            </a:r>
            <a:b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dirty="0"/>
              <a:t>Centrum zdrowia psychicznego dla dorosłych  składa się, co najmniej z zespołu: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1) ambulatoryjnego </a:t>
            </a:r>
            <a:r>
              <a:rPr lang="pl-PL" dirty="0"/>
              <a:t>(przychodni) - zadania: porady lekarskie i psychologiczne, indywidualna </a:t>
            </a:r>
            <a:br>
              <a:rPr lang="pl-PL" dirty="0"/>
            </a:br>
            <a:r>
              <a:rPr lang="pl-PL" dirty="0"/>
              <a:t>i grupowa pomoc psychoterapeutyczna, czynności pielęgniarskie, interwencje socjalne;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2) środowiskowego </a:t>
            </a:r>
            <a:r>
              <a:rPr lang="pl-PL" dirty="0"/>
              <a:t>(mobilnego) - zadania: wizyty domowe, terapia indywidualna i grupowa, praca </a:t>
            </a:r>
            <a:br>
              <a:rPr lang="pl-PL" dirty="0"/>
            </a:br>
            <a:r>
              <a:rPr lang="pl-PL" dirty="0"/>
              <a:t>z rodziną, treningi umiejętności, budowanie sieci oparcia społecznego, zajęcia </a:t>
            </a:r>
            <a:br>
              <a:rPr lang="pl-PL" dirty="0"/>
            </a:br>
            <a:r>
              <a:rPr lang="pl-PL" dirty="0"/>
              <a:t>i turnusy rehabilitacyjne;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3) dziennego </a:t>
            </a:r>
            <a:r>
              <a:rPr lang="pl-PL" dirty="0"/>
              <a:t>- zadania: częściowa hospitalizacja psychiatryczna w celu zintensyfikowania oddziaływań terapeutycznych lub rehabilitacyjnych;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4) szpitalnego - </a:t>
            </a:r>
            <a:r>
              <a:rPr lang="pl-PL" dirty="0"/>
              <a:t>zadania: całodobowa opieka szpitalna w sytuacjach nacechowanych znacznym nasileniem zaburzeń lub związanym z nimi ryzykiem - podstawowym i docelowym rozwiązaniem powinny być świadczenia oddziału psychiatrycznego w lokalnym szpitalu ogólnym. </a:t>
            </a:r>
            <a:br>
              <a:rPr lang="pl-PL" dirty="0"/>
            </a:br>
            <a:r>
              <a:rPr lang="pl-PL" dirty="0"/>
              <a:t>Oddziałem szpitalnym kieruje specjalista psychiatra.</a:t>
            </a:r>
          </a:p>
        </p:txBody>
      </p:sp>
    </p:spTree>
    <p:extLst>
      <p:ext uri="{BB962C8B-B14F-4D97-AF65-F5344CB8AC3E}">
        <p14:creationId xmlns:p14="http://schemas.microsoft.com/office/powerpoint/2010/main" val="263709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7914" y="1079907"/>
            <a:ext cx="7338060" cy="1131570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ZALECANE, MINIMALNE, DOCELOWE WSKAŹNIKI ZATRUDNIENIA </a:t>
            </a:r>
            <a:b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WYBRANYCH ZAWODACH ISTOTNYCH DLA PSYCHIATRYCZNEJ OPIEKI ZDROWOTNEJ</a:t>
            </a:r>
            <a:b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Oczekiwane zatrudnienie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/>
          </p:nvPr>
        </p:nvGraphicFramePr>
        <p:xfrm>
          <a:off x="1332963" y="2373736"/>
          <a:ext cx="6500613" cy="3465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278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Zawód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 dirty="0">
                          <a:effectLst/>
                        </a:rPr>
                        <a:t>Oczekiwania</a:t>
                      </a:r>
                      <a:endParaRPr lang="pl-PL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800">
                          <a:effectLst/>
                        </a:rPr>
                        <a:t>Stan obecny</a:t>
                      </a:r>
                      <a:endParaRPr lang="pl-PL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wskaźnik/100 tys.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liczba*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liczba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Psychiatrzy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20,0 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0000"/>
                          </a:solidFill>
                          <a:effectLst/>
                        </a:rPr>
                        <a:t>7800 </a:t>
                      </a:r>
                      <a:endParaRPr lang="pl-PL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3984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Psychiatrzy dzieci i młodzieży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2,0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0000"/>
                          </a:solidFill>
                          <a:effectLst/>
                        </a:rPr>
                        <a:t>780</a:t>
                      </a:r>
                      <a:endParaRPr lang="pl-PL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355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Psychologowie,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w tym psychologowie kliniczni, psychoterapeuci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30,0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0000"/>
                          </a:solidFill>
                          <a:effectLst/>
                        </a:rPr>
                        <a:t>1170  !!!</a:t>
                      </a:r>
                      <a:endParaRPr lang="pl-PL" sz="9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1750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Pracownicy socjalni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5,0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1900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300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Pielęgniarki, w tym psychiatryczne**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20,0 (40,0)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7800 (15 600)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10000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Terapeuci  środowiskowi, w tym specjaliści  TŚ **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40,0 (20,0)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solidFill>
                            <a:srgbClr val="FF6600"/>
                          </a:solidFill>
                          <a:effectLst/>
                        </a:rPr>
                        <a:t>15 600 (7 800)</a:t>
                      </a:r>
                      <a:endParaRPr lang="pl-PL" sz="900" b="1" dirty="0">
                        <a:solidFill>
                          <a:srgbClr val="FF66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ok.500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2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Pielęgniarki i terapeuci środowiskowi  łącznie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60,0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23 400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10 500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Terapeuci zajęciowi, rehabilitanci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4,0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1560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560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Specjaliści i instruktorzy terapii uzależnień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5,0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1900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608 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Instruktorzy zdrowienia (ex-in, ex-co)***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?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?</a:t>
                      </a:r>
                      <a:endParaRPr lang="pl-PL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ok. 20</a:t>
                      </a:r>
                      <a:endParaRPr lang="pl-PL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8403" marR="284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347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Warto spojrzeć z perspektywy pacjenta …</a:t>
            </a:r>
            <a:endParaRPr lang="en-US" dirty="0"/>
          </a:p>
        </p:txBody>
      </p:sp>
      <p:pic>
        <p:nvPicPr>
          <p:cNvPr id="4" name="Symbol zastępczy zawartości 3" descr="hos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6096000" cy="4429125"/>
          </a:xfrm>
        </p:spPr>
      </p:pic>
    </p:spTree>
    <p:extLst>
      <p:ext uri="{BB962C8B-B14F-4D97-AF65-F5344CB8AC3E}">
        <p14:creationId xmlns:p14="http://schemas.microsoft.com/office/powerpoint/2010/main" val="272315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Joe </a:t>
            </a:r>
            <a:r>
              <a:rPr lang="pl-PL" sz="2800" dirty="0" err="1"/>
              <a:t>Biden</a:t>
            </a:r>
            <a:r>
              <a:rPr lang="pl-PL" sz="2800" dirty="0"/>
              <a:t> - Zmiana myślenia i widzenia zaburzeń psychicznych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600" dirty="0" err="1"/>
              <a:t>Brain</a:t>
            </a:r>
            <a:r>
              <a:rPr lang="pl-PL" sz="2600" dirty="0"/>
              <a:t> </a:t>
            </a:r>
            <a:r>
              <a:rPr lang="pl-PL" sz="2600" dirty="0" err="1"/>
              <a:t>Research</a:t>
            </a:r>
            <a:r>
              <a:rPr lang="pl-PL" sz="2600" dirty="0"/>
              <a:t> </a:t>
            </a:r>
            <a:r>
              <a:rPr lang="pl-PL" sz="2600" dirty="0" err="1"/>
              <a:t>Through</a:t>
            </a:r>
            <a:r>
              <a:rPr lang="pl-PL" sz="2600" dirty="0"/>
              <a:t> </a:t>
            </a:r>
            <a:r>
              <a:rPr lang="pl-PL" sz="2600" dirty="0" err="1"/>
              <a:t>Advancing</a:t>
            </a:r>
            <a:r>
              <a:rPr lang="pl-PL" sz="2600" dirty="0"/>
              <a:t> </a:t>
            </a:r>
            <a:r>
              <a:rPr lang="pl-PL" sz="2600" dirty="0" err="1"/>
              <a:t>Innovativ</a:t>
            </a:r>
            <a:r>
              <a:rPr lang="pl-PL" sz="2600" dirty="0"/>
              <a:t> </a:t>
            </a:r>
            <a:r>
              <a:rPr lang="pl-PL" sz="2600" dirty="0" err="1"/>
              <a:t>Neurotechnologies</a:t>
            </a:r>
            <a:r>
              <a:rPr lang="pl-PL" sz="2600" dirty="0"/>
              <a:t> (BRAIN) </a:t>
            </a:r>
            <a:r>
              <a:rPr lang="pl-PL" sz="2600" dirty="0" err="1"/>
              <a:t>Innnitiative</a:t>
            </a:r>
            <a:r>
              <a:rPr lang="pl-PL" sz="2600" dirty="0"/>
              <a:t> (2013)</a:t>
            </a:r>
          </a:p>
          <a:p>
            <a:r>
              <a:rPr lang="pl-PL" sz="2600" dirty="0"/>
              <a:t>Akty Prawne: </a:t>
            </a:r>
            <a:r>
              <a:rPr lang="pl-PL" sz="2600" dirty="0" err="1"/>
              <a:t>Mental</a:t>
            </a:r>
            <a:r>
              <a:rPr lang="pl-PL" sz="2600" dirty="0"/>
              <a:t> Health </a:t>
            </a:r>
            <a:r>
              <a:rPr lang="pl-PL" sz="2600" dirty="0" err="1"/>
              <a:t>Parity</a:t>
            </a:r>
            <a:r>
              <a:rPr lang="pl-PL" sz="2600" dirty="0"/>
              <a:t> </a:t>
            </a:r>
            <a:r>
              <a:rPr lang="pl-PL" sz="2600" dirty="0" err="1"/>
              <a:t>Act</a:t>
            </a:r>
            <a:r>
              <a:rPr lang="pl-PL" sz="2600" dirty="0"/>
              <a:t> </a:t>
            </a:r>
            <a:r>
              <a:rPr lang="pl-PL" sz="2600" dirty="0" err="1"/>
              <a:t>Addiction</a:t>
            </a:r>
            <a:r>
              <a:rPr lang="pl-PL" sz="2600" dirty="0"/>
              <a:t> Equity </a:t>
            </a:r>
            <a:r>
              <a:rPr lang="pl-PL" sz="2600" dirty="0" err="1"/>
              <a:t>Act</a:t>
            </a:r>
            <a:r>
              <a:rPr lang="pl-PL" sz="2600" dirty="0"/>
              <a:t> (1996/2008),  </a:t>
            </a:r>
            <a:r>
              <a:rPr lang="pl-PL" sz="2600" dirty="0" err="1"/>
              <a:t>Affordable</a:t>
            </a:r>
            <a:r>
              <a:rPr lang="pl-PL" sz="2600" dirty="0"/>
              <a:t> </a:t>
            </a:r>
            <a:r>
              <a:rPr lang="pl-PL" sz="2600" dirty="0" err="1"/>
              <a:t>Care</a:t>
            </a:r>
            <a:r>
              <a:rPr lang="pl-PL" sz="2600" dirty="0"/>
              <a:t> </a:t>
            </a:r>
            <a:r>
              <a:rPr lang="pl-PL" sz="2600" dirty="0" err="1"/>
              <a:t>Act</a:t>
            </a:r>
            <a:r>
              <a:rPr lang="pl-PL" sz="2600" dirty="0"/>
              <a:t> (</a:t>
            </a:r>
            <a:r>
              <a:rPr lang="pl-PL" sz="2600" dirty="0" err="1"/>
              <a:t>Obamacare</a:t>
            </a:r>
            <a:r>
              <a:rPr lang="pl-PL" sz="2600" dirty="0"/>
              <a:t>, 2010)</a:t>
            </a:r>
          </a:p>
          <a:p>
            <a:r>
              <a:rPr lang="pl-PL" sz="2600" dirty="0"/>
              <a:t>100 mld USD przeznaczonych na zwiększenie dostępności do świadczeń psychiatrycznych (2013)</a:t>
            </a:r>
          </a:p>
          <a:p>
            <a:r>
              <a:rPr lang="pl-PL" sz="2600" dirty="0"/>
              <a:t>Nadal – za mała liczba psychiatrów!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343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Prezydent (były) USA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White House National </a:t>
            </a:r>
            <a:r>
              <a:rPr lang="pl-PL" dirty="0" err="1"/>
              <a:t>Conference</a:t>
            </a:r>
            <a:r>
              <a:rPr lang="pl-PL" dirty="0"/>
              <a:t> on </a:t>
            </a:r>
            <a:r>
              <a:rPr lang="pl-PL" dirty="0" err="1"/>
              <a:t>Mental</a:t>
            </a:r>
            <a:r>
              <a:rPr lang="pl-PL" dirty="0"/>
              <a:t> Health 2013</a:t>
            </a:r>
          </a:p>
          <a:p>
            <a:endParaRPr lang="pl-PL" dirty="0"/>
          </a:p>
        </p:txBody>
      </p:sp>
      <p:pic>
        <p:nvPicPr>
          <p:cNvPr id="4" name="Obraz 3" descr="10928287974_132a6d890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314700"/>
            <a:ext cx="6286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859" y="1224948"/>
            <a:ext cx="6864659" cy="1343127"/>
          </a:xfrm>
        </p:spPr>
        <p:txBody>
          <a:bodyPr>
            <a:noAutofit/>
          </a:bodyPr>
          <a:lstStyle/>
          <a:p>
            <a:r>
              <a:rPr lang="pl-PL" sz="3000" b="1" dirty="0"/>
              <a:t>Psychiatra  a  </a:t>
            </a:r>
            <a:br>
              <a:rPr lang="pl-PL" sz="3000" b="1" dirty="0"/>
            </a:br>
            <a:r>
              <a:rPr lang="pl-PL" sz="3000" b="1" dirty="0"/>
              <a:t>współczesne społeczeństwo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719502" y="5535093"/>
            <a:ext cx="2611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00" dirty="0"/>
              <a:t>Moskalewicz, Boguszewska 2012, </a:t>
            </a:r>
            <a:r>
              <a:rPr lang="pl-PL" sz="1500" dirty="0"/>
              <a:t>EZOP 2012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8765" y="3393421"/>
            <a:ext cx="7228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/>
              <a:t>Kondycja psychiczna społeczeństwa polskiego jest zła.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5540" y="4171279"/>
            <a:ext cx="4200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Istotny wzrost rozpowszechnienia zaburzeń psychicznych </a:t>
            </a:r>
          </a:p>
          <a:p>
            <a:r>
              <a:rPr lang="pl-PL" sz="1350" dirty="0"/>
              <a:t>	- dwukrotny w lecznictwie ambulatoryjnym</a:t>
            </a:r>
          </a:p>
          <a:p>
            <a:r>
              <a:rPr lang="pl-PL" sz="1350" dirty="0"/>
              <a:t>	- 50% w lecznictwie stacjonarnym</a:t>
            </a:r>
          </a:p>
          <a:p>
            <a:endParaRPr lang="pl-PL" sz="135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20" y="1000845"/>
            <a:ext cx="1607344" cy="16073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56" y="2474987"/>
            <a:ext cx="2814638" cy="914400"/>
          </a:xfrm>
          <a:prstGeom prst="rect">
            <a:avLst/>
          </a:prstGeom>
        </p:spPr>
      </p:pic>
      <p:sp>
        <p:nvSpPr>
          <p:cNvPr id="11" name="Dowolny kształt 10"/>
          <p:cNvSpPr/>
          <p:nvPr/>
        </p:nvSpPr>
        <p:spPr>
          <a:xfrm>
            <a:off x="7170554" y="2277059"/>
            <a:ext cx="987825" cy="1287529"/>
          </a:xfrm>
          <a:custGeom>
            <a:avLst/>
            <a:gdLst>
              <a:gd name="connsiteX0" fmla="*/ 839244 w 2018164"/>
              <a:gd name="connsiteY0" fmla="*/ 450937 h 2392471"/>
              <a:gd name="connsiteX1" fmla="*/ 764088 w 2018164"/>
              <a:gd name="connsiteY1" fmla="*/ 413359 h 2392471"/>
              <a:gd name="connsiteX2" fmla="*/ 237995 w 2018164"/>
              <a:gd name="connsiteY2" fmla="*/ 425885 h 2392471"/>
              <a:gd name="connsiteX3" fmla="*/ 75157 w 2018164"/>
              <a:gd name="connsiteY3" fmla="*/ 538619 h 2392471"/>
              <a:gd name="connsiteX4" fmla="*/ 25053 w 2018164"/>
              <a:gd name="connsiteY4" fmla="*/ 638827 h 2392471"/>
              <a:gd name="connsiteX5" fmla="*/ 12527 w 2018164"/>
              <a:gd name="connsiteY5" fmla="*/ 814191 h 2392471"/>
              <a:gd name="connsiteX6" fmla="*/ 0 w 2018164"/>
              <a:gd name="connsiteY6" fmla="*/ 951978 h 2392471"/>
              <a:gd name="connsiteX7" fmla="*/ 12527 w 2018164"/>
              <a:gd name="connsiteY7" fmla="*/ 1816274 h 2392471"/>
              <a:gd name="connsiteX8" fmla="*/ 50105 w 2018164"/>
              <a:gd name="connsiteY8" fmla="*/ 1954060 h 2392471"/>
              <a:gd name="connsiteX9" fmla="*/ 87683 w 2018164"/>
              <a:gd name="connsiteY9" fmla="*/ 2016690 h 2392471"/>
              <a:gd name="connsiteX10" fmla="*/ 137787 w 2018164"/>
              <a:gd name="connsiteY10" fmla="*/ 2091846 h 2392471"/>
              <a:gd name="connsiteX11" fmla="*/ 250521 w 2018164"/>
              <a:gd name="connsiteY11" fmla="*/ 2192054 h 2392471"/>
              <a:gd name="connsiteX12" fmla="*/ 288099 w 2018164"/>
              <a:gd name="connsiteY12" fmla="*/ 2229633 h 2392471"/>
              <a:gd name="connsiteX13" fmla="*/ 388307 w 2018164"/>
              <a:gd name="connsiteY13" fmla="*/ 2267211 h 2392471"/>
              <a:gd name="connsiteX14" fmla="*/ 651354 w 2018164"/>
              <a:gd name="connsiteY14" fmla="*/ 2354893 h 2392471"/>
              <a:gd name="connsiteX15" fmla="*/ 726510 w 2018164"/>
              <a:gd name="connsiteY15" fmla="*/ 2367419 h 2392471"/>
              <a:gd name="connsiteX16" fmla="*/ 889348 w 2018164"/>
              <a:gd name="connsiteY16" fmla="*/ 2392471 h 2392471"/>
              <a:gd name="connsiteX17" fmla="*/ 1265129 w 2018164"/>
              <a:gd name="connsiteY17" fmla="*/ 2379945 h 2392471"/>
              <a:gd name="connsiteX18" fmla="*/ 1465546 w 2018164"/>
              <a:gd name="connsiteY18" fmla="*/ 2292263 h 2392471"/>
              <a:gd name="connsiteX19" fmla="*/ 1640910 w 2018164"/>
              <a:gd name="connsiteY19" fmla="*/ 2179528 h 2392471"/>
              <a:gd name="connsiteX20" fmla="*/ 1716066 w 2018164"/>
              <a:gd name="connsiteY20" fmla="*/ 2129424 h 2392471"/>
              <a:gd name="connsiteX21" fmla="*/ 1841327 w 2018164"/>
              <a:gd name="connsiteY21" fmla="*/ 1929008 h 2392471"/>
              <a:gd name="connsiteX22" fmla="*/ 1979113 w 2018164"/>
              <a:gd name="connsiteY22" fmla="*/ 1565753 h 2392471"/>
              <a:gd name="connsiteX23" fmla="*/ 1991639 w 2018164"/>
              <a:gd name="connsiteY23" fmla="*/ 1440493 h 2392471"/>
              <a:gd name="connsiteX24" fmla="*/ 2016691 w 2018164"/>
              <a:gd name="connsiteY24" fmla="*/ 1327759 h 2392471"/>
              <a:gd name="connsiteX25" fmla="*/ 1979113 w 2018164"/>
              <a:gd name="connsiteY25" fmla="*/ 851770 h 2392471"/>
              <a:gd name="connsiteX26" fmla="*/ 1903957 w 2018164"/>
              <a:gd name="connsiteY26" fmla="*/ 563671 h 2392471"/>
              <a:gd name="connsiteX27" fmla="*/ 1853853 w 2018164"/>
              <a:gd name="connsiteY27" fmla="*/ 425885 h 2392471"/>
              <a:gd name="connsiteX28" fmla="*/ 1778696 w 2018164"/>
              <a:gd name="connsiteY28" fmla="*/ 313150 h 2392471"/>
              <a:gd name="connsiteX29" fmla="*/ 1678488 w 2018164"/>
              <a:gd name="connsiteY29" fmla="*/ 162838 h 2392471"/>
              <a:gd name="connsiteX30" fmla="*/ 1578280 w 2018164"/>
              <a:gd name="connsiteY30" fmla="*/ 62630 h 2392471"/>
              <a:gd name="connsiteX31" fmla="*/ 1490598 w 2018164"/>
              <a:gd name="connsiteY31" fmla="*/ 25052 h 2392471"/>
              <a:gd name="connsiteX32" fmla="*/ 1390390 w 2018164"/>
              <a:gd name="connsiteY32" fmla="*/ 0 h 2392471"/>
              <a:gd name="connsiteX33" fmla="*/ 1164921 w 2018164"/>
              <a:gd name="connsiteY33" fmla="*/ 25052 h 2392471"/>
              <a:gd name="connsiteX34" fmla="*/ 1127343 w 2018164"/>
              <a:gd name="connsiteY34" fmla="*/ 37578 h 2392471"/>
              <a:gd name="connsiteX35" fmla="*/ 1064713 w 2018164"/>
              <a:gd name="connsiteY35" fmla="*/ 75156 h 2392471"/>
              <a:gd name="connsiteX36" fmla="*/ 889348 w 2018164"/>
              <a:gd name="connsiteY36" fmla="*/ 162838 h 2392471"/>
              <a:gd name="connsiteX37" fmla="*/ 851770 w 2018164"/>
              <a:gd name="connsiteY37" fmla="*/ 200416 h 2392471"/>
              <a:gd name="connsiteX38" fmla="*/ 814192 w 2018164"/>
              <a:gd name="connsiteY38" fmla="*/ 212942 h 2392471"/>
              <a:gd name="connsiteX39" fmla="*/ 701458 w 2018164"/>
              <a:gd name="connsiteY39" fmla="*/ 288098 h 2392471"/>
              <a:gd name="connsiteX40" fmla="*/ 651354 w 2018164"/>
              <a:gd name="connsiteY40" fmla="*/ 375780 h 239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018164" h="2392471">
                <a:moveTo>
                  <a:pt x="839244" y="450937"/>
                </a:moveTo>
                <a:cubicBezTo>
                  <a:pt x="814192" y="438411"/>
                  <a:pt x="789942" y="424132"/>
                  <a:pt x="764088" y="413359"/>
                </a:cubicBezTo>
                <a:cubicBezTo>
                  <a:pt x="582214" y="337578"/>
                  <a:pt x="507480" y="403428"/>
                  <a:pt x="237995" y="425885"/>
                </a:cubicBezTo>
                <a:cubicBezTo>
                  <a:pt x="151057" y="469354"/>
                  <a:pt x="152977" y="460799"/>
                  <a:pt x="75157" y="538619"/>
                </a:cubicBezTo>
                <a:cubicBezTo>
                  <a:pt x="50141" y="563635"/>
                  <a:pt x="37014" y="608924"/>
                  <a:pt x="25053" y="638827"/>
                </a:cubicBezTo>
                <a:cubicBezTo>
                  <a:pt x="20878" y="697282"/>
                  <a:pt x="17201" y="755774"/>
                  <a:pt x="12527" y="814191"/>
                </a:cubicBezTo>
                <a:cubicBezTo>
                  <a:pt x="8849" y="860163"/>
                  <a:pt x="0" y="905860"/>
                  <a:pt x="0" y="951978"/>
                </a:cubicBezTo>
                <a:cubicBezTo>
                  <a:pt x="0" y="1240107"/>
                  <a:pt x="4846" y="1528247"/>
                  <a:pt x="12527" y="1816274"/>
                </a:cubicBezTo>
                <a:cubicBezTo>
                  <a:pt x="13806" y="1864247"/>
                  <a:pt x="28850" y="1911550"/>
                  <a:pt x="50105" y="1954060"/>
                </a:cubicBezTo>
                <a:cubicBezTo>
                  <a:pt x="60993" y="1975836"/>
                  <a:pt x="74612" y="1996150"/>
                  <a:pt x="87683" y="2016690"/>
                </a:cubicBezTo>
                <a:cubicBezTo>
                  <a:pt x="103848" y="2042092"/>
                  <a:pt x="118978" y="2068335"/>
                  <a:pt x="137787" y="2091846"/>
                </a:cubicBezTo>
                <a:cubicBezTo>
                  <a:pt x="175116" y="2138507"/>
                  <a:pt x="205307" y="2152491"/>
                  <a:pt x="250521" y="2192054"/>
                </a:cubicBezTo>
                <a:cubicBezTo>
                  <a:pt x="263853" y="2203719"/>
                  <a:pt x="272547" y="2221150"/>
                  <a:pt x="288099" y="2229633"/>
                </a:cubicBezTo>
                <a:cubicBezTo>
                  <a:pt x="319417" y="2246716"/>
                  <a:pt x="355184" y="2253962"/>
                  <a:pt x="388307" y="2267211"/>
                </a:cubicBezTo>
                <a:cubicBezTo>
                  <a:pt x="494487" y="2309683"/>
                  <a:pt x="516882" y="2332481"/>
                  <a:pt x="651354" y="2354893"/>
                </a:cubicBezTo>
                <a:lnTo>
                  <a:pt x="726510" y="2367419"/>
                </a:lnTo>
                <a:cubicBezTo>
                  <a:pt x="936041" y="2399655"/>
                  <a:pt x="701880" y="2361226"/>
                  <a:pt x="889348" y="2392471"/>
                </a:cubicBezTo>
                <a:cubicBezTo>
                  <a:pt x="1014608" y="2388296"/>
                  <a:pt x="1140453" y="2392732"/>
                  <a:pt x="1265129" y="2379945"/>
                </a:cubicBezTo>
                <a:cubicBezTo>
                  <a:pt x="1344998" y="2371753"/>
                  <a:pt x="1398541" y="2327999"/>
                  <a:pt x="1465546" y="2292263"/>
                </a:cubicBezTo>
                <a:cubicBezTo>
                  <a:pt x="1660564" y="2188254"/>
                  <a:pt x="1479745" y="2300403"/>
                  <a:pt x="1640910" y="2179528"/>
                </a:cubicBezTo>
                <a:cubicBezTo>
                  <a:pt x="1664997" y="2161463"/>
                  <a:pt x="1693686" y="2149566"/>
                  <a:pt x="1716066" y="2129424"/>
                </a:cubicBezTo>
                <a:cubicBezTo>
                  <a:pt x="1764344" y="2085974"/>
                  <a:pt x="1820896" y="1972789"/>
                  <a:pt x="1841327" y="1929008"/>
                </a:cubicBezTo>
                <a:cubicBezTo>
                  <a:pt x="1935610" y="1726973"/>
                  <a:pt x="1928368" y="1734903"/>
                  <a:pt x="1979113" y="1565753"/>
                </a:cubicBezTo>
                <a:cubicBezTo>
                  <a:pt x="1983288" y="1524000"/>
                  <a:pt x="1985095" y="1481941"/>
                  <a:pt x="1991639" y="1440493"/>
                </a:cubicBezTo>
                <a:cubicBezTo>
                  <a:pt x="1997643" y="1402469"/>
                  <a:pt x="2015622" y="1366239"/>
                  <a:pt x="2016691" y="1327759"/>
                </a:cubicBezTo>
                <a:cubicBezTo>
                  <a:pt x="2021353" y="1159933"/>
                  <a:pt x="2016518" y="1010742"/>
                  <a:pt x="1979113" y="851770"/>
                </a:cubicBezTo>
                <a:cubicBezTo>
                  <a:pt x="1956382" y="755161"/>
                  <a:pt x="1937874" y="656943"/>
                  <a:pt x="1903957" y="563671"/>
                </a:cubicBezTo>
                <a:cubicBezTo>
                  <a:pt x="1887256" y="517742"/>
                  <a:pt x="1873442" y="470659"/>
                  <a:pt x="1853853" y="425885"/>
                </a:cubicBezTo>
                <a:cubicBezTo>
                  <a:pt x="1830694" y="372951"/>
                  <a:pt x="1809307" y="359066"/>
                  <a:pt x="1778696" y="313150"/>
                </a:cubicBezTo>
                <a:cubicBezTo>
                  <a:pt x="1732658" y="244092"/>
                  <a:pt x="1740488" y="234377"/>
                  <a:pt x="1678488" y="162838"/>
                </a:cubicBezTo>
                <a:cubicBezTo>
                  <a:pt x="1647550" y="127140"/>
                  <a:pt x="1620531" y="83756"/>
                  <a:pt x="1578280" y="62630"/>
                </a:cubicBezTo>
                <a:cubicBezTo>
                  <a:pt x="1537218" y="42099"/>
                  <a:pt x="1531146" y="36110"/>
                  <a:pt x="1490598" y="25052"/>
                </a:cubicBezTo>
                <a:cubicBezTo>
                  <a:pt x="1457381" y="15993"/>
                  <a:pt x="1390390" y="0"/>
                  <a:pt x="1390390" y="0"/>
                </a:cubicBezTo>
                <a:cubicBezTo>
                  <a:pt x="1292023" y="7567"/>
                  <a:pt x="1247419" y="4427"/>
                  <a:pt x="1164921" y="25052"/>
                </a:cubicBezTo>
                <a:cubicBezTo>
                  <a:pt x="1152112" y="28254"/>
                  <a:pt x="1139153" y="31673"/>
                  <a:pt x="1127343" y="37578"/>
                </a:cubicBezTo>
                <a:cubicBezTo>
                  <a:pt x="1105567" y="48466"/>
                  <a:pt x="1086257" y="63817"/>
                  <a:pt x="1064713" y="75156"/>
                </a:cubicBezTo>
                <a:cubicBezTo>
                  <a:pt x="1006879" y="105595"/>
                  <a:pt x="889348" y="162838"/>
                  <a:pt x="889348" y="162838"/>
                </a:cubicBezTo>
                <a:cubicBezTo>
                  <a:pt x="876822" y="175364"/>
                  <a:pt x="866509" y="190590"/>
                  <a:pt x="851770" y="200416"/>
                </a:cubicBezTo>
                <a:cubicBezTo>
                  <a:pt x="840784" y="207740"/>
                  <a:pt x="826258" y="207580"/>
                  <a:pt x="814192" y="212942"/>
                </a:cubicBezTo>
                <a:cubicBezTo>
                  <a:pt x="773683" y="230946"/>
                  <a:pt x="726908" y="248105"/>
                  <a:pt x="701458" y="288098"/>
                </a:cubicBezTo>
                <a:cubicBezTo>
                  <a:pt x="649487" y="369768"/>
                  <a:pt x="651354" y="428143"/>
                  <a:pt x="651354" y="37578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12" name="pole tekstowe 11"/>
          <p:cNvSpPr txBox="1"/>
          <p:nvPr/>
        </p:nvSpPr>
        <p:spPr>
          <a:xfrm>
            <a:off x="2824387" y="4890164"/>
            <a:ext cx="388343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50" dirty="0">
                <a:solidFill>
                  <a:srgbClr val="FF0000"/>
                </a:solidFill>
              </a:rPr>
              <a:t>JAKOŚĆ ŻYCIA … ?</a:t>
            </a:r>
          </a:p>
        </p:txBody>
      </p:sp>
    </p:spTree>
    <p:extLst>
      <p:ext uri="{BB962C8B-B14F-4D97-AF65-F5344CB8AC3E}">
        <p14:creationId xmlns:p14="http://schemas.microsoft.com/office/powerpoint/2010/main" val="94447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000" b="1" dirty="0"/>
              <a:t>czy obserwujemy wzrost zapadalności na zaburzenia psychiczne?		           Tak.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970" y="2962656"/>
            <a:ext cx="7543800" cy="30380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/>
              <a:t>PONIEWAŻ:</a:t>
            </a:r>
          </a:p>
          <a:p>
            <a:r>
              <a:rPr lang="pl-PL" dirty="0"/>
              <a:t>Reforma systemu lecznictwa psychiatrycznego</a:t>
            </a:r>
          </a:p>
          <a:p>
            <a:r>
              <a:rPr lang="pl-PL" dirty="0"/>
              <a:t>Poprawa dostępności i jakości – otwarcie „na klienta”</a:t>
            </a:r>
          </a:p>
          <a:p>
            <a:r>
              <a:rPr lang="pl-PL" dirty="0"/>
              <a:t>Wiedza na temat zaburzeń psychicznych i seksuologicznych</a:t>
            </a:r>
          </a:p>
          <a:p>
            <a:endParaRPr lang="pl-PL" dirty="0"/>
          </a:p>
          <a:p>
            <a:r>
              <a:rPr lang="pl-PL" dirty="0"/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195380" y="506306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 T R E S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977601" y="5092934"/>
            <a:ext cx="433644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dirty="0"/>
              <a:t>Z A B U R Z E N I A    P S Y C H I C Z N E </a:t>
            </a:r>
          </a:p>
        </p:txBody>
      </p:sp>
      <p:sp>
        <p:nvSpPr>
          <p:cNvPr id="6" name="Strzałka w prawo 5"/>
          <p:cNvSpPr/>
          <p:nvPr/>
        </p:nvSpPr>
        <p:spPr>
          <a:xfrm>
            <a:off x="2776654" y="5179496"/>
            <a:ext cx="798556" cy="219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</p:spTree>
    <p:extLst>
      <p:ext uri="{BB962C8B-B14F-4D97-AF65-F5344CB8AC3E}">
        <p14:creationId xmlns:p14="http://schemas.microsoft.com/office/powerpoint/2010/main" val="30720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0993" y="1097263"/>
            <a:ext cx="8346186" cy="1207008"/>
          </a:xfrm>
        </p:spPr>
        <p:txBody>
          <a:bodyPr>
            <a:normAutofit/>
          </a:bodyPr>
          <a:lstStyle/>
          <a:p>
            <a:r>
              <a:rPr lang="pl-PL" sz="3000" b="1" dirty="0"/>
              <a:t>Kondycja polskiego społeczeństwa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0745" y="2235401"/>
            <a:ext cx="7152914" cy="1433550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Przynajmniej</a:t>
            </a:r>
            <a:r>
              <a:rPr lang="pl-PL" sz="2100" dirty="0"/>
              <a:t> jedno </a:t>
            </a:r>
            <a:r>
              <a:rPr lang="pl-PL" dirty="0"/>
              <a:t>zaburzenie z </a:t>
            </a:r>
            <a:r>
              <a:rPr lang="pl-PL" sz="2100" dirty="0"/>
              <a:t>18</a:t>
            </a:r>
            <a:r>
              <a:rPr lang="pl-PL" dirty="0"/>
              <a:t> zdefiniowanych w ICD10 i DSM-IV </a:t>
            </a:r>
          </a:p>
          <a:p>
            <a:pPr marL="0" indent="0">
              <a:buNone/>
            </a:pPr>
            <a:r>
              <a:rPr lang="pl-PL" dirty="0"/>
              <a:t>    można rozpoznać u 23,4% osób  = 6 mln mieszkańców Polski.</a:t>
            </a:r>
          </a:p>
          <a:p>
            <a:r>
              <a:rPr lang="pl-PL" dirty="0"/>
              <a:t>Co czwarta osoba doświadczyła więcej niż 1 z badanych zaburzeń</a:t>
            </a:r>
          </a:p>
          <a:p>
            <a:r>
              <a:rPr lang="pl-PL" dirty="0"/>
              <a:t>Co dwudziesta piąta osoba doświadczyła 3 i więcej zaburzeń = 250 tyś osób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402" y="4238772"/>
            <a:ext cx="3146390" cy="176197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144582" y="3833111"/>
            <a:ext cx="2941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dirty="0">
                <a:solidFill>
                  <a:srgbClr val="FF0000"/>
                </a:solidFill>
                <a:latin typeface="Calibri"/>
                <a:cs typeface="Calibri"/>
              </a:rPr>
              <a:t>Kto na podium?</a:t>
            </a:r>
          </a:p>
        </p:txBody>
      </p:sp>
    </p:spTree>
    <p:extLst>
      <p:ext uri="{BB962C8B-B14F-4D97-AF65-F5344CB8AC3E}">
        <p14:creationId xmlns:p14="http://schemas.microsoft.com/office/powerpoint/2010/main" val="1549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2858" y="1220724"/>
            <a:ext cx="8731671" cy="1207008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/>
              <a:t>Kondycja polskiego społeczeństwa</a:t>
            </a:r>
            <a:br>
              <a:rPr lang="pl-PL" sz="3000" b="1" dirty="0"/>
            </a:br>
            <a:r>
              <a:rPr lang="pl-PL" sz="3000" b="1" dirty="0"/>
              <a:t>zwycięzca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22759" y="2448306"/>
            <a:ext cx="6500466" cy="1486667"/>
          </a:xfrm>
        </p:spPr>
        <p:txBody>
          <a:bodyPr>
            <a:normAutofit fontScale="47500" lnSpcReduction="20000"/>
          </a:bodyPr>
          <a:lstStyle/>
          <a:p>
            <a:r>
              <a:rPr lang="pl-PL" dirty="0"/>
              <a:t>Najczęstsze zaburzenia to te związane z używaniem substancji – 12,8% </a:t>
            </a:r>
          </a:p>
          <a:p>
            <a:pPr lvl="1"/>
            <a:r>
              <a:rPr lang="pl-PL" dirty="0"/>
              <a:t>W tym nadużywanie i uzależnienie od alkoholu – 11,9% </a:t>
            </a:r>
          </a:p>
          <a:p>
            <a:pPr lvl="1"/>
            <a:r>
              <a:rPr lang="pl-PL" dirty="0"/>
              <a:t>Narkotyki – 1,4%</a:t>
            </a:r>
          </a:p>
          <a:p>
            <a:pPr lvl="1"/>
            <a:endParaRPr lang="pl-PL" dirty="0"/>
          </a:p>
          <a:p>
            <a:pPr lvl="1"/>
            <a:r>
              <a:rPr lang="pl-PL" dirty="0"/>
              <a:t>Co stanowi:</a:t>
            </a:r>
          </a:p>
          <a:p>
            <a:pPr lvl="2"/>
            <a:r>
              <a:rPr lang="pl-PL" dirty="0"/>
              <a:t>Nadużywanie = 3 mln osób, </a:t>
            </a:r>
          </a:p>
          <a:p>
            <a:pPr lvl="2"/>
            <a:r>
              <a:rPr lang="pl-PL" dirty="0"/>
              <a:t>uzależnienie = 700 tyś osób w wieku produkcyjnym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449" y="4238772"/>
            <a:ext cx="3146390" cy="17619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495886" y="4252709"/>
            <a:ext cx="16913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SPA W TYM ALKOHOL</a:t>
            </a:r>
          </a:p>
        </p:txBody>
      </p:sp>
    </p:spTree>
    <p:extLst>
      <p:ext uri="{BB962C8B-B14F-4D97-AF65-F5344CB8AC3E}">
        <p14:creationId xmlns:p14="http://schemas.microsoft.com/office/powerpoint/2010/main" val="134085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956" y="1106081"/>
            <a:ext cx="8625833" cy="1207008"/>
          </a:xfrm>
        </p:spPr>
        <p:txBody>
          <a:bodyPr>
            <a:noAutofit/>
          </a:bodyPr>
          <a:lstStyle/>
          <a:p>
            <a:pPr algn="ctr"/>
            <a:r>
              <a:rPr lang="pl-PL" sz="3000" b="1" dirty="0"/>
              <a:t>Kondycja polskiego społeczeństwa</a:t>
            </a:r>
            <a:br>
              <a:rPr lang="pl-PL" sz="3000" b="1" dirty="0"/>
            </a:br>
            <a:r>
              <a:rPr lang="pl-PL" sz="3000" b="1" dirty="0"/>
              <a:t>miejsce II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91" y="4107375"/>
            <a:ext cx="3146390" cy="17619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173104" y="4419316"/>
            <a:ext cx="8499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NERWICE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65328" y="2912659"/>
            <a:ext cx="729097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350" dirty="0"/>
              <a:t>Zaburzenia nerwicowe, wśród których najczęstsze to fobie specyficzne – 4,3%, fobia społeczna – 1,8%</a:t>
            </a:r>
          </a:p>
          <a:p>
            <a:endParaRPr lang="pl-PL" sz="1350" dirty="0"/>
          </a:p>
          <a:p>
            <a:r>
              <a:rPr lang="pl-PL" sz="1350" dirty="0"/>
              <a:t>Zaburzenia nerwicowe dotyczą 10% populacji = 2,5 mln osób</a:t>
            </a:r>
          </a:p>
        </p:txBody>
      </p:sp>
    </p:spTree>
    <p:extLst>
      <p:ext uri="{BB962C8B-B14F-4D97-AF65-F5344CB8AC3E}">
        <p14:creationId xmlns:p14="http://schemas.microsoft.com/office/powerpoint/2010/main" val="2649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1028</Words>
  <Application>Microsoft Macintosh PowerPoint</Application>
  <PresentationFormat>Pokaz na ekranie (4:3)</PresentationFormat>
  <Paragraphs>179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Motyw pakietu Office</vt:lpstr>
      <vt:lpstr>Psychiatria w Polsce - wyzwania</vt:lpstr>
      <vt:lpstr>Konferencja APA Nowy Jork 2014</vt:lpstr>
      <vt:lpstr>Joe Biden - Zmiana myślenia i widzenia zaburzeń psychicznych</vt:lpstr>
      <vt:lpstr>Prezydent (były) USA</vt:lpstr>
      <vt:lpstr>Psychiatra  a   współczesne społeczeństwo</vt:lpstr>
      <vt:lpstr>czy obserwujemy wzrost zapadalności na zaburzenia psychiczne?             Tak.</vt:lpstr>
      <vt:lpstr>Kondycja polskiego społeczeństwa</vt:lpstr>
      <vt:lpstr>Kondycja polskiego społeczeństwa zwycięzca</vt:lpstr>
      <vt:lpstr>Kondycja polskiego społeczeństwa miejsce II</vt:lpstr>
      <vt:lpstr>Kondycja polskiego społeczeństwa miejsce III</vt:lpstr>
      <vt:lpstr>Problemy współczesnej populacji polski</vt:lpstr>
      <vt:lpstr>Prezentacja programu PowerPoint</vt:lpstr>
      <vt:lpstr>Prezentacja programu PowerPoint</vt:lpstr>
      <vt:lpstr>Koszty chorób mózgu w Europie w 2010 r.</vt:lpstr>
      <vt:lpstr>Finasowanie – 3,4% budżetu globalnego  średnia w UE – 6%</vt:lpstr>
      <vt:lpstr>Prezentacja programu PowerPoint</vt:lpstr>
      <vt:lpstr>Prezentacja programu PowerPoint</vt:lpstr>
      <vt:lpstr>Prezentacja programu PowerPoint</vt:lpstr>
      <vt:lpstr>Kierunki rozwoju - Nauka</vt:lpstr>
      <vt:lpstr>Wizerunek – zwycięża czarny PR</vt:lpstr>
      <vt:lpstr>Kierunki rozwoju - Zmiana wizerunku</vt:lpstr>
      <vt:lpstr>Kierunki rozwoju - Nowoczesna Psychiatria</vt:lpstr>
      <vt:lpstr>EPA Warszawa</vt:lpstr>
      <vt:lpstr>Szpital Tworki - nowoczesność</vt:lpstr>
      <vt:lpstr>Centra zdrowia psychicznego – Zmiana paradygmatu</vt:lpstr>
      <vt:lpstr>ZALECANE ROZWIĄZANIA ORGANIZACYJNE W PSYCHIATRYCZNEJ OPIECE ZDROWOTNEJ  Zalecane wskaźniki dostępności w psychiatrycznej opiece zdrowotnej</vt:lpstr>
      <vt:lpstr>Prezentacja programu PowerPoint</vt:lpstr>
      <vt:lpstr>ZALECANE, MINIMALNE, DOCELOWE WSKAŹNIKI ZATRUDNIENIA  W WYBRANYCH ZAWODACH ISTOTNYCH DLA PSYCHIATRYCZNEJ OPIEKI ZDROWOTNEJ Oczekiwane zatrudnienie </vt:lpstr>
      <vt:lpstr>Warto spojrzeć z perspektywy pacjenta …</vt:lpstr>
    </vt:vector>
  </TitlesOfParts>
  <Company>Microsoft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Agata Szulc</cp:lastModifiedBy>
  <cp:revision>14</cp:revision>
  <dcterms:created xsi:type="dcterms:W3CDTF">2018-01-15T08:16:26Z</dcterms:created>
  <dcterms:modified xsi:type="dcterms:W3CDTF">2018-02-07T17:04:48Z</dcterms:modified>
</cp:coreProperties>
</file>