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9" r:id="rId6"/>
    <p:sldId id="260" r:id="rId7"/>
    <p:sldId id="261" r:id="rId8"/>
    <p:sldId id="264" r:id="rId9"/>
    <p:sldId id="269" r:id="rId10"/>
    <p:sldId id="267" r:id="rId11"/>
    <p:sldId id="258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1" clrIdx="0">
    <p:extLst>
      <p:ext uri="{19B8F6BF-5375-455C-9EA6-DF929625EA0E}">
        <p15:presenceInfo xmlns:p15="http://schemas.microsoft.com/office/powerpoint/2012/main" userId="Anna Gałązka" providerId="None"/>
      </p:ext>
    </p:extLst>
  </p:cmAuthor>
  <p:cmAuthor id="2" name="Gałązka Anna" initials="GA" lastIdx="6" clrIdx="1">
    <p:extLst>
      <p:ext uri="{19B8F6BF-5375-455C-9EA6-DF929625EA0E}">
        <p15:presenceInfo xmlns:p15="http://schemas.microsoft.com/office/powerpoint/2012/main" userId="S-1-5-21-3954371645-834304607-549911658-82285" providerId="AD"/>
      </p:ext>
    </p:extLst>
  </p:cmAuthor>
  <p:cmAuthor id="3" name="Turek Łukasz" initials="TŁ" lastIdx="4" clrIdx="2">
    <p:extLst>
      <p:ext uri="{19B8F6BF-5375-455C-9EA6-DF929625EA0E}">
        <p15:presenceInfo xmlns:p15="http://schemas.microsoft.com/office/powerpoint/2012/main" userId="S-1-5-21-3954371645-834304607-549911658-650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.turek\Desktop\Prezentacja%20KRMC\Dane%20do%20prezentacj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Koszty ogółem</c:v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23406257891233E-3"/>
                  <c:y val="0.3518518518518518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EBA0A35-D0B4-4ADB-942B-322A7B09033A}" type="VALUE">
                      <a:rPr lang="en-US" sz="1200" baseline="0"/>
                      <a:pPr>
                        <a:defRPr sz="1200">
                          <a:solidFill>
                            <a:schemeClr val="bg1"/>
                          </a:solidFill>
                        </a:defRPr>
                      </a:pPr>
                      <a:t>[WARTOŚĆ]</a:t>
                    </a:fld>
                    <a:endParaRPr lang="pl-PL"/>
                  </a:p>
                </c:rich>
              </c:tx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81616583641331"/>
                      <c:h val="0.16659740449110527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3.2616721280395943E-3"/>
                  <c:y val="0.3672122476003051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D73BDF6-EEAF-431C-B357-11DD36D933BE}" type="VALUE">
                      <a:rPr lang="en-US" sz="1200" baseline="0"/>
                      <a:pPr>
                        <a:defRPr sz="1200">
                          <a:solidFill>
                            <a:schemeClr val="bg1"/>
                          </a:solidFill>
                        </a:defRPr>
                      </a:pPr>
                      <a:t>[WARTOŚĆ]</a:t>
                    </a:fld>
                    <a:endParaRPr lang="pl-PL"/>
                  </a:p>
                </c:rich>
              </c:tx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53916681763055"/>
                      <c:h val="0.13552580714106949"/>
                    </c:manualLayout>
                  </c15:layout>
                  <c15:dlblFieldTable/>
                  <c15:showDataLabelsRange val="0"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Arkusz1!$B$3:$C$3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Arkusz1!$B$4:$C$4</c:f>
              <c:numCache>
                <c:formatCode>General</c:formatCode>
                <c:ptCount val="2"/>
                <c:pt idx="0">
                  <c:v>18873789</c:v>
                </c:pt>
                <c:pt idx="1">
                  <c:v>18686944.98</c:v>
                </c:pt>
              </c:numCache>
            </c:numRef>
          </c:val>
        </c:ser>
        <c:ser>
          <c:idx val="1"/>
          <c:order val="1"/>
          <c:tx>
            <c:v>w tym środki UE</c:v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3302182847769409E-3"/>
                  <c:y val="0.29577124751069456"/>
                </c:manualLayout>
              </c:layout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 rtl="0">
                    <a:defRPr lang="pl-PL" sz="1200" b="0" i="0" u="none" strike="noStrike" kern="1200" baseline="0">
                      <a:solidFill>
                        <a:sysClr val="window" lastClr="FFFF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446155705142112"/>
                      <c:h val="0.133839444982398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"/>
                  <c:y val="0.2509466393252695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>
                  <a:defRPr lang="pl-PL" sz="1200" b="0" i="0" u="none" strike="noStrike" kern="1200" baseline="0">
                    <a:solidFill>
                      <a:sysClr val="window" lastClr="FFFFFF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Arkusz1!$B$3:$C$3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Arkusz1!$B$5:$C$5</c:f>
              <c:numCache>
                <c:formatCode>#,##0.00</c:formatCode>
                <c:ptCount val="2"/>
                <c:pt idx="0" formatCode="General">
                  <c:v>15972887.630000001</c:v>
                </c:pt>
                <c:pt idx="1">
                  <c:v>15814761.529999999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31"/>
        <c:axId val="278558984"/>
        <c:axId val="278561728"/>
      </c:barChart>
      <c:catAx>
        <c:axId val="278558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78561728"/>
        <c:crosses val="autoZero"/>
        <c:auto val="1"/>
        <c:lblAlgn val="ctr"/>
        <c:lblOffset val="100"/>
        <c:noMultiLvlLbl val="0"/>
      </c:catAx>
      <c:valAx>
        <c:axId val="27856172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78558984"/>
        <c:crosses val="autoZero"/>
        <c:crossBetween val="between"/>
        <c:majorUnit val="200000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856062464861241"/>
          <c:y val="0.30916542908274369"/>
          <c:w val="0.1095727829939625"/>
          <c:h val="0.156251093613298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95566-E45A-49AA-955E-AA22F9B46A31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94027-1F17-4E61-92BF-8E58734ECD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48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94027-1F17-4E61-92BF-8E58734ECDFB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938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94027-1F17-4E61-92BF-8E58734ECDFB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8392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9042870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KRONIK@ - Krajowe Repozytorium Obiektów Nauki i Kultury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278694" y="134116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</a:t>
            </a:r>
            <a:r>
              <a:rPr lang="pl-PL" dirty="0" smtClean="0">
                <a:solidFill>
                  <a:srgbClr val="002060"/>
                </a:solidFill>
              </a:rPr>
              <a:t>Cyfryzacji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Kancelaria Prezesa Rady Ministrów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Projekt realizowany bez udziału partnerów</a:t>
            </a:r>
            <a:endParaRPr lang="pl-PL" dirty="0" smtClean="0">
              <a:solidFill>
                <a:srgbClr val="002060"/>
              </a:solidFill>
            </a:endParaRP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-83844" y="4725348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931875" y="5565656"/>
            <a:ext cx="105056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Udostępnienie zasobów polskiego dziedzictwa narodowego z zakresu nauki, kultury i administracji poprzez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                 przedstawienie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ich w formie cyfrowych zasobów o wartości naukowej, historycznej i kulturowej, za pomocą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zaprojektowanego wybudowanego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nowoczesnego systemu informatycznego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.</a:t>
            </a:r>
            <a:endParaRPr lang="pl-PL" i="1" dirty="0">
              <a:solidFill>
                <a:srgbClr val="0070C0"/>
              </a:solidFill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709381" y="284497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060558"/>
              </p:ext>
            </p:extLst>
          </p:nvPr>
        </p:nvGraphicFramePr>
        <p:xfrm>
          <a:off x="931875" y="3584776"/>
          <a:ext cx="10260245" cy="772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959"/>
                <a:gridCol w="3718967"/>
                <a:gridCol w="4963319"/>
              </a:tblGrid>
              <a:tr h="334240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dirty="0" smtClean="0">
                          <a:solidFill>
                            <a:srgbClr val="0070C0"/>
                          </a:solidFill>
                        </a:rPr>
                        <a:t>2018-05-07</a:t>
                      </a:r>
                      <a:endParaRPr lang="pl-PL" sz="16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dirty="0" smtClean="0">
                          <a:solidFill>
                            <a:srgbClr val="0070C0"/>
                          </a:solidFill>
                        </a:rPr>
                        <a:t>2019-09-30</a:t>
                      </a:r>
                      <a:endParaRPr lang="pl-PL" sz="16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6424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dirty="0" smtClean="0">
                          <a:solidFill>
                            <a:srgbClr val="0070C0"/>
                          </a:solidFill>
                        </a:rPr>
                        <a:t>2018-10-22</a:t>
                      </a:r>
                      <a:endParaRPr lang="pl-PL" sz="16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dirty="0" smtClean="0">
                          <a:solidFill>
                            <a:srgbClr val="0070C0"/>
                          </a:solidFill>
                        </a:rPr>
                        <a:t>2022-06-30</a:t>
                      </a:r>
                      <a:endParaRPr lang="pl-PL" sz="16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203200" y="1383295"/>
            <a:ext cx="11977475" cy="750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sz="2600" b="1" dirty="0" smtClean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sz="2000" dirty="0" smtClean="0">
                <a:solidFill>
                  <a:srgbClr val="002060"/>
                </a:solidFill>
                <a:cs typeface="Times New Roman" pitchFamily="18" charset="0"/>
              </a:rPr>
              <a:t>Program Operacyjny Polska Cyfrowa oraz budżet państwa cz.27</a:t>
            </a:r>
            <a:endParaRPr lang="pl-PL" sz="2000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-11324" y="22202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strike="sngStrike" dirty="0">
              <a:solidFill>
                <a:srgbClr val="FF0000"/>
              </a:solidFill>
            </a:endParaRP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7225295"/>
              </p:ext>
            </p:extLst>
          </p:nvPr>
        </p:nvGraphicFramePr>
        <p:xfrm>
          <a:off x="911976" y="3057235"/>
          <a:ext cx="10559921" cy="3448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1" y="1244639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</a:t>
            </a: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517962"/>
              </p:ext>
            </p:extLst>
          </p:nvPr>
        </p:nvGraphicFramePr>
        <p:xfrm>
          <a:off x="638855" y="1995235"/>
          <a:ext cx="10783008" cy="41637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3609"/>
                <a:gridCol w="1673352"/>
                <a:gridCol w="1716947"/>
                <a:gridCol w="4319100"/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982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Standard metadanych</a:t>
                      </a:r>
                      <a:endParaRPr lang="pl-PL" sz="16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</a:rPr>
                        <a:t>2019-08-19</a:t>
                      </a:r>
                      <a:endParaRPr lang="pl-PL" sz="16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</a:rPr>
                        <a:t>2019-09-02</a:t>
                      </a:r>
                      <a:endParaRPr lang="pl-PL" sz="16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Opóźnienie spowodowane przedłużeniem procedury przetargowej oraz późniejszym podpisaniem Umowy z Wykonawcą Wsparcia technicznego. W zw. z powyższy  przesunął się harmonogram prac oraz odbiór produktów. Nie przekroczono daty punktu krytycznego.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Portal kronika.gov.pl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2022-06-01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2022-05-17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Udostępnione informacje sektora publicznego (w tym otwarte dane  w zakresie e-kultury, bibliotek cyfrowych, zasobów cyfrowych                   i turystyki elektronicznej)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2022-06-01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2022-05-17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28" name="pole tekstowe 27"/>
          <p:cNvSpPr txBox="1"/>
          <p:nvPr/>
        </p:nvSpPr>
        <p:spPr>
          <a:xfrm>
            <a:off x="9082529" y="2573428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9203779" y="3011572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Prostokąt 29"/>
          <p:cNvSpPr/>
          <p:nvPr/>
        </p:nvSpPr>
        <p:spPr>
          <a:xfrm>
            <a:off x="9203779" y="3200628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Prostokąt 30"/>
          <p:cNvSpPr/>
          <p:nvPr/>
        </p:nvSpPr>
        <p:spPr>
          <a:xfrm>
            <a:off x="9203779" y="3387828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32" name="Grupa 31"/>
          <p:cNvGrpSpPr/>
          <p:nvPr/>
        </p:nvGrpSpPr>
        <p:grpSpPr>
          <a:xfrm>
            <a:off x="1775522" y="2735347"/>
            <a:ext cx="6935532" cy="3542531"/>
            <a:chOff x="2192889" y="2994544"/>
            <a:chExt cx="6232528" cy="2532529"/>
          </a:xfrm>
        </p:grpSpPr>
        <p:sp>
          <p:nvSpPr>
            <p:cNvPr id="33" name="Prostokąt 32"/>
            <p:cNvSpPr/>
            <p:nvPr/>
          </p:nvSpPr>
          <p:spPr>
            <a:xfrm>
              <a:off x="4575508" y="3888285"/>
              <a:ext cx="1494000" cy="792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900" b="1" i="1" dirty="0">
                  <a:solidFill>
                    <a:schemeClr val="tx2"/>
                  </a:solidFill>
                </a:rPr>
                <a:t>k</a:t>
              </a:r>
              <a:r>
                <a:rPr lang="pl-PL" sz="900" b="1" i="1" dirty="0" smtClean="0">
                  <a:solidFill>
                    <a:schemeClr val="tx2"/>
                  </a:solidFill>
                </a:rPr>
                <a:t>ronika.gov.pl</a:t>
              </a:r>
              <a:endParaRPr lang="pl-PL" sz="900" b="1" i="1" dirty="0">
                <a:solidFill>
                  <a:schemeClr val="tx2"/>
                </a:solidFill>
              </a:endParaRPr>
            </a:p>
          </p:txBody>
        </p:sp>
        <p:sp>
          <p:nvSpPr>
            <p:cNvPr id="34" name="Prostokąt 33"/>
            <p:cNvSpPr/>
            <p:nvPr/>
          </p:nvSpPr>
          <p:spPr>
            <a:xfrm>
              <a:off x="5375897" y="2994544"/>
              <a:ext cx="850228" cy="45065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i="1" dirty="0" err="1" smtClean="0">
                  <a:solidFill>
                    <a:schemeClr val="bg1"/>
                  </a:solidFill>
                </a:rPr>
                <a:t>Europeana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  <p:cxnSp>
          <p:nvCxnSpPr>
            <p:cNvPr id="35" name="Łącznik prosty ze strzałką 34"/>
            <p:cNvCxnSpPr/>
            <p:nvPr/>
          </p:nvCxnSpPr>
          <p:spPr>
            <a:xfrm>
              <a:off x="4831731" y="3457634"/>
              <a:ext cx="1191" cy="426199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Łącznik prosty 35"/>
            <p:cNvCxnSpPr/>
            <p:nvPr/>
          </p:nvCxnSpPr>
          <p:spPr>
            <a:xfrm>
              <a:off x="4288577" y="3717032"/>
              <a:ext cx="4664" cy="57962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Łącznik prosty ze strzałką 36"/>
            <p:cNvCxnSpPr/>
            <p:nvPr/>
          </p:nvCxnSpPr>
          <p:spPr>
            <a:xfrm>
              <a:off x="4300212" y="4284329"/>
              <a:ext cx="275296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Prostokąt 37"/>
            <p:cNvSpPr/>
            <p:nvPr/>
          </p:nvSpPr>
          <p:spPr>
            <a:xfrm>
              <a:off x="2193162" y="3481873"/>
              <a:ext cx="1622625" cy="451183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i="1" dirty="0" smtClean="0">
                  <a:solidFill>
                    <a:schemeClr val="bg1"/>
                  </a:solidFill>
                </a:rPr>
                <a:t>Portal www.szukajwarchiwach.pl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  <p:cxnSp>
          <p:nvCxnSpPr>
            <p:cNvPr id="39" name="Łącznik prosty 38"/>
            <p:cNvCxnSpPr/>
            <p:nvPr/>
          </p:nvCxnSpPr>
          <p:spPr>
            <a:xfrm flipH="1">
              <a:off x="3815514" y="3717032"/>
              <a:ext cx="484698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Prostokąt 39"/>
            <p:cNvSpPr/>
            <p:nvPr/>
          </p:nvSpPr>
          <p:spPr>
            <a:xfrm>
              <a:off x="2192889" y="4077072"/>
              <a:ext cx="1622625" cy="451183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i="1" dirty="0" smtClean="0">
                  <a:solidFill>
                    <a:schemeClr val="bg1"/>
                  </a:solidFill>
                </a:rPr>
                <a:t>Repozytorium Cyfrowe BN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  <p:sp>
          <p:nvSpPr>
            <p:cNvPr id="41" name="Prostokąt 40"/>
            <p:cNvSpPr/>
            <p:nvPr/>
          </p:nvSpPr>
          <p:spPr>
            <a:xfrm>
              <a:off x="2214878" y="4653136"/>
              <a:ext cx="1622625" cy="451183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i="1" dirty="0" smtClean="0">
                  <a:solidFill>
                    <a:schemeClr val="bg1"/>
                  </a:solidFill>
                </a:rPr>
                <a:t>Platforma prezentacyjna MNK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  <p:cxnSp>
          <p:nvCxnSpPr>
            <p:cNvPr id="42" name="Łącznik prosty 41"/>
            <p:cNvCxnSpPr/>
            <p:nvPr/>
          </p:nvCxnSpPr>
          <p:spPr>
            <a:xfrm flipH="1">
              <a:off x="3844302" y="4878727"/>
              <a:ext cx="470523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Łącznik prosty 42"/>
            <p:cNvCxnSpPr/>
            <p:nvPr/>
          </p:nvCxnSpPr>
          <p:spPr>
            <a:xfrm>
              <a:off x="4294528" y="4284329"/>
              <a:ext cx="5684" cy="59439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Łącznik prosty 43"/>
            <p:cNvCxnSpPr/>
            <p:nvPr/>
          </p:nvCxnSpPr>
          <p:spPr>
            <a:xfrm flipH="1">
              <a:off x="3820276" y="4285428"/>
              <a:ext cx="484698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Prostokąt 44"/>
            <p:cNvSpPr/>
            <p:nvPr/>
          </p:nvSpPr>
          <p:spPr>
            <a:xfrm>
              <a:off x="4412951" y="2994544"/>
              <a:ext cx="849301" cy="451183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 smtClean="0">
                  <a:solidFill>
                    <a:schemeClr val="bg1"/>
                  </a:solidFill>
                </a:rPr>
                <a:t>Węzeł krajowy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  <p:cxnSp>
          <p:nvCxnSpPr>
            <p:cNvPr id="46" name="Łącznik prosty ze strzałką 45"/>
            <p:cNvCxnSpPr>
              <a:endCxn id="34" idx="2"/>
            </p:cNvCxnSpPr>
            <p:nvPr/>
          </p:nvCxnSpPr>
          <p:spPr>
            <a:xfrm flipV="1">
              <a:off x="5800742" y="3445200"/>
              <a:ext cx="269" cy="443759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Prostokąt 46"/>
            <p:cNvSpPr/>
            <p:nvPr/>
          </p:nvSpPr>
          <p:spPr>
            <a:xfrm>
              <a:off x="5375897" y="5076417"/>
              <a:ext cx="850228" cy="45065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i="1" dirty="0" err="1" smtClean="0">
                  <a:solidFill>
                    <a:schemeClr val="bg1"/>
                  </a:solidFill>
                </a:rPr>
                <a:t>Local</a:t>
              </a:r>
              <a:r>
                <a:rPr lang="pl-PL" sz="1000" i="1" dirty="0" smtClean="0">
                  <a:solidFill>
                    <a:schemeClr val="bg1"/>
                  </a:solidFill>
                </a:rPr>
                <a:t> EGA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  <p:sp>
          <p:nvSpPr>
            <p:cNvPr id="48" name="Prostokąt 47"/>
            <p:cNvSpPr/>
            <p:nvPr/>
          </p:nvSpPr>
          <p:spPr>
            <a:xfrm>
              <a:off x="4406617" y="5076417"/>
              <a:ext cx="850228" cy="45065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i="1" dirty="0" err="1" smtClean="0">
                  <a:solidFill>
                    <a:schemeClr val="bg1"/>
                  </a:solidFill>
                </a:rPr>
                <a:t>Polish</a:t>
              </a:r>
              <a:r>
                <a:rPr lang="pl-PL" sz="1000" i="1" dirty="0" smtClean="0">
                  <a:solidFill>
                    <a:schemeClr val="bg1"/>
                  </a:solidFill>
                </a:rPr>
                <a:t> </a:t>
              </a:r>
              <a:r>
                <a:rPr lang="pl-PL" sz="1000" i="1" dirty="0" err="1">
                  <a:solidFill>
                    <a:schemeClr val="bg1"/>
                  </a:solidFill>
                </a:rPr>
                <a:t>F</a:t>
              </a:r>
              <a:r>
                <a:rPr lang="pl-PL" sz="1000" i="1" dirty="0" err="1" smtClean="0">
                  <a:solidFill>
                    <a:schemeClr val="bg1"/>
                  </a:solidFill>
                </a:rPr>
                <a:t>ilms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  <p:cxnSp>
          <p:nvCxnSpPr>
            <p:cNvPr id="49" name="Łącznik prosty ze strzałką 48"/>
            <p:cNvCxnSpPr/>
            <p:nvPr/>
          </p:nvCxnSpPr>
          <p:spPr>
            <a:xfrm flipV="1">
              <a:off x="5800742" y="4680705"/>
              <a:ext cx="0" cy="396044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Łącznik prosty ze strzałką 49"/>
            <p:cNvCxnSpPr/>
            <p:nvPr/>
          </p:nvCxnSpPr>
          <p:spPr>
            <a:xfrm flipV="1">
              <a:off x="4859529" y="4680373"/>
              <a:ext cx="0" cy="396044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 prosty 50"/>
            <p:cNvCxnSpPr/>
            <p:nvPr/>
          </p:nvCxnSpPr>
          <p:spPr>
            <a:xfrm>
              <a:off x="6334921" y="3716033"/>
              <a:ext cx="4664" cy="57962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Łącznik prosty 51"/>
            <p:cNvCxnSpPr/>
            <p:nvPr/>
          </p:nvCxnSpPr>
          <p:spPr>
            <a:xfrm>
              <a:off x="6337759" y="4302930"/>
              <a:ext cx="4664" cy="57962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Łącznik prosty ze strzałką 52"/>
            <p:cNvCxnSpPr/>
            <p:nvPr/>
          </p:nvCxnSpPr>
          <p:spPr>
            <a:xfrm rot="10800000">
              <a:off x="6076479" y="4304711"/>
              <a:ext cx="275296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Łącznik prosty 53"/>
            <p:cNvCxnSpPr/>
            <p:nvPr/>
          </p:nvCxnSpPr>
          <p:spPr>
            <a:xfrm flipH="1">
              <a:off x="6325397" y="3716033"/>
              <a:ext cx="484698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Łącznik prosty 54"/>
            <p:cNvCxnSpPr/>
            <p:nvPr/>
          </p:nvCxnSpPr>
          <p:spPr>
            <a:xfrm flipH="1">
              <a:off x="6332540" y="4885439"/>
              <a:ext cx="484698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Łącznik prosty 55"/>
            <p:cNvCxnSpPr/>
            <p:nvPr/>
          </p:nvCxnSpPr>
          <p:spPr>
            <a:xfrm flipH="1">
              <a:off x="6351775" y="4305044"/>
              <a:ext cx="484698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Prostokąt 56"/>
            <p:cNvSpPr/>
            <p:nvPr/>
          </p:nvSpPr>
          <p:spPr>
            <a:xfrm>
              <a:off x="6817238" y="3481873"/>
              <a:ext cx="1608179" cy="44138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i="1" dirty="0" smtClean="0">
                  <a:solidFill>
                    <a:schemeClr val="bg1"/>
                  </a:solidFill>
                </a:rPr>
                <a:t>Platforma tvp.vod.pl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  <p:sp>
          <p:nvSpPr>
            <p:cNvPr id="58" name="Prostokąt 57"/>
            <p:cNvSpPr/>
            <p:nvPr/>
          </p:nvSpPr>
          <p:spPr>
            <a:xfrm>
              <a:off x="6810095" y="4063635"/>
              <a:ext cx="1608179" cy="44138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i="1" dirty="0" smtClean="0">
                  <a:solidFill>
                    <a:schemeClr val="bg1"/>
                  </a:solidFill>
                </a:rPr>
                <a:t>Centralny Katalog Repozytorium Cyfrowe FINA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  <p:sp>
          <p:nvSpPr>
            <p:cNvPr id="59" name="Prostokąt 58"/>
            <p:cNvSpPr/>
            <p:nvPr/>
          </p:nvSpPr>
          <p:spPr>
            <a:xfrm>
              <a:off x="6817238" y="4685038"/>
              <a:ext cx="1608179" cy="44138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i="1" dirty="0" err="1" smtClean="0">
                  <a:solidFill>
                    <a:schemeClr val="bg1"/>
                  </a:solidFill>
                </a:rPr>
                <a:t>Hereditas</a:t>
              </a:r>
              <a:r>
                <a:rPr lang="pl-PL" sz="1000" i="1" dirty="0" smtClean="0">
                  <a:solidFill>
                    <a:schemeClr val="bg1"/>
                  </a:solidFill>
                </a:rPr>
                <a:t> Portal Muzeum Narodowego w Warszawie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68888" y="1235402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050068"/>
              </p:ext>
            </p:extLst>
          </p:nvPr>
        </p:nvGraphicFramePr>
        <p:xfrm>
          <a:off x="339363" y="1985998"/>
          <a:ext cx="11368726" cy="44535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/>
                <a:gridCol w="1338606"/>
                <a:gridCol w="1385740"/>
                <a:gridCol w="1329180"/>
                <a:gridCol w="1018094"/>
              </a:tblGrid>
              <a:tr h="650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5825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podmiotów, które udostępniły on-line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825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udostępnionych on-line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pl-PL" sz="1600" i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300 000</a:t>
                      </a:r>
                      <a:endParaRPr lang="pl-PL" sz="1600" i="1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4 367 743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84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utworzonych API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66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baz danych udostępnionych on-line poprzez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84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udostępnionych on-line informacji sektora publicznego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2 538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3 534,1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584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pobrań/</a:t>
                      </a:r>
                      <a:r>
                        <a:rPr lang="pl-PL" sz="1600" b="0" i="1" kern="120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odtworzeń</a:t>
                      </a: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dokumentów zawierających informacje sektora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publicznego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Szt.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pl-PL" sz="1600" i="1" baseline="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000 000</a:t>
                      </a:r>
                      <a:endParaRPr lang="pl-PL" sz="1600" i="1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47812" y="1159211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09072" y="1808207"/>
            <a:ext cx="8221646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</a:t>
            </a:r>
            <a:r>
              <a:rPr lang="pl-PL" dirty="0" smtClean="0">
                <a:solidFill>
                  <a:srgbClr val="002060"/>
                </a:solidFill>
              </a:rPr>
              <a:t>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 smtClean="0">
                <a:solidFill>
                  <a:srgbClr val="002060"/>
                </a:solidFill>
              </a:rPr>
              <a:t>Źródło </a:t>
            </a:r>
            <a:r>
              <a:rPr lang="pl-PL" dirty="0">
                <a:solidFill>
                  <a:srgbClr val="002060"/>
                </a:solidFill>
              </a:rPr>
              <a:t>finansowania utrzymania produktów projektu</a:t>
            </a:r>
            <a:r>
              <a:rPr lang="pl-PL" dirty="0" smtClean="0">
                <a:solidFill>
                  <a:srgbClr val="002060"/>
                </a:solidFill>
              </a:rPr>
              <a:t>: Budżet Państwa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956310"/>
              </p:ext>
            </p:extLst>
          </p:nvPr>
        </p:nvGraphicFramePr>
        <p:xfrm>
          <a:off x="409072" y="3038321"/>
          <a:ext cx="10729194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4600"/>
                <a:gridCol w="1431637"/>
                <a:gridCol w="2096654"/>
                <a:gridCol w="28163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Prawdopodobieństwo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 zainteresowania obywateli wdrożonym rozwiązaniem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zmniejszenie zagrożenia – prowadzenie</a:t>
                      </a:r>
                      <a:r>
                        <a:rPr lang="pl-PL" sz="16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ciągłej komunikacji (np. promocja                 w </a:t>
                      </a:r>
                      <a:r>
                        <a:rPr lang="pl-PL" sz="1600" b="0" i="1" kern="1200" baseline="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  <a:r>
                        <a:rPr lang="pl-PL" sz="16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mediach)</a:t>
                      </a:r>
                      <a:endParaRPr lang="pl-PL" sz="1600" b="0" i="1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Możliwe zmiany dot. baz udostępnianych przez API w okresie utrzymania – konieczność dostosowywania API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zmniejszenie zagrożenia – zabezpieczenie</a:t>
                      </a:r>
                      <a:r>
                        <a:rPr lang="pl-PL" sz="16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zespołu developerskiego</a:t>
                      </a:r>
                      <a:endParaRPr lang="pl-PL" sz="1600" b="0" i="1" kern="1200" dirty="0" smtClean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 zgody ze strony IOD KPRM na wykorzystanie w zbieraniu statystyk portalu KORNIK@ narzędzia Google Analytics z uwagi na fakt naruszenia przez Google Analytics przepisów RODO.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Materializacja</a:t>
                      </a:r>
                      <a:endParaRPr lang="pl-PL" sz="16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 rezerwowy –                   wdrożenie    do zbierania statystyk </a:t>
                      </a:r>
                      <a:r>
                        <a:rPr lang="pl-PL" sz="1600" b="0" i="1" kern="120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otwartoźródłowego</a:t>
                      </a: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oprogramowania </a:t>
                      </a:r>
                      <a:r>
                        <a:rPr lang="pl-PL" sz="1600" b="0" i="1" kern="120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Matomo</a:t>
                      </a:r>
                      <a:r>
                        <a:rPr lang="pl-PL" sz="16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microsoft.com/office/2006/documentManagement/types"/>
    <ds:schemaRef ds:uri="5df3a10b-8748-402e-bef4-aee373db4dbb"/>
    <ds:schemaRef ds:uri="http://schemas.openxmlformats.org/package/2006/metadata/core-properties"/>
    <ds:schemaRef ds:uri="9affde3b-50dd-4e74-9e2c-6b9654ae514a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431</Words>
  <Application>Microsoft Office PowerPoint</Application>
  <PresentationFormat>Panoramiczny</PresentationFormat>
  <Paragraphs>114</Paragraphs>
  <Slides>8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55</cp:revision>
  <dcterms:created xsi:type="dcterms:W3CDTF">2017-01-27T12:50:17Z</dcterms:created>
  <dcterms:modified xsi:type="dcterms:W3CDTF">2022-10-07T12:15:18Z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