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5"/>
  </p:notesMasterIdLst>
  <p:sldIdLst>
    <p:sldId id="256" r:id="rId2"/>
    <p:sldId id="717" r:id="rId3"/>
    <p:sldId id="718" r:id="rId4"/>
    <p:sldId id="259" r:id="rId5"/>
    <p:sldId id="260" r:id="rId6"/>
    <p:sldId id="262" r:id="rId7"/>
    <p:sldId id="261" r:id="rId8"/>
    <p:sldId id="263" r:id="rId9"/>
    <p:sldId id="703" r:id="rId10"/>
    <p:sldId id="674" r:id="rId11"/>
    <p:sldId id="689" r:id="rId12"/>
    <p:sldId id="645" r:id="rId13"/>
    <p:sldId id="646" r:id="rId14"/>
    <p:sldId id="704" r:id="rId15"/>
    <p:sldId id="705" r:id="rId16"/>
    <p:sldId id="709" r:id="rId17"/>
    <p:sldId id="710" r:id="rId18"/>
    <p:sldId id="712" r:id="rId19"/>
    <p:sldId id="713" r:id="rId20"/>
    <p:sldId id="714" r:id="rId21"/>
    <p:sldId id="715" r:id="rId22"/>
    <p:sldId id="693" r:id="rId23"/>
    <p:sldId id="719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błońska - Pudlak Magdalena" initials="JPM" lastIdx="1" clrIdx="0">
    <p:extLst>
      <p:ext uri="{19B8F6BF-5375-455C-9EA6-DF929625EA0E}">
        <p15:presenceInfo xmlns:p15="http://schemas.microsoft.com/office/powerpoint/2012/main" userId="S-1-5-21-4004572140-919698770-2851707031-3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B5E"/>
    <a:srgbClr val="313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>
        <p:scale>
          <a:sx n="75" d="100"/>
          <a:sy n="75" d="100"/>
        </p:scale>
        <p:origin x="18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A3AC5-2FAA-44CB-8370-14F2F19CC3D7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2C6BB3B1-E4A6-45E4-8E9F-E84CFE0829B0}">
      <dgm:prSet phldrT="[Tekst]"/>
      <dgm:spPr>
        <a:solidFill>
          <a:schemeClr val="accent2"/>
        </a:solidFill>
      </dgm:spPr>
      <dgm:t>
        <a:bodyPr/>
        <a:lstStyle/>
        <a:p>
          <a:r>
            <a:rPr lang="pl-PL" dirty="0"/>
            <a:t>TYP I</a:t>
          </a:r>
        </a:p>
      </dgm:t>
    </dgm:pt>
    <dgm:pt modelId="{038A5525-32D0-4A15-9209-71F6C6D7060F}" type="parTrans" cxnId="{8847AEB5-5826-4834-A4D8-3BAF1853ABC3}">
      <dgm:prSet/>
      <dgm:spPr/>
      <dgm:t>
        <a:bodyPr/>
        <a:lstStyle/>
        <a:p>
          <a:endParaRPr lang="pl-PL"/>
        </a:p>
      </dgm:t>
    </dgm:pt>
    <dgm:pt modelId="{75AFBDDE-735F-44ED-B0BF-6C967D67E503}" type="sibTrans" cxnId="{8847AEB5-5826-4834-A4D8-3BAF1853ABC3}">
      <dgm:prSet/>
      <dgm:spPr/>
      <dgm:t>
        <a:bodyPr/>
        <a:lstStyle/>
        <a:p>
          <a:endParaRPr lang="pl-PL"/>
        </a:p>
      </dgm:t>
    </dgm:pt>
    <dgm:pt modelId="{1ABE03B2-5C3B-469C-A83B-A2F1DEC92FD8}">
      <dgm:prSet phldrT="[Tekst]" custT="1"/>
      <dgm:spPr/>
      <dgm:t>
        <a:bodyPr/>
        <a:lstStyle/>
        <a:p>
          <a:pPr algn="l"/>
          <a:r>
            <a:rPr lang="pl-PL" sz="2800" b="1" dirty="0">
              <a:latin typeface="+mj-lt"/>
            </a:rPr>
            <a:t>Opracowane przez: </a:t>
          </a:r>
          <a:r>
            <a:rPr lang="pl-PL" sz="2800" dirty="0">
              <a:latin typeface="+mj-lt"/>
            </a:rPr>
            <a:t>Strona Trzecia</a:t>
          </a:r>
        </a:p>
        <a:p>
          <a:pPr algn="l"/>
          <a:r>
            <a:rPr lang="pl-PL" sz="2800" b="1" dirty="0">
              <a:latin typeface="+mj-lt"/>
            </a:rPr>
            <a:t>Cechy: </a:t>
          </a:r>
          <a:r>
            <a:rPr lang="pl-PL" sz="2800" b="0" dirty="0">
              <a:latin typeface="+mj-lt"/>
            </a:rPr>
            <a:t>dobrowolność, kryterialność , szeroki zakres, LCA</a:t>
          </a:r>
        </a:p>
        <a:p>
          <a:pPr algn="l"/>
          <a:r>
            <a:rPr lang="pl-PL" sz="2800" b="1" dirty="0">
              <a:latin typeface="+mj-lt"/>
            </a:rPr>
            <a:t>Format:</a:t>
          </a:r>
          <a:r>
            <a:rPr lang="pl-PL" sz="2800" b="0" dirty="0">
              <a:latin typeface="+mj-lt"/>
            </a:rPr>
            <a:t> Znak graficzny</a:t>
          </a:r>
          <a:endParaRPr lang="pl-PL" sz="2800" b="1" dirty="0">
            <a:latin typeface="+mj-lt"/>
          </a:endParaRPr>
        </a:p>
      </dgm:t>
    </dgm:pt>
    <dgm:pt modelId="{E5079086-7D56-49D1-96E5-571B2FE01E96}" type="parTrans" cxnId="{6070E884-D0DE-494E-81F5-73FAC3FEEEF9}">
      <dgm:prSet/>
      <dgm:spPr/>
      <dgm:t>
        <a:bodyPr/>
        <a:lstStyle/>
        <a:p>
          <a:endParaRPr lang="pl-PL"/>
        </a:p>
      </dgm:t>
    </dgm:pt>
    <dgm:pt modelId="{F9730929-679C-419C-9735-FE202227EC5C}" type="sibTrans" cxnId="{6070E884-D0DE-494E-81F5-73FAC3FEEEF9}">
      <dgm:prSet/>
      <dgm:spPr/>
      <dgm:t>
        <a:bodyPr/>
        <a:lstStyle/>
        <a:p>
          <a:endParaRPr lang="pl-PL"/>
        </a:p>
      </dgm:t>
    </dgm:pt>
    <dgm:pt modelId="{83C82C73-6E81-4C16-A57D-969817F1961B}" type="pres">
      <dgm:prSet presAssocID="{078A3AC5-2FAA-44CB-8370-14F2F19CC3D7}" presName="Name0" presStyleCnt="0">
        <dgm:presLayoutVars>
          <dgm:dir/>
        </dgm:presLayoutVars>
      </dgm:prSet>
      <dgm:spPr/>
    </dgm:pt>
    <dgm:pt modelId="{9E8CE635-D28F-47B6-A70E-2B1B9BC4A43F}" type="pres">
      <dgm:prSet presAssocID="{2C6BB3B1-E4A6-45E4-8E9F-E84CFE0829B0}" presName="composite" presStyleCnt="0"/>
      <dgm:spPr/>
    </dgm:pt>
    <dgm:pt modelId="{0AAF62B4-A3E1-4624-86F8-C07BA8F1C401}" type="pres">
      <dgm:prSet presAssocID="{2C6BB3B1-E4A6-45E4-8E9F-E84CFE0829B0}" presName="Accent" presStyleLbl="alignAcc1" presStyleIdx="0" presStyleCnt="1" custLinFactX="-1264594" custLinFactNeighborX="-1300000" custLinFactNeighborY="-969"/>
      <dgm:spPr/>
    </dgm:pt>
    <dgm:pt modelId="{BF966E33-0AC8-44AC-981A-1C052A4D6CF7}" type="pres">
      <dgm:prSet presAssocID="{2C6BB3B1-E4A6-45E4-8E9F-E84CFE0829B0}" presName="Image" presStyleLbl="node1" presStyleIdx="0" presStyleCnt="1" custScaleX="62618" custScaleY="75775" custLinFactX="134768" custLinFactNeighborX="200000" custLinFactNeighborY="-34502"/>
      <dgm:spPr>
        <a:solidFill>
          <a:schemeClr val="bg1"/>
        </a:solidFill>
        <a:ln>
          <a:noFill/>
        </a:ln>
      </dgm:spPr>
    </dgm:pt>
    <dgm:pt modelId="{A515D6BB-7FEB-4213-979D-E83AA10A33AC}" type="pres">
      <dgm:prSet presAssocID="{2C6BB3B1-E4A6-45E4-8E9F-E84CFE0829B0}" presName="Child" presStyleLbl="revTx" presStyleIdx="0" presStyleCnt="1" custScaleX="215296" custScaleY="112387" custLinFactNeighborX="21193" custLinFactNeighborY="-50802">
        <dgm:presLayoutVars>
          <dgm:bulletEnabled val="1"/>
        </dgm:presLayoutVars>
      </dgm:prSet>
      <dgm:spPr/>
    </dgm:pt>
    <dgm:pt modelId="{0CD91C12-D25C-449E-9F1C-A2328BD64F4A}" type="pres">
      <dgm:prSet presAssocID="{2C6BB3B1-E4A6-45E4-8E9F-E84CFE0829B0}" presName="Parent" presStyleLbl="alignNode1" presStyleIdx="0" presStyleCnt="1" custLinFactNeighborX="-37748" custLinFactNeighborY="76166">
        <dgm:presLayoutVars>
          <dgm:bulletEnabled val="1"/>
        </dgm:presLayoutVars>
      </dgm:prSet>
      <dgm:spPr/>
    </dgm:pt>
  </dgm:ptLst>
  <dgm:cxnLst>
    <dgm:cxn modelId="{6070E884-D0DE-494E-81F5-73FAC3FEEEF9}" srcId="{2C6BB3B1-E4A6-45E4-8E9F-E84CFE0829B0}" destId="{1ABE03B2-5C3B-469C-A83B-A2F1DEC92FD8}" srcOrd="0" destOrd="0" parTransId="{E5079086-7D56-49D1-96E5-571B2FE01E96}" sibTransId="{F9730929-679C-419C-9735-FE202227EC5C}"/>
    <dgm:cxn modelId="{F4099C93-6F47-4969-B553-40E9909B8042}" type="presOf" srcId="{078A3AC5-2FAA-44CB-8370-14F2F19CC3D7}" destId="{83C82C73-6E81-4C16-A57D-969817F1961B}" srcOrd="0" destOrd="0" presId="urn:microsoft.com/office/officeart/2008/layout/TitlePictureLineup"/>
    <dgm:cxn modelId="{ADE4A0A3-1F5F-4513-BE17-CC0ABDC174ED}" type="presOf" srcId="{2C6BB3B1-E4A6-45E4-8E9F-E84CFE0829B0}" destId="{0CD91C12-D25C-449E-9F1C-A2328BD64F4A}" srcOrd="0" destOrd="0" presId="urn:microsoft.com/office/officeart/2008/layout/TitlePictureLineup"/>
    <dgm:cxn modelId="{8847AEB5-5826-4834-A4D8-3BAF1853ABC3}" srcId="{078A3AC5-2FAA-44CB-8370-14F2F19CC3D7}" destId="{2C6BB3B1-E4A6-45E4-8E9F-E84CFE0829B0}" srcOrd="0" destOrd="0" parTransId="{038A5525-32D0-4A15-9209-71F6C6D7060F}" sibTransId="{75AFBDDE-735F-44ED-B0BF-6C967D67E503}"/>
    <dgm:cxn modelId="{64B9ECF6-855F-4B35-9819-298F9F089CE9}" type="presOf" srcId="{1ABE03B2-5C3B-469C-A83B-A2F1DEC92FD8}" destId="{A515D6BB-7FEB-4213-979D-E83AA10A33AC}" srcOrd="0" destOrd="0" presId="urn:microsoft.com/office/officeart/2008/layout/TitlePictureLineup"/>
    <dgm:cxn modelId="{5CE11260-94DE-4458-A182-114B26767767}" type="presParOf" srcId="{83C82C73-6E81-4C16-A57D-969817F1961B}" destId="{9E8CE635-D28F-47B6-A70E-2B1B9BC4A43F}" srcOrd="0" destOrd="0" presId="urn:microsoft.com/office/officeart/2008/layout/TitlePictureLineup"/>
    <dgm:cxn modelId="{EA78890B-B0B5-45E5-A7D9-6A1F468EC162}" type="presParOf" srcId="{9E8CE635-D28F-47B6-A70E-2B1B9BC4A43F}" destId="{0AAF62B4-A3E1-4624-86F8-C07BA8F1C401}" srcOrd="0" destOrd="0" presId="urn:microsoft.com/office/officeart/2008/layout/TitlePictureLineup"/>
    <dgm:cxn modelId="{62A4FB56-3A53-4BE7-8AA5-2F67463FB0BF}" type="presParOf" srcId="{9E8CE635-D28F-47B6-A70E-2B1B9BC4A43F}" destId="{BF966E33-0AC8-44AC-981A-1C052A4D6CF7}" srcOrd="1" destOrd="0" presId="urn:microsoft.com/office/officeart/2008/layout/TitlePictureLineup"/>
    <dgm:cxn modelId="{646805C4-4748-4942-A03B-6ED07DC82A12}" type="presParOf" srcId="{9E8CE635-D28F-47B6-A70E-2B1B9BC4A43F}" destId="{A515D6BB-7FEB-4213-979D-E83AA10A33AC}" srcOrd="2" destOrd="0" presId="urn:microsoft.com/office/officeart/2008/layout/TitlePictureLineup"/>
    <dgm:cxn modelId="{9BBA48FB-8AC5-423F-B3A5-7B9B9C86D6D0}" type="presParOf" srcId="{9E8CE635-D28F-47B6-A70E-2B1B9BC4A43F}" destId="{0CD91C12-D25C-449E-9F1C-A2328BD64F4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F8872-4ACD-4543-A71C-0B8C1F8FA3D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CA40B3A0-F94A-46B7-AB05-A5DCDCAA1EE8}">
      <dgm:prSet phldrT="[Tekst]" custT="1"/>
      <dgm:spPr>
        <a:solidFill>
          <a:schemeClr val="accent4"/>
        </a:solidFill>
      </dgm:spPr>
      <dgm:t>
        <a:bodyPr/>
        <a:lstStyle/>
        <a:p>
          <a:pPr algn="ctr"/>
          <a:r>
            <a:rPr lang="pl-PL" sz="1400" b="1" dirty="0"/>
            <a:t>Środki czystości </a:t>
          </a:r>
        </a:p>
        <a:p>
          <a:pPr algn="ctr"/>
          <a:r>
            <a:rPr lang="pl-PL" sz="1400" b="1" dirty="0"/>
            <a:t>i usługi sprzątania</a:t>
          </a:r>
        </a:p>
      </dgm:t>
    </dgm:pt>
    <dgm:pt modelId="{E461B2FC-FF57-4F41-9076-42D3DBC4E62B}" type="parTrans" cxnId="{48FB5A6A-8CBA-4FBB-831C-1DC059E3E454}">
      <dgm:prSet/>
      <dgm:spPr/>
      <dgm:t>
        <a:bodyPr/>
        <a:lstStyle/>
        <a:p>
          <a:endParaRPr lang="pl-PL"/>
        </a:p>
      </dgm:t>
    </dgm:pt>
    <dgm:pt modelId="{B994FF5E-AFFA-4A14-A78D-F8839D33D932}" type="sibTrans" cxnId="{48FB5A6A-8CBA-4FBB-831C-1DC059E3E454}">
      <dgm:prSet/>
      <dgm:spPr/>
      <dgm:t>
        <a:bodyPr/>
        <a:lstStyle/>
        <a:p>
          <a:endParaRPr lang="pl-PL"/>
        </a:p>
      </dgm:t>
    </dgm:pt>
    <dgm:pt modelId="{21142216-ABC7-46FC-AC6A-249029E6608E}">
      <dgm:prSet phldrT="[Tekst]" custT="1"/>
      <dgm:spPr/>
      <dgm:t>
        <a:bodyPr/>
        <a:lstStyle/>
        <a:p>
          <a:pPr algn="ctr"/>
          <a:r>
            <a:rPr lang="pl-PL" sz="1400" b="1"/>
            <a:t>Papier graficzny </a:t>
          </a:r>
        </a:p>
        <a:p>
          <a:pPr algn="ctr"/>
          <a:r>
            <a:rPr lang="pl-PL" sz="1400" b="1"/>
            <a:t>i do kopiowania</a:t>
          </a:r>
          <a:endParaRPr lang="pl-PL" sz="1400" b="1" dirty="0"/>
        </a:p>
      </dgm:t>
    </dgm:pt>
    <dgm:pt modelId="{11DEFED9-55DF-4BEB-9F53-37C434ECE421}" type="parTrans" cxnId="{5DD1E483-1B72-403D-A136-E031C386CFFF}">
      <dgm:prSet/>
      <dgm:spPr/>
      <dgm:t>
        <a:bodyPr/>
        <a:lstStyle/>
        <a:p>
          <a:endParaRPr lang="pl-PL"/>
        </a:p>
      </dgm:t>
    </dgm:pt>
    <dgm:pt modelId="{4EE68725-FC1B-4CE4-8D51-049118F81DA7}" type="sibTrans" cxnId="{5DD1E483-1B72-403D-A136-E031C386CFFF}">
      <dgm:prSet/>
      <dgm:spPr/>
      <dgm:t>
        <a:bodyPr/>
        <a:lstStyle/>
        <a:p>
          <a:endParaRPr lang="pl-PL"/>
        </a:p>
      </dgm:t>
    </dgm:pt>
    <dgm:pt modelId="{DB2F78BF-2494-4A69-97E0-3CAB939AB5A6}" type="pres">
      <dgm:prSet presAssocID="{9EFF8872-4ACD-4543-A71C-0B8C1F8FA3DE}" presName="linear" presStyleCnt="0">
        <dgm:presLayoutVars>
          <dgm:dir/>
          <dgm:animLvl val="lvl"/>
          <dgm:resizeHandles val="exact"/>
        </dgm:presLayoutVars>
      </dgm:prSet>
      <dgm:spPr/>
    </dgm:pt>
    <dgm:pt modelId="{99379A34-D9F0-41A2-ABBE-0961F1C5E2A2}" type="pres">
      <dgm:prSet presAssocID="{CA40B3A0-F94A-46B7-AB05-A5DCDCAA1EE8}" presName="parentLin" presStyleCnt="0"/>
      <dgm:spPr/>
    </dgm:pt>
    <dgm:pt modelId="{11BB03B0-2D31-4792-B115-8476F4137934}" type="pres">
      <dgm:prSet presAssocID="{CA40B3A0-F94A-46B7-AB05-A5DCDCAA1EE8}" presName="parentLeftMargin" presStyleLbl="node1" presStyleIdx="0" presStyleCnt="2"/>
      <dgm:spPr/>
    </dgm:pt>
    <dgm:pt modelId="{93B5D22C-8AF5-444F-A7E3-88C05F268F31}" type="pres">
      <dgm:prSet presAssocID="{CA40B3A0-F94A-46B7-AB05-A5DCDCAA1EE8}" presName="parentText" presStyleLbl="node1" presStyleIdx="0" presStyleCnt="2" custScaleX="105785" custScaleY="70462">
        <dgm:presLayoutVars>
          <dgm:chMax val="0"/>
          <dgm:bulletEnabled val="1"/>
        </dgm:presLayoutVars>
      </dgm:prSet>
      <dgm:spPr/>
    </dgm:pt>
    <dgm:pt modelId="{E3BF4F14-C6F2-42A4-A33B-7A99D01E1B4F}" type="pres">
      <dgm:prSet presAssocID="{CA40B3A0-F94A-46B7-AB05-A5DCDCAA1EE8}" presName="negativeSpace" presStyleCnt="0"/>
      <dgm:spPr/>
    </dgm:pt>
    <dgm:pt modelId="{9EBE28FF-4C82-43B4-97FA-14CB26600071}" type="pres">
      <dgm:prSet presAssocID="{CA40B3A0-F94A-46B7-AB05-A5DCDCAA1EE8}" presName="childText" presStyleLbl="conFgAcc1" presStyleIdx="0" presStyleCnt="2">
        <dgm:presLayoutVars>
          <dgm:bulletEnabled val="1"/>
        </dgm:presLayoutVars>
      </dgm:prSet>
      <dgm:spPr/>
    </dgm:pt>
    <dgm:pt modelId="{B9F7D1EC-FCAB-430A-BE29-8FE24847F559}" type="pres">
      <dgm:prSet presAssocID="{B994FF5E-AFFA-4A14-A78D-F8839D33D932}" presName="spaceBetweenRectangles" presStyleCnt="0"/>
      <dgm:spPr/>
    </dgm:pt>
    <dgm:pt modelId="{CA463ECE-BE7F-4B71-B988-2690F83F5416}" type="pres">
      <dgm:prSet presAssocID="{21142216-ABC7-46FC-AC6A-249029E6608E}" presName="parentLin" presStyleCnt="0"/>
      <dgm:spPr/>
    </dgm:pt>
    <dgm:pt modelId="{CC0B37FA-F802-4C36-B1B0-732A759A72E8}" type="pres">
      <dgm:prSet presAssocID="{21142216-ABC7-46FC-AC6A-249029E6608E}" presName="parentLeftMargin" presStyleLbl="node1" presStyleIdx="0" presStyleCnt="2"/>
      <dgm:spPr/>
    </dgm:pt>
    <dgm:pt modelId="{CE311EF0-62D9-4614-897C-7B174A256C12}" type="pres">
      <dgm:prSet presAssocID="{21142216-ABC7-46FC-AC6A-249029E6608E}" presName="parentText" presStyleLbl="node1" presStyleIdx="1" presStyleCnt="2" custScaleX="105785" custScaleY="59975">
        <dgm:presLayoutVars>
          <dgm:chMax val="0"/>
          <dgm:bulletEnabled val="1"/>
        </dgm:presLayoutVars>
      </dgm:prSet>
      <dgm:spPr/>
    </dgm:pt>
    <dgm:pt modelId="{E5D6B353-A50D-4FC3-A3C9-860F5CD9BDB0}" type="pres">
      <dgm:prSet presAssocID="{21142216-ABC7-46FC-AC6A-249029E6608E}" presName="negativeSpace" presStyleCnt="0"/>
      <dgm:spPr/>
    </dgm:pt>
    <dgm:pt modelId="{BA9A89F4-65D9-41E8-A691-45B7F89A6752}" type="pres">
      <dgm:prSet presAssocID="{21142216-ABC7-46FC-AC6A-249029E6608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E469E23-E0CA-40A0-94EE-FEEC4B0C88EF}" type="presOf" srcId="{9EFF8872-4ACD-4543-A71C-0B8C1F8FA3DE}" destId="{DB2F78BF-2494-4A69-97E0-3CAB939AB5A6}" srcOrd="0" destOrd="0" presId="urn:microsoft.com/office/officeart/2005/8/layout/list1"/>
    <dgm:cxn modelId="{5A748727-F631-4E01-9E11-67098B9030C2}" type="presOf" srcId="{21142216-ABC7-46FC-AC6A-249029E6608E}" destId="{CC0B37FA-F802-4C36-B1B0-732A759A72E8}" srcOrd="0" destOrd="0" presId="urn:microsoft.com/office/officeart/2005/8/layout/list1"/>
    <dgm:cxn modelId="{48FB5A6A-8CBA-4FBB-831C-1DC059E3E454}" srcId="{9EFF8872-4ACD-4543-A71C-0B8C1F8FA3DE}" destId="{CA40B3A0-F94A-46B7-AB05-A5DCDCAA1EE8}" srcOrd="0" destOrd="0" parTransId="{E461B2FC-FF57-4F41-9076-42D3DBC4E62B}" sibTransId="{B994FF5E-AFFA-4A14-A78D-F8839D33D932}"/>
    <dgm:cxn modelId="{AECC237B-0CD7-450B-8FDA-5AE1C74E87DD}" type="presOf" srcId="{CA40B3A0-F94A-46B7-AB05-A5DCDCAA1EE8}" destId="{11BB03B0-2D31-4792-B115-8476F4137934}" srcOrd="0" destOrd="0" presId="urn:microsoft.com/office/officeart/2005/8/layout/list1"/>
    <dgm:cxn modelId="{5DD1E483-1B72-403D-A136-E031C386CFFF}" srcId="{9EFF8872-4ACD-4543-A71C-0B8C1F8FA3DE}" destId="{21142216-ABC7-46FC-AC6A-249029E6608E}" srcOrd="1" destOrd="0" parTransId="{11DEFED9-55DF-4BEB-9F53-37C434ECE421}" sibTransId="{4EE68725-FC1B-4CE4-8D51-049118F81DA7}"/>
    <dgm:cxn modelId="{6ED1EF9B-21DE-4B7A-AA06-77B0F5D1F8C0}" type="presOf" srcId="{21142216-ABC7-46FC-AC6A-249029E6608E}" destId="{CE311EF0-62D9-4614-897C-7B174A256C12}" srcOrd="1" destOrd="0" presId="urn:microsoft.com/office/officeart/2005/8/layout/list1"/>
    <dgm:cxn modelId="{AFE827E3-08E6-43DE-B73A-1DE31EFF7742}" type="presOf" srcId="{CA40B3A0-F94A-46B7-AB05-A5DCDCAA1EE8}" destId="{93B5D22C-8AF5-444F-A7E3-88C05F268F31}" srcOrd="1" destOrd="0" presId="urn:microsoft.com/office/officeart/2005/8/layout/list1"/>
    <dgm:cxn modelId="{66143390-0EE3-48BB-9E90-5F742815E375}" type="presParOf" srcId="{DB2F78BF-2494-4A69-97E0-3CAB939AB5A6}" destId="{99379A34-D9F0-41A2-ABBE-0961F1C5E2A2}" srcOrd="0" destOrd="0" presId="urn:microsoft.com/office/officeart/2005/8/layout/list1"/>
    <dgm:cxn modelId="{15AFBF6E-1A35-48CC-B96F-B943D0656497}" type="presParOf" srcId="{99379A34-D9F0-41A2-ABBE-0961F1C5E2A2}" destId="{11BB03B0-2D31-4792-B115-8476F4137934}" srcOrd="0" destOrd="0" presId="urn:microsoft.com/office/officeart/2005/8/layout/list1"/>
    <dgm:cxn modelId="{A3E33F15-6068-45F2-8A20-1DA3AC6AF726}" type="presParOf" srcId="{99379A34-D9F0-41A2-ABBE-0961F1C5E2A2}" destId="{93B5D22C-8AF5-444F-A7E3-88C05F268F31}" srcOrd="1" destOrd="0" presId="urn:microsoft.com/office/officeart/2005/8/layout/list1"/>
    <dgm:cxn modelId="{4AA649E8-233F-401B-AAE1-667B4A8C0EDB}" type="presParOf" srcId="{DB2F78BF-2494-4A69-97E0-3CAB939AB5A6}" destId="{E3BF4F14-C6F2-42A4-A33B-7A99D01E1B4F}" srcOrd="1" destOrd="0" presId="urn:microsoft.com/office/officeart/2005/8/layout/list1"/>
    <dgm:cxn modelId="{52E8755A-E04D-41FB-9BFE-F08F4AA6F274}" type="presParOf" srcId="{DB2F78BF-2494-4A69-97E0-3CAB939AB5A6}" destId="{9EBE28FF-4C82-43B4-97FA-14CB26600071}" srcOrd="2" destOrd="0" presId="urn:microsoft.com/office/officeart/2005/8/layout/list1"/>
    <dgm:cxn modelId="{0ED7A015-0061-487E-AABF-A1E80A5907A8}" type="presParOf" srcId="{DB2F78BF-2494-4A69-97E0-3CAB939AB5A6}" destId="{B9F7D1EC-FCAB-430A-BE29-8FE24847F559}" srcOrd="3" destOrd="0" presId="urn:microsoft.com/office/officeart/2005/8/layout/list1"/>
    <dgm:cxn modelId="{5BA78BB0-FF11-4C09-9460-07F9A80A7BC8}" type="presParOf" srcId="{DB2F78BF-2494-4A69-97E0-3CAB939AB5A6}" destId="{CA463ECE-BE7F-4B71-B988-2690F83F5416}" srcOrd="4" destOrd="0" presId="urn:microsoft.com/office/officeart/2005/8/layout/list1"/>
    <dgm:cxn modelId="{C1BC4FB1-0947-45E4-BA2F-76A1EF666E90}" type="presParOf" srcId="{CA463ECE-BE7F-4B71-B988-2690F83F5416}" destId="{CC0B37FA-F802-4C36-B1B0-732A759A72E8}" srcOrd="0" destOrd="0" presId="urn:microsoft.com/office/officeart/2005/8/layout/list1"/>
    <dgm:cxn modelId="{D9479C34-00D1-40F7-BDA2-EBB8CB062DDC}" type="presParOf" srcId="{CA463ECE-BE7F-4B71-B988-2690F83F5416}" destId="{CE311EF0-62D9-4614-897C-7B174A256C12}" srcOrd="1" destOrd="0" presId="urn:microsoft.com/office/officeart/2005/8/layout/list1"/>
    <dgm:cxn modelId="{1F1C220D-B25F-4E79-96C4-DB180CB553CA}" type="presParOf" srcId="{DB2F78BF-2494-4A69-97E0-3CAB939AB5A6}" destId="{E5D6B353-A50D-4FC3-A3C9-860F5CD9BDB0}" srcOrd="5" destOrd="0" presId="urn:microsoft.com/office/officeart/2005/8/layout/list1"/>
    <dgm:cxn modelId="{8B6C7F45-6EC0-491E-BF5A-DE15F2139B10}" type="presParOf" srcId="{DB2F78BF-2494-4A69-97E0-3CAB939AB5A6}" destId="{BA9A89F4-65D9-41E8-A691-45B7F89A675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F8872-4ACD-4543-A71C-0B8C1F8FA3DE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CA40B3A0-F94A-46B7-AB05-A5DCDCAA1EE8}">
      <dgm:prSet phldrT="[Tekst]" custT="1"/>
      <dgm:spPr>
        <a:solidFill>
          <a:srgbClr val="7030A0"/>
        </a:solidFill>
      </dgm:spPr>
      <dgm:t>
        <a:bodyPr/>
        <a:lstStyle/>
        <a:p>
          <a:pPr algn="ctr"/>
          <a:r>
            <a:rPr lang="pl-PL" sz="1400" b="1"/>
            <a:t>Meble</a:t>
          </a:r>
          <a:endParaRPr lang="pl-PL" sz="1400" b="1" dirty="0"/>
        </a:p>
      </dgm:t>
    </dgm:pt>
    <dgm:pt modelId="{E461B2FC-FF57-4F41-9076-42D3DBC4E62B}" type="parTrans" cxnId="{48FB5A6A-8CBA-4FBB-831C-1DC059E3E454}">
      <dgm:prSet/>
      <dgm:spPr/>
      <dgm:t>
        <a:bodyPr/>
        <a:lstStyle/>
        <a:p>
          <a:endParaRPr lang="pl-PL"/>
        </a:p>
      </dgm:t>
    </dgm:pt>
    <dgm:pt modelId="{B994FF5E-AFFA-4A14-A78D-F8839D33D932}" type="sibTrans" cxnId="{48FB5A6A-8CBA-4FBB-831C-1DC059E3E454}">
      <dgm:prSet/>
      <dgm:spPr/>
      <dgm:t>
        <a:bodyPr/>
        <a:lstStyle/>
        <a:p>
          <a:endParaRPr lang="pl-PL"/>
        </a:p>
      </dgm:t>
    </dgm:pt>
    <dgm:pt modelId="{21142216-ABC7-46FC-AC6A-249029E6608E}">
      <dgm:prSet phldrT="[Tekst]" custT="1"/>
      <dgm:spPr/>
      <dgm:t>
        <a:bodyPr/>
        <a:lstStyle/>
        <a:p>
          <a:pPr algn="ctr"/>
          <a:r>
            <a:rPr lang="pl-PL" sz="1400" b="1"/>
            <a:t>Komputery , </a:t>
          </a:r>
        </a:p>
        <a:p>
          <a:pPr algn="ctr"/>
          <a:r>
            <a:rPr lang="pl-PL" sz="1400" b="1"/>
            <a:t>monitory, </a:t>
          </a:r>
        </a:p>
        <a:p>
          <a:pPr algn="ctr"/>
          <a:r>
            <a:rPr lang="pl-PL" sz="1400" b="1"/>
            <a:t>tablety …</a:t>
          </a:r>
          <a:endParaRPr lang="pl-PL" sz="1400" b="1" dirty="0"/>
        </a:p>
      </dgm:t>
    </dgm:pt>
    <dgm:pt modelId="{11DEFED9-55DF-4BEB-9F53-37C434ECE421}" type="parTrans" cxnId="{5DD1E483-1B72-403D-A136-E031C386CFFF}">
      <dgm:prSet/>
      <dgm:spPr/>
      <dgm:t>
        <a:bodyPr/>
        <a:lstStyle/>
        <a:p>
          <a:endParaRPr lang="pl-PL"/>
        </a:p>
      </dgm:t>
    </dgm:pt>
    <dgm:pt modelId="{4EE68725-FC1B-4CE4-8D51-049118F81DA7}" type="sibTrans" cxnId="{5DD1E483-1B72-403D-A136-E031C386CFFF}">
      <dgm:prSet/>
      <dgm:spPr/>
      <dgm:t>
        <a:bodyPr/>
        <a:lstStyle/>
        <a:p>
          <a:endParaRPr lang="pl-PL"/>
        </a:p>
      </dgm:t>
    </dgm:pt>
    <dgm:pt modelId="{DB2F78BF-2494-4A69-97E0-3CAB939AB5A6}" type="pres">
      <dgm:prSet presAssocID="{9EFF8872-4ACD-4543-A71C-0B8C1F8FA3DE}" presName="linear" presStyleCnt="0">
        <dgm:presLayoutVars>
          <dgm:dir/>
          <dgm:animLvl val="lvl"/>
          <dgm:resizeHandles val="exact"/>
        </dgm:presLayoutVars>
      </dgm:prSet>
      <dgm:spPr/>
    </dgm:pt>
    <dgm:pt modelId="{99379A34-D9F0-41A2-ABBE-0961F1C5E2A2}" type="pres">
      <dgm:prSet presAssocID="{CA40B3A0-F94A-46B7-AB05-A5DCDCAA1EE8}" presName="parentLin" presStyleCnt="0"/>
      <dgm:spPr/>
    </dgm:pt>
    <dgm:pt modelId="{11BB03B0-2D31-4792-B115-8476F4137934}" type="pres">
      <dgm:prSet presAssocID="{CA40B3A0-F94A-46B7-AB05-A5DCDCAA1EE8}" presName="parentLeftMargin" presStyleLbl="node1" presStyleIdx="0" presStyleCnt="2"/>
      <dgm:spPr/>
    </dgm:pt>
    <dgm:pt modelId="{93B5D22C-8AF5-444F-A7E3-88C05F268F31}" type="pres">
      <dgm:prSet presAssocID="{CA40B3A0-F94A-46B7-AB05-A5DCDCAA1EE8}" presName="parentText" presStyleLbl="node1" presStyleIdx="0" presStyleCnt="2" custScaleX="105785" custScaleY="70462">
        <dgm:presLayoutVars>
          <dgm:chMax val="0"/>
          <dgm:bulletEnabled val="1"/>
        </dgm:presLayoutVars>
      </dgm:prSet>
      <dgm:spPr/>
    </dgm:pt>
    <dgm:pt modelId="{E3BF4F14-C6F2-42A4-A33B-7A99D01E1B4F}" type="pres">
      <dgm:prSet presAssocID="{CA40B3A0-F94A-46B7-AB05-A5DCDCAA1EE8}" presName="negativeSpace" presStyleCnt="0"/>
      <dgm:spPr/>
    </dgm:pt>
    <dgm:pt modelId="{9EBE28FF-4C82-43B4-97FA-14CB26600071}" type="pres">
      <dgm:prSet presAssocID="{CA40B3A0-F94A-46B7-AB05-A5DCDCAA1EE8}" presName="childText" presStyleLbl="conFgAcc1" presStyleIdx="0" presStyleCnt="2">
        <dgm:presLayoutVars>
          <dgm:bulletEnabled val="1"/>
        </dgm:presLayoutVars>
      </dgm:prSet>
      <dgm:spPr>
        <a:ln>
          <a:solidFill>
            <a:srgbClr val="7030A0"/>
          </a:solidFill>
        </a:ln>
      </dgm:spPr>
    </dgm:pt>
    <dgm:pt modelId="{B9F7D1EC-FCAB-430A-BE29-8FE24847F559}" type="pres">
      <dgm:prSet presAssocID="{B994FF5E-AFFA-4A14-A78D-F8839D33D932}" presName="spaceBetweenRectangles" presStyleCnt="0"/>
      <dgm:spPr/>
    </dgm:pt>
    <dgm:pt modelId="{CA463ECE-BE7F-4B71-B988-2690F83F5416}" type="pres">
      <dgm:prSet presAssocID="{21142216-ABC7-46FC-AC6A-249029E6608E}" presName="parentLin" presStyleCnt="0"/>
      <dgm:spPr/>
    </dgm:pt>
    <dgm:pt modelId="{CC0B37FA-F802-4C36-B1B0-732A759A72E8}" type="pres">
      <dgm:prSet presAssocID="{21142216-ABC7-46FC-AC6A-249029E6608E}" presName="parentLeftMargin" presStyleLbl="node1" presStyleIdx="0" presStyleCnt="2"/>
      <dgm:spPr/>
    </dgm:pt>
    <dgm:pt modelId="{CE311EF0-62D9-4614-897C-7B174A256C12}" type="pres">
      <dgm:prSet presAssocID="{21142216-ABC7-46FC-AC6A-249029E6608E}" presName="parentText" presStyleLbl="node1" presStyleIdx="1" presStyleCnt="2" custScaleX="105785" custScaleY="59975">
        <dgm:presLayoutVars>
          <dgm:chMax val="0"/>
          <dgm:bulletEnabled val="1"/>
        </dgm:presLayoutVars>
      </dgm:prSet>
      <dgm:spPr/>
    </dgm:pt>
    <dgm:pt modelId="{E5D6B353-A50D-4FC3-A3C9-860F5CD9BDB0}" type="pres">
      <dgm:prSet presAssocID="{21142216-ABC7-46FC-AC6A-249029E6608E}" presName="negativeSpace" presStyleCnt="0"/>
      <dgm:spPr/>
    </dgm:pt>
    <dgm:pt modelId="{BA9A89F4-65D9-41E8-A691-45B7F89A6752}" type="pres">
      <dgm:prSet presAssocID="{21142216-ABC7-46FC-AC6A-249029E6608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E469E23-E0CA-40A0-94EE-FEEC4B0C88EF}" type="presOf" srcId="{9EFF8872-4ACD-4543-A71C-0B8C1F8FA3DE}" destId="{DB2F78BF-2494-4A69-97E0-3CAB939AB5A6}" srcOrd="0" destOrd="0" presId="urn:microsoft.com/office/officeart/2005/8/layout/list1"/>
    <dgm:cxn modelId="{5A748727-F631-4E01-9E11-67098B9030C2}" type="presOf" srcId="{21142216-ABC7-46FC-AC6A-249029E6608E}" destId="{CC0B37FA-F802-4C36-B1B0-732A759A72E8}" srcOrd="0" destOrd="0" presId="urn:microsoft.com/office/officeart/2005/8/layout/list1"/>
    <dgm:cxn modelId="{48FB5A6A-8CBA-4FBB-831C-1DC059E3E454}" srcId="{9EFF8872-4ACD-4543-A71C-0B8C1F8FA3DE}" destId="{CA40B3A0-F94A-46B7-AB05-A5DCDCAA1EE8}" srcOrd="0" destOrd="0" parTransId="{E461B2FC-FF57-4F41-9076-42D3DBC4E62B}" sibTransId="{B994FF5E-AFFA-4A14-A78D-F8839D33D932}"/>
    <dgm:cxn modelId="{AECC237B-0CD7-450B-8FDA-5AE1C74E87DD}" type="presOf" srcId="{CA40B3A0-F94A-46B7-AB05-A5DCDCAA1EE8}" destId="{11BB03B0-2D31-4792-B115-8476F4137934}" srcOrd="0" destOrd="0" presId="urn:microsoft.com/office/officeart/2005/8/layout/list1"/>
    <dgm:cxn modelId="{5DD1E483-1B72-403D-A136-E031C386CFFF}" srcId="{9EFF8872-4ACD-4543-A71C-0B8C1F8FA3DE}" destId="{21142216-ABC7-46FC-AC6A-249029E6608E}" srcOrd="1" destOrd="0" parTransId="{11DEFED9-55DF-4BEB-9F53-37C434ECE421}" sibTransId="{4EE68725-FC1B-4CE4-8D51-049118F81DA7}"/>
    <dgm:cxn modelId="{6ED1EF9B-21DE-4B7A-AA06-77B0F5D1F8C0}" type="presOf" srcId="{21142216-ABC7-46FC-AC6A-249029E6608E}" destId="{CE311EF0-62D9-4614-897C-7B174A256C12}" srcOrd="1" destOrd="0" presId="urn:microsoft.com/office/officeart/2005/8/layout/list1"/>
    <dgm:cxn modelId="{AFE827E3-08E6-43DE-B73A-1DE31EFF7742}" type="presOf" srcId="{CA40B3A0-F94A-46B7-AB05-A5DCDCAA1EE8}" destId="{93B5D22C-8AF5-444F-A7E3-88C05F268F31}" srcOrd="1" destOrd="0" presId="urn:microsoft.com/office/officeart/2005/8/layout/list1"/>
    <dgm:cxn modelId="{66143390-0EE3-48BB-9E90-5F742815E375}" type="presParOf" srcId="{DB2F78BF-2494-4A69-97E0-3CAB939AB5A6}" destId="{99379A34-D9F0-41A2-ABBE-0961F1C5E2A2}" srcOrd="0" destOrd="0" presId="urn:microsoft.com/office/officeart/2005/8/layout/list1"/>
    <dgm:cxn modelId="{15AFBF6E-1A35-48CC-B96F-B943D0656497}" type="presParOf" srcId="{99379A34-D9F0-41A2-ABBE-0961F1C5E2A2}" destId="{11BB03B0-2D31-4792-B115-8476F4137934}" srcOrd="0" destOrd="0" presId="urn:microsoft.com/office/officeart/2005/8/layout/list1"/>
    <dgm:cxn modelId="{A3E33F15-6068-45F2-8A20-1DA3AC6AF726}" type="presParOf" srcId="{99379A34-D9F0-41A2-ABBE-0961F1C5E2A2}" destId="{93B5D22C-8AF5-444F-A7E3-88C05F268F31}" srcOrd="1" destOrd="0" presId="urn:microsoft.com/office/officeart/2005/8/layout/list1"/>
    <dgm:cxn modelId="{4AA649E8-233F-401B-AAE1-667B4A8C0EDB}" type="presParOf" srcId="{DB2F78BF-2494-4A69-97E0-3CAB939AB5A6}" destId="{E3BF4F14-C6F2-42A4-A33B-7A99D01E1B4F}" srcOrd="1" destOrd="0" presId="urn:microsoft.com/office/officeart/2005/8/layout/list1"/>
    <dgm:cxn modelId="{52E8755A-E04D-41FB-9BFE-F08F4AA6F274}" type="presParOf" srcId="{DB2F78BF-2494-4A69-97E0-3CAB939AB5A6}" destId="{9EBE28FF-4C82-43B4-97FA-14CB26600071}" srcOrd="2" destOrd="0" presId="urn:microsoft.com/office/officeart/2005/8/layout/list1"/>
    <dgm:cxn modelId="{0ED7A015-0061-487E-AABF-A1E80A5907A8}" type="presParOf" srcId="{DB2F78BF-2494-4A69-97E0-3CAB939AB5A6}" destId="{B9F7D1EC-FCAB-430A-BE29-8FE24847F559}" srcOrd="3" destOrd="0" presId="urn:microsoft.com/office/officeart/2005/8/layout/list1"/>
    <dgm:cxn modelId="{5BA78BB0-FF11-4C09-9460-07F9A80A7BC8}" type="presParOf" srcId="{DB2F78BF-2494-4A69-97E0-3CAB939AB5A6}" destId="{CA463ECE-BE7F-4B71-B988-2690F83F5416}" srcOrd="4" destOrd="0" presId="urn:microsoft.com/office/officeart/2005/8/layout/list1"/>
    <dgm:cxn modelId="{C1BC4FB1-0947-45E4-BA2F-76A1EF666E90}" type="presParOf" srcId="{CA463ECE-BE7F-4B71-B988-2690F83F5416}" destId="{CC0B37FA-F802-4C36-B1B0-732A759A72E8}" srcOrd="0" destOrd="0" presId="urn:microsoft.com/office/officeart/2005/8/layout/list1"/>
    <dgm:cxn modelId="{D9479C34-00D1-40F7-BDA2-EBB8CB062DDC}" type="presParOf" srcId="{CA463ECE-BE7F-4B71-B988-2690F83F5416}" destId="{CE311EF0-62D9-4614-897C-7B174A256C12}" srcOrd="1" destOrd="0" presId="urn:microsoft.com/office/officeart/2005/8/layout/list1"/>
    <dgm:cxn modelId="{1F1C220D-B25F-4E79-96C4-DB180CB553CA}" type="presParOf" srcId="{DB2F78BF-2494-4A69-97E0-3CAB939AB5A6}" destId="{E5D6B353-A50D-4FC3-A3C9-860F5CD9BDB0}" srcOrd="5" destOrd="0" presId="urn:microsoft.com/office/officeart/2005/8/layout/list1"/>
    <dgm:cxn modelId="{8B6C7F45-6EC0-491E-BF5A-DE15F2139B10}" type="presParOf" srcId="{DB2F78BF-2494-4A69-97E0-3CAB939AB5A6}" destId="{BA9A89F4-65D9-41E8-A691-45B7F89A675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FF8872-4ACD-4543-A71C-0B8C1F8FA3D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A40B3A0-F94A-46B7-AB05-A5DCDCAA1EE8}">
      <dgm:prSet phldrT="[Tekst]" custT="1"/>
      <dgm:spPr/>
      <dgm:t>
        <a:bodyPr/>
        <a:lstStyle/>
        <a:p>
          <a:pPr algn="ctr"/>
          <a:r>
            <a:rPr lang="pl-PL" sz="1400" b="1"/>
            <a:t>Wyroby </a:t>
          </a:r>
        </a:p>
        <a:p>
          <a:pPr algn="ctr"/>
          <a:r>
            <a:rPr lang="pl-PL" sz="1400" b="1"/>
            <a:t>włókiennicze</a:t>
          </a:r>
          <a:endParaRPr lang="pl-PL" sz="1400" b="1" dirty="0"/>
        </a:p>
      </dgm:t>
    </dgm:pt>
    <dgm:pt modelId="{E461B2FC-FF57-4F41-9076-42D3DBC4E62B}" type="parTrans" cxnId="{48FB5A6A-8CBA-4FBB-831C-1DC059E3E454}">
      <dgm:prSet/>
      <dgm:spPr/>
      <dgm:t>
        <a:bodyPr/>
        <a:lstStyle/>
        <a:p>
          <a:endParaRPr lang="pl-PL"/>
        </a:p>
      </dgm:t>
    </dgm:pt>
    <dgm:pt modelId="{B994FF5E-AFFA-4A14-A78D-F8839D33D932}" type="sibTrans" cxnId="{48FB5A6A-8CBA-4FBB-831C-1DC059E3E454}">
      <dgm:prSet/>
      <dgm:spPr/>
      <dgm:t>
        <a:bodyPr/>
        <a:lstStyle/>
        <a:p>
          <a:endParaRPr lang="pl-PL"/>
        </a:p>
      </dgm:t>
    </dgm:pt>
    <dgm:pt modelId="{21142216-ABC7-46FC-AC6A-249029E6608E}">
      <dgm:prSet phldrT="[Tekst]" custT="1"/>
      <dgm:spPr/>
      <dgm:t>
        <a:bodyPr/>
        <a:lstStyle/>
        <a:p>
          <a:pPr algn="ctr"/>
          <a:r>
            <a:rPr lang="pl-PL" sz="1400" b="1"/>
            <a:t>Farby, lakiery </a:t>
          </a:r>
        </a:p>
        <a:p>
          <a:pPr algn="ctr"/>
          <a:r>
            <a:rPr lang="pl-PL" sz="1400" b="1"/>
            <a:t>i oznaczenia drogowe</a:t>
          </a:r>
          <a:endParaRPr lang="pl-PL" sz="1400" b="1" dirty="0"/>
        </a:p>
      </dgm:t>
    </dgm:pt>
    <dgm:pt modelId="{11DEFED9-55DF-4BEB-9F53-37C434ECE421}" type="parTrans" cxnId="{5DD1E483-1B72-403D-A136-E031C386CFFF}">
      <dgm:prSet/>
      <dgm:spPr/>
      <dgm:t>
        <a:bodyPr/>
        <a:lstStyle/>
        <a:p>
          <a:endParaRPr lang="pl-PL"/>
        </a:p>
      </dgm:t>
    </dgm:pt>
    <dgm:pt modelId="{4EE68725-FC1B-4CE4-8D51-049118F81DA7}" type="sibTrans" cxnId="{5DD1E483-1B72-403D-A136-E031C386CFFF}">
      <dgm:prSet/>
      <dgm:spPr/>
      <dgm:t>
        <a:bodyPr/>
        <a:lstStyle/>
        <a:p>
          <a:endParaRPr lang="pl-PL"/>
        </a:p>
      </dgm:t>
    </dgm:pt>
    <dgm:pt modelId="{DB2F78BF-2494-4A69-97E0-3CAB939AB5A6}" type="pres">
      <dgm:prSet presAssocID="{9EFF8872-4ACD-4543-A71C-0B8C1F8FA3DE}" presName="linear" presStyleCnt="0">
        <dgm:presLayoutVars>
          <dgm:dir/>
          <dgm:animLvl val="lvl"/>
          <dgm:resizeHandles val="exact"/>
        </dgm:presLayoutVars>
      </dgm:prSet>
      <dgm:spPr/>
    </dgm:pt>
    <dgm:pt modelId="{99379A34-D9F0-41A2-ABBE-0961F1C5E2A2}" type="pres">
      <dgm:prSet presAssocID="{CA40B3A0-F94A-46B7-AB05-A5DCDCAA1EE8}" presName="parentLin" presStyleCnt="0"/>
      <dgm:spPr/>
    </dgm:pt>
    <dgm:pt modelId="{11BB03B0-2D31-4792-B115-8476F4137934}" type="pres">
      <dgm:prSet presAssocID="{CA40B3A0-F94A-46B7-AB05-A5DCDCAA1EE8}" presName="parentLeftMargin" presStyleLbl="node1" presStyleIdx="0" presStyleCnt="2"/>
      <dgm:spPr/>
    </dgm:pt>
    <dgm:pt modelId="{93B5D22C-8AF5-444F-A7E3-88C05F268F31}" type="pres">
      <dgm:prSet presAssocID="{CA40B3A0-F94A-46B7-AB05-A5DCDCAA1EE8}" presName="parentText" presStyleLbl="node1" presStyleIdx="0" presStyleCnt="2" custScaleX="105785" custScaleY="70462">
        <dgm:presLayoutVars>
          <dgm:chMax val="0"/>
          <dgm:bulletEnabled val="1"/>
        </dgm:presLayoutVars>
      </dgm:prSet>
      <dgm:spPr/>
    </dgm:pt>
    <dgm:pt modelId="{E3BF4F14-C6F2-42A4-A33B-7A99D01E1B4F}" type="pres">
      <dgm:prSet presAssocID="{CA40B3A0-F94A-46B7-AB05-A5DCDCAA1EE8}" presName="negativeSpace" presStyleCnt="0"/>
      <dgm:spPr/>
    </dgm:pt>
    <dgm:pt modelId="{9EBE28FF-4C82-43B4-97FA-14CB26600071}" type="pres">
      <dgm:prSet presAssocID="{CA40B3A0-F94A-46B7-AB05-A5DCDCAA1EE8}" presName="childText" presStyleLbl="conFgAcc1" presStyleIdx="0" presStyleCnt="2">
        <dgm:presLayoutVars>
          <dgm:bulletEnabled val="1"/>
        </dgm:presLayoutVars>
      </dgm:prSet>
      <dgm:spPr/>
    </dgm:pt>
    <dgm:pt modelId="{B9F7D1EC-FCAB-430A-BE29-8FE24847F559}" type="pres">
      <dgm:prSet presAssocID="{B994FF5E-AFFA-4A14-A78D-F8839D33D932}" presName="spaceBetweenRectangles" presStyleCnt="0"/>
      <dgm:spPr/>
    </dgm:pt>
    <dgm:pt modelId="{CA463ECE-BE7F-4B71-B988-2690F83F5416}" type="pres">
      <dgm:prSet presAssocID="{21142216-ABC7-46FC-AC6A-249029E6608E}" presName="parentLin" presStyleCnt="0"/>
      <dgm:spPr/>
    </dgm:pt>
    <dgm:pt modelId="{CC0B37FA-F802-4C36-B1B0-732A759A72E8}" type="pres">
      <dgm:prSet presAssocID="{21142216-ABC7-46FC-AC6A-249029E6608E}" presName="parentLeftMargin" presStyleLbl="node1" presStyleIdx="0" presStyleCnt="2"/>
      <dgm:spPr/>
    </dgm:pt>
    <dgm:pt modelId="{CE311EF0-62D9-4614-897C-7B174A256C12}" type="pres">
      <dgm:prSet presAssocID="{21142216-ABC7-46FC-AC6A-249029E6608E}" presName="parentText" presStyleLbl="node1" presStyleIdx="1" presStyleCnt="2" custScaleX="105785" custScaleY="59975">
        <dgm:presLayoutVars>
          <dgm:chMax val="0"/>
          <dgm:bulletEnabled val="1"/>
        </dgm:presLayoutVars>
      </dgm:prSet>
      <dgm:spPr/>
    </dgm:pt>
    <dgm:pt modelId="{E5D6B353-A50D-4FC3-A3C9-860F5CD9BDB0}" type="pres">
      <dgm:prSet presAssocID="{21142216-ABC7-46FC-AC6A-249029E6608E}" presName="negativeSpace" presStyleCnt="0"/>
      <dgm:spPr/>
    </dgm:pt>
    <dgm:pt modelId="{BA9A89F4-65D9-41E8-A691-45B7F89A6752}" type="pres">
      <dgm:prSet presAssocID="{21142216-ABC7-46FC-AC6A-249029E6608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E469E23-E0CA-40A0-94EE-FEEC4B0C88EF}" type="presOf" srcId="{9EFF8872-4ACD-4543-A71C-0B8C1F8FA3DE}" destId="{DB2F78BF-2494-4A69-97E0-3CAB939AB5A6}" srcOrd="0" destOrd="0" presId="urn:microsoft.com/office/officeart/2005/8/layout/list1"/>
    <dgm:cxn modelId="{5A748727-F631-4E01-9E11-67098B9030C2}" type="presOf" srcId="{21142216-ABC7-46FC-AC6A-249029E6608E}" destId="{CC0B37FA-F802-4C36-B1B0-732A759A72E8}" srcOrd="0" destOrd="0" presId="urn:microsoft.com/office/officeart/2005/8/layout/list1"/>
    <dgm:cxn modelId="{48FB5A6A-8CBA-4FBB-831C-1DC059E3E454}" srcId="{9EFF8872-4ACD-4543-A71C-0B8C1F8FA3DE}" destId="{CA40B3A0-F94A-46B7-AB05-A5DCDCAA1EE8}" srcOrd="0" destOrd="0" parTransId="{E461B2FC-FF57-4F41-9076-42D3DBC4E62B}" sibTransId="{B994FF5E-AFFA-4A14-A78D-F8839D33D932}"/>
    <dgm:cxn modelId="{AECC237B-0CD7-450B-8FDA-5AE1C74E87DD}" type="presOf" srcId="{CA40B3A0-F94A-46B7-AB05-A5DCDCAA1EE8}" destId="{11BB03B0-2D31-4792-B115-8476F4137934}" srcOrd="0" destOrd="0" presId="urn:microsoft.com/office/officeart/2005/8/layout/list1"/>
    <dgm:cxn modelId="{5DD1E483-1B72-403D-A136-E031C386CFFF}" srcId="{9EFF8872-4ACD-4543-A71C-0B8C1F8FA3DE}" destId="{21142216-ABC7-46FC-AC6A-249029E6608E}" srcOrd="1" destOrd="0" parTransId="{11DEFED9-55DF-4BEB-9F53-37C434ECE421}" sibTransId="{4EE68725-FC1B-4CE4-8D51-049118F81DA7}"/>
    <dgm:cxn modelId="{6ED1EF9B-21DE-4B7A-AA06-77B0F5D1F8C0}" type="presOf" srcId="{21142216-ABC7-46FC-AC6A-249029E6608E}" destId="{CE311EF0-62D9-4614-897C-7B174A256C12}" srcOrd="1" destOrd="0" presId="urn:microsoft.com/office/officeart/2005/8/layout/list1"/>
    <dgm:cxn modelId="{AFE827E3-08E6-43DE-B73A-1DE31EFF7742}" type="presOf" srcId="{CA40B3A0-F94A-46B7-AB05-A5DCDCAA1EE8}" destId="{93B5D22C-8AF5-444F-A7E3-88C05F268F31}" srcOrd="1" destOrd="0" presId="urn:microsoft.com/office/officeart/2005/8/layout/list1"/>
    <dgm:cxn modelId="{66143390-0EE3-48BB-9E90-5F742815E375}" type="presParOf" srcId="{DB2F78BF-2494-4A69-97E0-3CAB939AB5A6}" destId="{99379A34-D9F0-41A2-ABBE-0961F1C5E2A2}" srcOrd="0" destOrd="0" presId="urn:microsoft.com/office/officeart/2005/8/layout/list1"/>
    <dgm:cxn modelId="{15AFBF6E-1A35-48CC-B96F-B943D0656497}" type="presParOf" srcId="{99379A34-D9F0-41A2-ABBE-0961F1C5E2A2}" destId="{11BB03B0-2D31-4792-B115-8476F4137934}" srcOrd="0" destOrd="0" presId="urn:microsoft.com/office/officeart/2005/8/layout/list1"/>
    <dgm:cxn modelId="{A3E33F15-6068-45F2-8A20-1DA3AC6AF726}" type="presParOf" srcId="{99379A34-D9F0-41A2-ABBE-0961F1C5E2A2}" destId="{93B5D22C-8AF5-444F-A7E3-88C05F268F31}" srcOrd="1" destOrd="0" presId="urn:microsoft.com/office/officeart/2005/8/layout/list1"/>
    <dgm:cxn modelId="{4AA649E8-233F-401B-AAE1-667B4A8C0EDB}" type="presParOf" srcId="{DB2F78BF-2494-4A69-97E0-3CAB939AB5A6}" destId="{E3BF4F14-C6F2-42A4-A33B-7A99D01E1B4F}" srcOrd="1" destOrd="0" presId="urn:microsoft.com/office/officeart/2005/8/layout/list1"/>
    <dgm:cxn modelId="{52E8755A-E04D-41FB-9BFE-F08F4AA6F274}" type="presParOf" srcId="{DB2F78BF-2494-4A69-97E0-3CAB939AB5A6}" destId="{9EBE28FF-4C82-43B4-97FA-14CB26600071}" srcOrd="2" destOrd="0" presId="urn:microsoft.com/office/officeart/2005/8/layout/list1"/>
    <dgm:cxn modelId="{0ED7A015-0061-487E-AABF-A1E80A5907A8}" type="presParOf" srcId="{DB2F78BF-2494-4A69-97E0-3CAB939AB5A6}" destId="{B9F7D1EC-FCAB-430A-BE29-8FE24847F559}" srcOrd="3" destOrd="0" presId="urn:microsoft.com/office/officeart/2005/8/layout/list1"/>
    <dgm:cxn modelId="{5BA78BB0-FF11-4C09-9460-07F9A80A7BC8}" type="presParOf" srcId="{DB2F78BF-2494-4A69-97E0-3CAB939AB5A6}" destId="{CA463ECE-BE7F-4B71-B988-2690F83F5416}" srcOrd="4" destOrd="0" presId="urn:microsoft.com/office/officeart/2005/8/layout/list1"/>
    <dgm:cxn modelId="{C1BC4FB1-0947-45E4-BA2F-76A1EF666E90}" type="presParOf" srcId="{CA463ECE-BE7F-4B71-B988-2690F83F5416}" destId="{CC0B37FA-F802-4C36-B1B0-732A759A72E8}" srcOrd="0" destOrd="0" presId="urn:microsoft.com/office/officeart/2005/8/layout/list1"/>
    <dgm:cxn modelId="{D9479C34-00D1-40F7-BDA2-EBB8CB062DDC}" type="presParOf" srcId="{CA463ECE-BE7F-4B71-B988-2690F83F5416}" destId="{CE311EF0-62D9-4614-897C-7B174A256C12}" srcOrd="1" destOrd="0" presId="urn:microsoft.com/office/officeart/2005/8/layout/list1"/>
    <dgm:cxn modelId="{1F1C220D-B25F-4E79-96C4-DB180CB553CA}" type="presParOf" srcId="{DB2F78BF-2494-4A69-97E0-3CAB939AB5A6}" destId="{E5D6B353-A50D-4FC3-A3C9-860F5CD9BDB0}" srcOrd="5" destOrd="0" presId="urn:microsoft.com/office/officeart/2005/8/layout/list1"/>
    <dgm:cxn modelId="{8B6C7F45-6EC0-491E-BF5A-DE15F2139B10}" type="presParOf" srcId="{DB2F78BF-2494-4A69-97E0-3CAB939AB5A6}" destId="{BA9A89F4-65D9-41E8-A691-45B7F89A675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F62B4-A3E1-4624-86F8-C07BA8F1C401}">
      <dsp:nvSpPr>
        <dsp:cNvPr id="0" name=""/>
        <dsp:cNvSpPr/>
      </dsp:nvSpPr>
      <dsp:spPr>
        <a:xfrm>
          <a:off x="6137409" y="378091"/>
          <a:ext cx="0" cy="439823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66E33-0AC8-44AC-981A-1C052A4D6CF7}">
      <dsp:nvSpPr>
        <dsp:cNvPr id="0" name=""/>
        <dsp:cNvSpPr/>
      </dsp:nvSpPr>
      <dsp:spPr>
        <a:xfrm>
          <a:off x="15230403" y="124183"/>
          <a:ext cx="1448496" cy="1499742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5D6BB-7FEB-4213-979D-E83AA10A33AC}">
      <dsp:nvSpPr>
        <dsp:cNvPr id="0" name=""/>
        <dsp:cNvSpPr/>
      </dsp:nvSpPr>
      <dsp:spPr>
        <a:xfrm>
          <a:off x="6339550" y="1251345"/>
          <a:ext cx="4980283" cy="2553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+mj-lt"/>
            </a:rPr>
            <a:t>Opracowane przez: </a:t>
          </a:r>
          <a:r>
            <a:rPr lang="pl-PL" sz="2800" kern="1200" dirty="0">
              <a:latin typeface="+mj-lt"/>
            </a:rPr>
            <a:t>Strona Trzecia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+mj-lt"/>
            </a:rPr>
            <a:t>Cechy: </a:t>
          </a:r>
          <a:r>
            <a:rPr lang="pl-PL" sz="2800" b="0" kern="1200" dirty="0">
              <a:latin typeface="+mj-lt"/>
            </a:rPr>
            <a:t>dobrowolność, kryterialność , szeroki zakres, LCA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+mj-lt"/>
            </a:rPr>
            <a:t>Format:</a:t>
          </a:r>
          <a:r>
            <a:rPr lang="pl-PL" sz="2800" b="0" kern="1200" dirty="0">
              <a:latin typeface="+mj-lt"/>
            </a:rPr>
            <a:t> Znak graficzny</a:t>
          </a:r>
          <a:endParaRPr lang="pl-PL" sz="2800" b="1" kern="1200" dirty="0">
            <a:latin typeface="+mj-lt"/>
          </a:endParaRPr>
        </a:p>
      </dsp:txBody>
      <dsp:txXfrm>
        <a:off x="6339550" y="1251345"/>
        <a:ext cx="4980283" cy="2553905"/>
      </dsp:txXfrm>
    </dsp:sp>
    <dsp:sp modelId="{0CD91C12-D25C-449E-9F1C-A2328BD64F4A}">
      <dsp:nvSpPr>
        <dsp:cNvPr id="0" name=""/>
        <dsp:cNvSpPr/>
      </dsp:nvSpPr>
      <dsp:spPr>
        <a:xfrm>
          <a:off x="6138305" y="304234"/>
          <a:ext cx="2443462" cy="48869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TYP I</a:t>
          </a:r>
        </a:p>
      </dsp:txBody>
      <dsp:txXfrm>
        <a:off x="6138305" y="304234"/>
        <a:ext cx="2443462" cy="488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E28FF-4C82-43B4-97FA-14CB26600071}">
      <dsp:nvSpPr>
        <dsp:cNvPr id="0" name=""/>
        <dsp:cNvSpPr/>
      </dsp:nvSpPr>
      <dsp:spPr>
        <a:xfrm>
          <a:off x="0" y="334033"/>
          <a:ext cx="3478864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5D22C-8AF5-444F-A7E3-88C05F268F31}">
      <dsp:nvSpPr>
        <dsp:cNvPr id="0" name=""/>
        <dsp:cNvSpPr/>
      </dsp:nvSpPr>
      <dsp:spPr>
        <a:xfrm>
          <a:off x="173943" y="32013"/>
          <a:ext cx="2576081" cy="1040019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45" tIns="0" rIns="9204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Środki czystości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i usługi sprzątania</a:t>
          </a:r>
        </a:p>
      </dsp:txBody>
      <dsp:txXfrm>
        <a:off x="224713" y="82783"/>
        <a:ext cx="2474541" cy="938479"/>
      </dsp:txXfrm>
    </dsp:sp>
    <dsp:sp modelId="{BA9A89F4-65D9-41E8-A691-45B7F89A6752}">
      <dsp:nvSpPr>
        <dsp:cNvPr id="0" name=""/>
        <dsp:cNvSpPr/>
      </dsp:nvSpPr>
      <dsp:spPr>
        <a:xfrm>
          <a:off x="0" y="2011264"/>
          <a:ext cx="3478864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11EF0-62D9-4614-897C-7B174A256C12}">
      <dsp:nvSpPr>
        <dsp:cNvPr id="0" name=""/>
        <dsp:cNvSpPr/>
      </dsp:nvSpPr>
      <dsp:spPr>
        <a:xfrm>
          <a:off x="173943" y="1864033"/>
          <a:ext cx="2576081" cy="885231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45" tIns="0" rIns="9204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Papier graficzny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i do kopiowania</a:t>
          </a:r>
          <a:endParaRPr lang="pl-PL" sz="1400" b="1" kern="1200" dirty="0"/>
        </a:p>
      </dsp:txBody>
      <dsp:txXfrm>
        <a:off x="217156" y="1907246"/>
        <a:ext cx="2489655" cy="798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E28FF-4C82-43B4-97FA-14CB26600071}">
      <dsp:nvSpPr>
        <dsp:cNvPr id="0" name=""/>
        <dsp:cNvSpPr/>
      </dsp:nvSpPr>
      <dsp:spPr>
        <a:xfrm>
          <a:off x="0" y="334033"/>
          <a:ext cx="3478864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5D22C-8AF5-444F-A7E3-88C05F268F31}">
      <dsp:nvSpPr>
        <dsp:cNvPr id="0" name=""/>
        <dsp:cNvSpPr/>
      </dsp:nvSpPr>
      <dsp:spPr>
        <a:xfrm>
          <a:off x="173943" y="32013"/>
          <a:ext cx="2576081" cy="1040019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45" tIns="0" rIns="9204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Meble</a:t>
          </a:r>
          <a:endParaRPr lang="pl-PL" sz="1400" b="1" kern="1200" dirty="0"/>
        </a:p>
      </dsp:txBody>
      <dsp:txXfrm>
        <a:off x="224713" y="82783"/>
        <a:ext cx="2474541" cy="938479"/>
      </dsp:txXfrm>
    </dsp:sp>
    <dsp:sp modelId="{BA9A89F4-65D9-41E8-A691-45B7F89A6752}">
      <dsp:nvSpPr>
        <dsp:cNvPr id="0" name=""/>
        <dsp:cNvSpPr/>
      </dsp:nvSpPr>
      <dsp:spPr>
        <a:xfrm>
          <a:off x="0" y="2011264"/>
          <a:ext cx="3478864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11EF0-62D9-4614-897C-7B174A256C12}">
      <dsp:nvSpPr>
        <dsp:cNvPr id="0" name=""/>
        <dsp:cNvSpPr/>
      </dsp:nvSpPr>
      <dsp:spPr>
        <a:xfrm>
          <a:off x="173943" y="1864033"/>
          <a:ext cx="2576081" cy="885231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45" tIns="0" rIns="9204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Komputery 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monitory,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tablety …</a:t>
          </a:r>
          <a:endParaRPr lang="pl-PL" sz="1400" b="1" kern="1200" dirty="0"/>
        </a:p>
      </dsp:txBody>
      <dsp:txXfrm>
        <a:off x="217156" y="1907246"/>
        <a:ext cx="2489655" cy="798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E28FF-4C82-43B4-97FA-14CB26600071}">
      <dsp:nvSpPr>
        <dsp:cNvPr id="0" name=""/>
        <dsp:cNvSpPr/>
      </dsp:nvSpPr>
      <dsp:spPr>
        <a:xfrm>
          <a:off x="0" y="334033"/>
          <a:ext cx="3478864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5D22C-8AF5-444F-A7E3-88C05F268F31}">
      <dsp:nvSpPr>
        <dsp:cNvPr id="0" name=""/>
        <dsp:cNvSpPr/>
      </dsp:nvSpPr>
      <dsp:spPr>
        <a:xfrm>
          <a:off x="173943" y="32013"/>
          <a:ext cx="2576081" cy="10400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45" tIns="0" rIns="9204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Wyroby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włókiennicze</a:t>
          </a:r>
          <a:endParaRPr lang="pl-PL" sz="1400" b="1" kern="1200" dirty="0"/>
        </a:p>
      </dsp:txBody>
      <dsp:txXfrm>
        <a:off x="224713" y="82783"/>
        <a:ext cx="2474541" cy="938479"/>
      </dsp:txXfrm>
    </dsp:sp>
    <dsp:sp modelId="{BA9A89F4-65D9-41E8-A691-45B7F89A6752}">
      <dsp:nvSpPr>
        <dsp:cNvPr id="0" name=""/>
        <dsp:cNvSpPr/>
      </dsp:nvSpPr>
      <dsp:spPr>
        <a:xfrm>
          <a:off x="0" y="2011264"/>
          <a:ext cx="3478864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11EF0-62D9-4614-897C-7B174A256C12}">
      <dsp:nvSpPr>
        <dsp:cNvPr id="0" name=""/>
        <dsp:cNvSpPr/>
      </dsp:nvSpPr>
      <dsp:spPr>
        <a:xfrm>
          <a:off x="173943" y="1864033"/>
          <a:ext cx="2576081" cy="885231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45" tIns="0" rIns="9204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Farby, lakiery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i oznaczenia drogowe</a:t>
          </a:r>
          <a:endParaRPr lang="pl-PL" sz="1400" b="1" kern="1200" dirty="0"/>
        </a:p>
      </dsp:txBody>
      <dsp:txXfrm>
        <a:off x="217156" y="1907246"/>
        <a:ext cx="2489655" cy="79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D0840-FD26-4071-AE22-92AE5EE60D06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ED89-0924-4966-83AF-D806E5D718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5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5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szczeblu unijnym podjęto działania służące wypracowaniu </a:t>
            </a:r>
            <a:r>
              <a:rPr lang="pl-PL" b="1" dirty="0"/>
              <a:t>wspólnych kryteriów dot. zielonych zamówień publicznych</a:t>
            </a:r>
            <a:r>
              <a:rPr lang="pl-PL" dirty="0"/>
              <a:t>, które zamawiający z państw członkowskich Unii Europejskiej mogliby stosować w prowadzonych przez siebie postępowaniach o udzielenie zamówienia publicznego. Dokumenty zawierają następujące informacje: </a:t>
            </a:r>
          </a:p>
          <a:p>
            <a:r>
              <a:rPr lang="pl-PL" dirty="0"/>
              <a:t>❑Zakres zastosowania </a:t>
            </a:r>
          </a:p>
          <a:p>
            <a:r>
              <a:rPr lang="pl-PL" dirty="0"/>
              <a:t>❑Kluczowe czynniki oddziaływania na środowisko </a:t>
            </a:r>
          </a:p>
          <a:p>
            <a:endParaRPr lang="pl-PL" dirty="0"/>
          </a:p>
          <a:p>
            <a:r>
              <a:rPr lang="pl-PL" dirty="0"/>
              <a:t>Opis kryteriów podstawowych i kompleksowych w podziale na: </a:t>
            </a:r>
          </a:p>
          <a:p>
            <a:r>
              <a:rPr lang="pl-PL" dirty="0"/>
              <a:t>❑Przedmiot zamówienia </a:t>
            </a:r>
          </a:p>
          <a:p>
            <a:r>
              <a:rPr lang="pl-PL" dirty="0"/>
              <a:t>❑Kryteria kwalifikacji (w odniesieniu do wykonawców) </a:t>
            </a:r>
          </a:p>
          <a:p>
            <a:r>
              <a:rPr lang="pl-PL" dirty="0"/>
              <a:t>❑Specyfikacje techniczne (w odniesieniu do surowców i produktów) </a:t>
            </a:r>
          </a:p>
          <a:p>
            <a:r>
              <a:rPr lang="pl-PL" dirty="0"/>
              <a:t>❑Kryteria udzielenia zamówienia </a:t>
            </a:r>
          </a:p>
          <a:p>
            <a:r>
              <a:rPr lang="pl-PL" dirty="0"/>
              <a:t>❑Klauzule dotyczące realizacji zamówienia </a:t>
            </a:r>
          </a:p>
          <a:p>
            <a:endParaRPr lang="pl-PL" dirty="0"/>
          </a:p>
          <a:p>
            <a:r>
              <a:rPr lang="pl-PL" dirty="0"/>
              <a:t>Objaśnienia dotyczące wymogów/ kryteriów/ warunków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5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195989"/>
              </a:buClr>
            </a:pPr>
            <a:r>
              <a:rPr lang="pl-PL" sz="1200" b="1" dirty="0">
                <a:solidFill>
                  <a:srgbClr val="195989"/>
                </a:solidFill>
              </a:rPr>
              <a:t>88 045 produktów (dobra i usługi), 2 367 licencji, 24 kategorii produktów</a:t>
            </a:r>
          </a:p>
          <a:p>
            <a:pPr marL="0" indent="0">
              <a:spcAft>
                <a:spcPts val="600"/>
              </a:spcAft>
              <a:buClr>
                <a:srgbClr val="195989"/>
              </a:buClr>
              <a:buNone/>
            </a:pPr>
            <a:endParaRPr lang="pl-PL" sz="1200" dirty="0">
              <a:solidFill>
                <a:srgbClr val="195989"/>
              </a:solidFill>
            </a:endParaRPr>
          </a:p>
          <a:p>
            <a:pPr marL="0" indent="0">
              <a:spcAft>
                <a:spcPts val="600"/>
              </a:spcAft>
              <a:buClr>
                <a:srgbClr val="195989"/>
              </a:buClr>
              <a:buNone/>
            </a:pPr>
            <a:r>
              <a:rPr lang="pl-PL" sz="1200" dirty="0">
                <a:solidFill>
                  <a:srgbClr val="195989"/>
                </a:solidFill>
              </a:rPr>
              <a:t>+4% </a:t>
            </a:r>
            <a:r>
              <a:rPr lang="pl-PL" sz="1200" dirty="0" err="1">
                <a:solidFill>
                  <a:srgbClr val="195989"/>
                </a:solidFill>
              </a:rPr>
              <a:t>licenc</a:t>
            </a:r>
            <a:r>
              <a:rPr lang="fr-BE" sz="1200" dirty="0" err="1">
                <a:solidFill>
                  <a:srgbClr val="195989"/>
                </a:solidFill>
              </a:rPr>
              <a:t>ji</a:t>
            </a:r>
            <a:r>
              <a:rPr lang="pl-PL" sz="1200" dirty="0">
                <a:solidFill>
                  <a:srgbClr val="195989"/>
                </a:solidFill>
              </a:rPr>
              <a:t>; +0,6% produktów (przez 6 miesięcy)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195989"/>
              </a:buClr>
              <a:defRPr/>
            </a:pPr>
            <a:endParaRPr lang="pl-PL" altLang="en-US" sz="1200" dirty="0">
              <a:solidFill>
                <a:srgbClr val="195989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195989"/>
              </a:buClr>
              <a:defRPr/>
            </a:pPr>
            <a:r>
              <a:rPr lang="pl-PL" altLang="en-US" sz="1200" dirty="0">
                <a:solidFill>
                  <a:srgbClr val="195989"/>
                </a:solidFill>
                <a:latin typeface="+mj-lt"/>
              </a:rPr>
              <a:t>Najwyższa liczba produktów: farby i lakiery (41%), bibułka i produkty z bibułki (17%), tekstylia (10%) i </a:t>
            </a:r>
            <a:r>
              <a:rPr lang="pl-PL" sz="1200" i="0" dirty="0">
                <a:solidFill>
                  <a:srgbClr val="195989"/>
                </a:solidFill>
                <a:effectLst/>
                <a:latin typeface="+mj-lt"/>
              </a:rPr>
              <a:t>środki do czyszczenia powierzchni </a:t>
            </a:r>
            <a:r>
              <a:rPr lang="pl-PL" sz="1200" dirty="0">
                <a:solidFill>
                  <a:srgbClr val="195989"/>
                </a:solidFill>
                <a:latin typeface="+mj-lt"/>
              </a:rPr>
              <a:t>twardych </a:t>
            </a:r>
            <a:r>
              <a:rPr lang="pl-PL" sz="1200" i="0" dirty="0">
                <a:solidFill>
                  <a:srgbClr val="195989"/>
                </a:solidFill>
                <a:effectLst/>
                <a:latin typeface="+mj-lt"/>
              </a:rPr>
              <a:t>(8%).</a:t>
            </a:r>
            <a:r>
              <a:rPr lang="pl-PL" altLang="en-US" sz="1200" dirty="0">
                <a:solidFill>
                  <a:srgbClr val="195989"/>
                </a:solidFill>
                <a:highlight>
                  <a:srgbClr val="FFFF00"/>
                </a:highlight>
                <a:latin typeface="+mj-lt"/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195989"/>
              </a:buClr>
              <a:defRPr/>
            </a:pPr>
            <a:endParaRPr lang="pl-PL" altLang="en-US" sz="1200" dirty="0">
              <a:solidFill>
                <a:srgbClr val="195989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195989"/>
              </a:buClr>
              <a:defRPr/>
            </a:pPr>
            <a:r>
              <a:rPr lang="pl-PL" altLang="en-US" sz="1200" dirty="0">
                <a:solidFill>
                  <a:srgbClr val="195989"/>
                </a:solidFill>
              </a:rPr>
              <a:t>Najwyższy wzrost: usługi sprzątania pomieszczeń (+42%), pochłaniające środki higieniczne (+21%) i tekstylia (+11%) (przez 6 miesięcy)</a:t>
            </a:r>
            <a:r>
              <a:rPr lang="pl-PL" altLang="en-US" sz="1200" b="1" dirty="0">
                <a:solidFill>
                  <a:srgbClr val="195989"/>
                </a:solidFill>
              </a:rPr>
              <a:t>.</a:t>
            </a:r>
          </a:p>
          <a:p>
            <a:endParaRPr lang="pl-PL" dirty="0"/>
          </a:p>
          <a:p>
            <a:pPr defTabSz="990752">
              <a:defRPr/>
            </a:pPr>
            <a:r>
              <a:rPr lang="pl-PL" b="1" dirty="0">
                <a:latin typeface="Ubuntu" panose="020B0504030602030204" pitchFamily="34" charset="0"/>
              </a:rPr>
              <a:t>W Polsce oznakowaniem EU Ecolabel jest objętych ponad 2 tys. wyrobów, w tym dwa podmioty w zakresie świadczenia usług sprzątania wewnątrz pomieszczeń</a:t>
            </a:r>
            <a:r>
              <a:rPr lang="pl-PL" dirty="0">
                <a:latin typeface="Ubuntu" panose="020B0504030602030204" pitchFamily="34" charset="0"/>
              </a:rPr>
              <a:t>. </a:t>
            </a:r>
          </a:p>
          <a:p>
            <a:pPr defTabSz="990752">
              <a:defRPr/>
            </a:pPr>
            <a:endParaRPr lang="pl-PL" dirty="0">
              <a:latin typeface="Ubuntu" panose="020B0504030602030204" pitchFamily="34" charset="0"/>
            </a:endParaRPr>
          </a:p>
          <a:p>
            <a:pPr defTabSz="990752">
              <a:defRPr/>
            </a:pPr>
            <a:r>
              <a:rPr lang="pl-PL" dirty="0">
                <a:latin typeface="Ubuntu" panose="020B0504030602030204" pitchFamily="34" charset="0"/>
              </a:rPr>
              <a:t>Jeżeli chodzi o liczbę podmiotów objętych tym oznakowaniem to jest ich ok 60. </a:t>
            </a:r>
          </a:p>
          <a:p>
            <a:pPr defTabSz="990752">
              <a:defRPr/>
            </a:pPr>
            <a:endParaRPr lang="pl-PL" dirty="0">
              <a:latin typeface="Ubuntu" panose="020B0504030602030204" pitchFamily="34" charset="0"/>
            </a:endParaRPr>
          </a:p>
          <a:p>
            <a:pPr defTabSz="990752">
              <a:defRPr/>
            </a:pPr>
            <a:r>
              <a:rPr lang="pl-PL" dirty="0">
                <a:latin typeface="Ubuntu" panose="020B0504030602030204" pitchFamily="34" charset="0"/>
              </a:rPr>
              <a:t>Obecnie największą grupę certyfikowanych wyrobów w naszym kraju stanowią detergenty, jest to 54%. Dość liczną grupę wyrobów stanowią wyroby użytkowe, tj. papiery graficzne (czyli tzw. papiery do kopiowania), produkty z papieru zadrukowanego (ulotki, broszury, książki) czy tzw. produkty higieniczne tj. papiery toaletowe, ręczniki papierowe, chusteczki, które jako oddzielna grupa zajmują drugie miejsce pod względem liczby certyfikowanych wyrobów.</a:t>
            </a:r>
          </a:p>
          <a:p>
            <a:pPr defTabSz="990752">
              <a:defRPr/>
            </a:pPr>
            <a:endParaRPr lang="pl-PL" dirty="0">
              <a:latin typeface="Ubuntu" panose="020B0504030602030204" pitchFamily="34" charset="0"/>
            </a:endParaRP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3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6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8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sz="1800" b="0" i="0" u="none" strike="noStrike" baseline="0" dirty="0">
              <a:latin typeface="SegoeUI"/>
            </a:endParaRPr>
          </a:p>
          <a:p>
            <a:pPr algn="l"/>
            <a:r>
              <a:rPr lang="pl-PL" sz="1800" b="0" i="0" u="none" strike="noStrike" baseline="0" dirty="0">
                <a:solidFill>
                  <a:srgbClr val="000000"/>
                </a:solidFill>
                <a:latin typeface="SegoeUI"/>
              </a:rPr>
              <a:t>1. W praktyce stosowanie oznakowania ekologicznego polega najczęściej na tym, że </a:t>
            </a:r>
            <a:r>
              <a:rPr lang="pl-PL" sz="1800" b="1" i="0" u="none" strike="noStrike" baseline="0" dirty="0">
                <a:solidFill>
                  <a:srgbClr val="CD7817"/>
                </a:solidFill>
                <a:latin typeface="SegoeUI-SemiBold"/>
              </a:rPr>
              <a:t>zamawiający w opisie przedmiotu zamówienia stawia wykonawcy warunek,</a:t>
            </a:r>
          </a:p>
          <a:p>
            <a:pPr algn="l"/>
            <a:r>
              <a:rPr lang="pl-PL" sz="1800" b="1" i="0" u="none" strike="noStrike" baseline="0" dirty="0">
                <a:solidFill>
                  <a:srgbClr val="CD7817"/>
                </a:solidFill>
                <a:latin typeface="SegoeUI-SemiBold"/>
              </a:rPr>
              <a:t>aby w realizacji zamówienia wykorzystał produkty lub usługi z certyfikatem </a:t>
            </a:r>
            <a:r>
              <a:rPr lang="pl-PL" sz="1800" b="1" i="0" u="none" strike="noStrike" baseline="0" dirty="0" err="1">
                <a:solidFill>
                  <a:srgbClr val="CD7817"/>
                </a:solidFill>
                <a:latin typeface="SegoeUI-SemiBold"/>
              </a:rPr>
              <a:t>ekologcznym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SegoeUI"/>
              </a:rPr>
              <a:t>. Ilustruje to najprostszy przykład: zamawiający w opisie przedmiotu zamówienia określa, </a:t>
            </a:r>
            <a:r>
              <a:rPr lang="pl-PL" sz="1800" b="0" i="0" u="sng" strike="noStrike" baseline="0" dirty="0">
                <a:solidFill>
                  <a:srgbClr val="000000"/>
                </a:solidFill>
                <a:latin typeface="SegoeUI"/>
              </a:rPr>
              <a:t>że wykonawca usługi sprzątania biura, będzie stosować środki czystości z oznakowaniem EU Ecolabel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SegoeUI"/>
              </a:rPr>
              <a:t>. Oznacza to, że wykonawca, który nie </a:t>
            </a:r>
            <a:r>
              <a:rPr lang="pl-PL" sz="1800" b="0" i="0" u="sng" strike="noStrike" baseline="0" dirty="0">
                <a:solidFill>
                  <a:srgbClr val="000000"/>
                </a:solidFill>
                <a:latin typeface="SegoeUI"/>
              </a:rPr>
              <a:t>jest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SegoeUI"/>
              </a:rPr>
              <a:t> w stanie spełnić tego warunku, nie może ubiegać się o realizację zamówienia</a:t>
            </a:r>
            <a:endParaRPr lang="pl-PL" sz="1800" b="0" i="0" u="none" strike="noStrike" baseline="0" dirty="0">
              <a:latin typeface="SegoeUI"/>
            </a:endParaRPr>
          </a:p>
          <a:p>
            <a:pPr algn="l"/>
            <a:endParaRPr lang="pl-PL" sz="1800" b="0" i="0" u="none" strike="noStrike" baseline="0" dirty="0">
              <a:latin typeface="SegoeUI"/>
            </a:endParaRPr>
          </a:p>
          <a:p>
            <a:pPr algn="l"/>
            <a:r>
              <a:rPr lang="pl-PL" sz="1800" b="0" i="0" u="none" strike="noStrike" baseline="0" dirty="0">
                <a:latin typeface="SegoeUI"/>
              </a:rPr>
              <a:t>2 w Drugim przypadku, takie rozwiązanie jest rodzajem zachęty dla wykonawców do stosowania produktów czy usług z certyfikatem społecznym, bo dzięki temu dostają dodatkowe punkty w ocenie, co zwiększa ich szansę na realizację zamówienia. </a:t>
            </a:r>
          </a:p>
          <a:p>
            <a:pPr algn="l"/>
            <a:endParaRPr lang="pl-PL" sz="1800" b="0" i="0" u="none" strike="noStrike" baseline="0" dirty="0">
              <a:latin typeface="SegoeUI"/>
            </a:endParaRPr>
          </a:p>
          <a:p>
            <a:pPr algn="l"/>
            <a:r>
              <a:rPr lang="pl-PL" sz="1800" b="0" i="0" u="none" strike="noStrike" baseline="0" dirty="0">
                <a:latin typeface="SegoeUI"/>
              </a:rPr>
              <a:t>W przeciwieństwie jednak do pierwszego </a:t>
            </a:r>
            <a:r>
              <a:rPr lang="pl-PL" sz="1800" b="1" i="0" u="none" strike="noStrike" baseline="0" dirty="0">
                <a:latin typeface="SegoeUI"/>
              </a:rPr>
              <a:t>rozwiązania wykorzystanie w realizacji zamówienia produktów z określonym certyfikatem nie jest obowiązkiem, więc o realizację takiego zamówienia mogą ubiegać się również wykonawcy, którzy nie będą korzystać przy jego realizacji z produktów z certyfikatem </a:t>
            </a:r>
            <a:r>
              <a:rPr lang="pl-PL" sz="1800" b="1" i="0" u="none" strike="noStrike" baseline="0" dirty="0" err="1">
                <a:latin typeface="SegoeUI"/>
              </a:rPr>
              <a:t>Fairtrade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1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25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8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66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5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32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0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algn="l"/>
            <a:r>
              <a:rPr lang="pl-PL" sz="1800" b="0" i="0" u="none" strike="noStrike" baseline="0" dirty="0">
                <a:solidFill>
                  <a:srgbClr val="141414"/>
                </a:solidFill>
                <a:latin typeface="Cambria" panose="02040503050406030204" pitchFamily="18" charset="0"/>
              </a:rPr>
              <a:t>Certyfikacja usług na oznakowanie ekologiczne EU Ecolabel to niezależne potwierdzenie, że wyroby/usługi zostały zaprojektowane</a:t>
            </a:r>
          </a:p>
          <a:p>
            <a:pPr algn="l"/>
            <a:r>
              <a:rPr lang="pl-PL" sz="1800" b="0" i="0" u="none" strike="noStrike" baseline="0" dirty="0">
                <a:solidFill>
                  <a:srgbClr val="141414"/>
                </a:solidFill>
                <a:latin typeface="Cambria" panose="02040503050406030204" pitchFamily="18" charset="0"/>
              </a:rPr>
              <a:t>w taki sposób, aby spełniały nie tylko kryteria ekologiczne, ale również obecne, jak i przyszłe przepisy unijne w zakresie środowiska.</a:t>
            </a:r>
            <a:endParaRPr lang="pl-PL" sz="1800" kern="0" dirty="0">
              <a:solidFill>
                <a:srgbClr val="141414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kern="0" dirty="0">
              <a:solidFill>
                <a:srgbClr val="141414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Dlatego uważam, że EU Ecolabel, </a:t>
            </a:r>
            <a:r>
              <a:rPr lang="pl-PL" sz="1800" b="1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to nie tylko oznakowanie ekologiczne produktów i usług, ale również</a:t>
            </a: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inicjatywa niosąca szereg korzyści dla samego przedsiębiorstwa oraz jego otoczenia.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W zakresie aspektów środowiskowych</a:t>
            </a: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to zachęcanie do wdrażania innowacji w obszarze zrównoważonych produktów i usług oraz zastępowanie pierwotnych materiałów, materiałami o mniejszym śladzie środowiskowym (np. węglowym) bez negatywnego wpływu na jakość produktu końcowego. 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W zakresie zainteresowań biznesowych</a:t>
            </a: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program EU Ecolabel to zachęta do rozwijania jednolitego rynku zrównoważonych produktów i realizacji celów  zrównoważonego rozwoju. 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To również </a:t>
            </a:r>
            <a:r>
              <a:rPr lang="pl-PL" sz="1800" b="1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gotowość do spełnienia  obecnych i przyszłych przepisów unijnych</a:t>
            </a: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w zakresie środowiska, tj. Zielonego Ładu, Gospodarki o Obiegu Zamkniętym, Zielonych Zamówień Publicznych, Green </a:t>
            </a:r>
            <a:r>
              <a:rPr lang="pl-PL" sz="1800" kern="0" dirty="0" err="1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Claims</a:t>
            </a: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(czyli stop </a:t>
            </a:r>
            <a:r>
              <a:rPr lang="pl-PL" sz="1800" kern="0" dirty="0" err="1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greenwashing</a:t>
            </a: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kern="0" dirty="0">
              <a:solidFill>
                <a:srgbClr val="141414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pl-PL" sz="1800" b="0" i="0" u="none" strike="noStrike" baseline="0" dirty="0">
                <a:solidFill>
                  <a:srgbClr val="141414"/>
                </a:solidFill>
                <a:latin typeface="Cambria" panose="02040503050406030204" pitchFamily="18" charset="0"/>
              </a:rPr>
              <a:t>Oznakowanie EU Ecolabel to również </a:t>
            </a:r>
            <a:r>
              <a:rPr lang="pl-PL" sz="1800" b="1" i="0" u="none" strike="noStrike" baseline="0" dirty="0">
                <a:solidFill>
                  <a:srgbClr val="141414"/>
                </a:solidFill>
                <a:latin typeface="Cambria" panose="02040503050406030204" pitchFamily="18" charset="0"/>
              </a:rPr>
              <a:t>skuteczne narzędzie do komunikowania realizowania wybranych celów zrównoważonego rozwoju</a:t>
            </a:r>
          </a:p>
          <a:p>
            <a:pPr algn="l"/>
            <a:r>
              <a:rPr lang="pl-PL" sz="1800" b="0" i="0" u="none" strike="noStrike" baseline="0" dirty="0">
                <a:solidFill>
                  <a:srgbClr val="141414"/>
                </a:solidFill>
                <a:latin typeface="Cambria" panose="02040503050406030204" pitchFamily="18" charset="0"/>
              </a:rPr>
              <a:t>(tzw. ESG). Aktywnie przyczynia się do realizacji 10 z 17 celów zrównoważonego rozwoju zmierzających do osiągnięcia lepszej i </a:t>
            </a:r>
            <a:r>
              <a:rPr lang="pl-PL" sz="1800" b="0" i="0" u="none" strike="noStrike" baseline="0" dirty="0" err="1">
                <a:solidFill>
                  <a:srgbClr val="141414"/>
                </a:solidFill>
                <a:latin typeface="Cambria" panose="02040503050406030204" pitchFamily="18" charset="0"/>
              </a:rPr>
              <a:t>bardziejzrównoważonej</a:t>
            </a:r>
            <a:r>
              <a:rPr lang="pl-PL" sz="1800" b="0" i="0" u="none" strike="noStrike" baseline="0" dirty="0">
                <a:solidFill>
                  <a:srgbClr val="141414"/>
                </a:solidFill>
                <a:latin typeface="Cambria" panose="02040503050406030204" pitchFamily="18" charset="0"/>
              </a:rPr>
              <a:t> przyszłości.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Oznakowanie EU Ecolabel to także </a:t>
            </a:r>
            <a:r>
              <a:rPr lang="pl-PL" sz="1800" b="1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drogowskaz dla konsumentów </a:t>
            </a: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w łatwym i świadomym podejmowaniu decyzji o wyborze ekologicznych produktów i usług. 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b="1" dirty="0">
                <a:latin typeface="Ubuntu" panose="020B0504030602030204" pitchFamily="34" charset="0"/>
              </a:rPr>
              <a:t>ŚRODOWISKOWE</a:t>
            </a: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b="0" dirty="0">
                <a:latin typeface="Ubuntu" panose="020B0504030602030204" pitchFamily="34" charset="0"/>
              </a:rPr>
              <a:t>oznakowanie ekologiczne UE od korzyści środowiskowych osiągniętych dzięki wdrożeniu innych odizolowanych środków środowiskowych, takich jak środki w zakresie efektywności energetycznej, substancji chemicznych, systemów zarządzania środowiskiem oraz zarządzania łańcuchem dostaw itp. Podmioty świadczące usługi w zakresie oznakowania ekologicznego UE (a mianowicie hotele) wykazały jednak większą zdolność do mierzenia swojej poprawy stanu środowiska, biorąc pod uwagę fakt, że przy przyjmowaniu programu należy uwzględnić cały obiekt noclegowy.</a:t>
            </a: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b="1" dirty="0">
                <a:latin typeface="Ubuntu" panose="020B0504030602030204" pitchFamily="34" charset="0"/>
              </a:rPr>
              <a:t>BIZNESOWE</a:t>
            </a: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b="1" dirty="0">
                <a:latin typeface="Ubuntu" panose="020B0504030602030204" pitchFamily="34" charset="0"/>
              </a:rPr>
              <a:t>Zgodnie z wynikami wynikającymi z przeglądu literatury, przedsiębiorstwa stwierdziły, że poprawa konkurencyjności ,wzrost zainteresowania i zadowolenia klientów/konsumentów to główne korzyści wynikające z uzyskania oznakowania ekologicznego UE.</a:t>
            </a: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b="1" dirty="0">
                <a:latin typeface="Ubuntu" panose="020B0504030602030204" pitchFamily="34" charset="0"/>
              </a:rPr>
              <a:t>wyróżnienie produktów/usług na rynku  i zyskanie przewagi konkurencyjnej na rynku</a:t>
            </a:r>
          </a:p>
          <a:p>
            <a:pPr marL="171450" indent="-171450" defTabSz="990752">
              <a:buFont typeface="Wingdings" panose="05000000000000000000" pitchFamily="2" charset="2"/>
              <a:buChar char="q"/>
              <a:defRPr/>
            </a:pPr>
            <a:r>
              <a:rPr lang="pl-PL" dirty="0">
                <a:latin typeface="Ubuntu" panose="020B0504030602030204" pitchFamily="34" charset="0"/>
              </a:rPr>
              <a:t>Wg wyników badania EVER (2006 r.) okazało się, że może ono pozytywnie, nawet jeśli "łagodnie", przyczynić się do zwiększenia udziałów w rynku i sprzedaży. W rzeczywistości uznano, że oznakowanie ekologiczne UE jest w stanie wywołać pozytywne skutki na rynku, ponieważ 53 procent ankietowanych przedsiębiorstw odnotowało wzrost udziału w rynku lub liczby nowych klientów dzięki posiadaniu produktów opatrzonych oznakowaniem ekologicznym UE.</a:t>
            </a:r>
          </a:p>
          <a:p>
            <a:pPr marL="171450" indent="-171450" defTabSz="990752">
              <a:buFont typeface="Wingdings" panose="05000000000000000000" pitchFamily="2" charset="2"/>
              <a:buChar char="q"/>
              <a:defRPr/>
            </a:pPr>
            <a:r>
              <a:rPr lang="pl-PL" dirty="0">
                <a:latin typeface="Ubuntu" panose="020B0504030602030204" pitchFamily="34" charset="0"/>
              </a:rPr>
              <a:t>Niektóre przedsiębiorstwa wyjaśniło, że gdy jako pierwsze weszły na rynek to zyskały z tego powodu przewagę konkurencyjną. </a:t>
            </a:r>
          </a:p>
          <a:p>
            <a:pPr marL="171450" indent="-171450" defTabSz="990752">
              <a:buFont typeface="Wingdings" panose="05000000000000000000" pitchFamily="2" charset="2"/>
              <a:buChar char="q"/>
              <a:defRPr/>
            </a:pPr>
            <a:r>
              <a:rPr lang="pl-PL" dirty="0">
                <a:latin typeface="Ubuntu" panose="020B0504030602030204" pitchFamily="34" charset="0"/>
              </a:rPr>
              <a:t>Ponadto w tym samym badaniu stwierdzono, że przedsiębiorstwom udało się zwiększyć zainteresowanie konsumentów/klientów, ponieważ wspólnotowe oznakowanie ekologiczne poprawiło ich profil środowiskowy i pomogło im przekazać to na rynek. </a:t>
            </a:r>
          </a:p>
          <a:p>
            <a:pPr marL="0" marR="0" lvl="0" indent="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dirty="0"/>
          </a:p>
          <a:p>
            <a:pPr marL="0" marR="0" lvl="0" indent="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latin typeface="Ubuntu" panose="020B0504030602030204" pitchFamily="34" charset="0"/>
              </a:rPr>
              <a:t>W 2006 r. przedsiębiorstwa stwierdziły, że główną korzyścią, jaką przyniosło im oznakowanie ekologiczne UE, była ogólna poprawa ich wyników w zakresie ochrony środowiska, natomiast poprawa wyników w zakresie konkurencyjności (nowi klienci i zwiększony udział w rynku) znalazła się dopiero na drugim miejscu. </a:t>
            </a:r>
          </a:p>
          <a:p>
            <a:pPr marL="0" marR="0" lvl="0" indent="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b="1" dirty="0">
              <a:latin typeface="Ubuntu" panose="020B0504030602030204" pitchFamily="34" charset="0"/>
            </a:endParaRPr>
          </a:p>
          <a:p>
            <a:pPr marL="0" marR="0" lvl="0" indent="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b="1" dirty="0">
                <a:latin typeface="Ubuntu" panose="020B0504030602030204" pitchFamily="34" charset="0"/>
              </a:rPr>
              <a:t>Obecnie</a:t>
            </a:r>
            <a:r>
              <a:rPr lang="pl-PL" dirty="0">
                <a:latin typeface="Ubuntu" panose="020B0504030602030204" pitchFamily="34" charset="0"/>
              </a:rPr>
              <a:t> przedsiębiorstwa postrzegają oznakowanie ekologiczne UE w </a:t>
            </a:r>
            <a:r>
              <a:rPr lang="pl-PL" u="sng" dirty="0">
                <a:latin typeface="Ubuntu" panose="020B0504030602030204" pitchFamily="34" charset="0"/>
              </a:rPr>
              <a:t>mniejszym stopniu jako sposób na zmniejszenie ich wpływu na środowisko</a:t>
            </a:r>
            <a:r>
              <a:rPr lang="pl-PL" dirty="0">
                <a:latin typeface="Ubuntu" panose="020B0504030602030204" pitchFamily="34" charset="0"/>
              </a:rPr>
              <a:t>, a w większym jako instrument rynkowy umożliwiający wykorzystanie możliwości oferowanych przez ekologizujące się środowisko handlu detalicznego i zamówień publicznych.</a:t>
            </a:r>
            <a:endParaRPr lang="pl-PL" dirty="0"/>
          </a:p>
          <a:p>
            <a:pPr marL="0" marR="0" lvl="0" indent="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dirty="0"/>
          </a:p>
          <a:p>
            <a:pPr marL="0" marR="0" lvl="0" indent="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uzyskanie </a:t>
            </a:r>
            <a:r>
              <a:rPr lang="pl-PL" b="1" dirty="0"/>
              <a:t>lepszej i głębszej wiedzy </a:t>
            </a:r>
            <a:r>
              <a:rPr lang="pl-PL" dirty="0"/>
              <a:t>na temat wpływu produktów/usług na środowisko</a:t>
            </a:r>
          </a:p>
          <a:p>
            <a:pPr marL="171450" indent="-171450" defTabSz="990752">
              <a:buFont typeface="Wingdings" panose="05000000000000000000" pitchFamily="2" charset="2"/>
              <a:buChar char="q"/>
              <a:defRPr/>
            </a:pPr>
            <a:r>
              <a:rPr lang="pl-PL" dirty="0">
                <a:latin typeface="Ubuntu" panose="020B0504030602030204" pitchFamily="34" charset="0"/>
              </a:rPr>
              <a:t>42% użytkowników EU Ecolabel deklaruje, że wdrożenie kryteriów EU Ecolabel pomogło im w ustaleniu celów dotyczących poprawy ich produktów/usług we wszystkich lub w większości obszarów za zakresu środowiska, a stało się tak dzięki lepszej i głębszej wiedzy na temat wpływu ich produktów/usług na środowisko</a:t>
            </a:r>
          </a:p>
          <a:p>
            <a:pPr marL="171450" indent="-171450" defTabSz="990752">
              <a:buFont typeface="Wingdings" panose="05000000000000000000" pitchFamily="2" charset="2"/>
              <a:buChar char="q"/>
              <a:defRPr/>
            </a:pPr>
            <a:endParaRPr lang="pl-PL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b="1" dirty="0">
                <a:latin typeface="Ubuntu" panose="020B0504030602030204" pitchFamily="34" charset="0"/>
              </a:rPr>
              <a:t>KONSUMENCKIE - </a:t>
            </a:r>
            <a:r>
              <a:rPr lang="pl-PL" b="1" dirty="0" err="1">
                <a:latin typeface="Ubuntu" panose="020B0504030602030204" pitchFamily="34" charset="0"/>
              </a:rPr>
              <a:t>Greenwashing</a:t>
            </a:r>
            <a:r>
              <a:rPr lang="pl-PL" b="1" dirty="0">
                <a:latin typeface="Ubuntu" panose="020B0504030602030204" pitchFamily="34" charset="0"/>
              </a:rPr>
              <a:t> </a:t>
            </a: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dirty="0">
                <a:latin typeface="Ubuntu" panose="020B0504030602030204" pitchFamily="34" charset="0"/>
              </a:rPr>
              <a:t>W UE funkcjonuje ponad 200 </a:t>
            </a:r>
            <a:r>
              <a:rPr lang="pl-PL" dirty="0" err="1">
                <a:latin typeface="Ubuntu" panose="020B0504030602030204" pitchFamily="34" charset="0"/>
              </a:rPr>
              <a:t>oznakowań</a:t>
            </a:r>
            <a:r>
              <a:rPr lang="pl-PL" dirty="0">
                <a:latin typeface="Ubuntu" panose="020B0504030602030204" pitchFamily="34" charset="0"/>
              </a:rPr>
              <a:t> i inicjatyw ekologicznych dotyczących efektywności środowiskowej produktów i przedsiębiorstw, a na całym świecie ponad 450. W odniesieniu do samej tylko emisji dwutlenku węgla istnieje ponad 80 szeroko stosowanych inicjatyw i metod sprawozdawczości. </a:t>
            </a: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Co drugi sprzedawca, promujący w sieci swoje produkty jako ekologiczne i przyjazne dla środowiska, mija się z prawdą – wynika z kontroli przeprowadzonej przez Komisję Europejską.</a:t>
            </a:r>
            <a:endParaRPr lang="pl-PL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dirty="0">
                <a:latin typeface="Ubuntu" panose="020B0504030602030204" pitchFamily="34" charset="0"/>
              </a:rPr>
              <a:t>W komunikacie w sprawie Europejskiego Zielonego Ładu stwierdzono, że </a:t>
            </a:r>
            <a:r>
              <a:rPr lang="pl-PL" b="1" dirty="0">
                <a:latin typeface="Ubuntu" panose="020B0504030602030204" pitchFamily="34" charset="0"/>
              </a:rPr>
              <a:t>„przedsiębiorstwa zapewniające o ekologiczności swoich produktów powinny te twierdzenia uzasadnić w oparciu o standardową metodę oceny ich wpływu na środowisko</a:t>
            </a:r>
            <a:r>
              <a:rPr lang="pl-PL" dirty="0">
                <a:latin typeface="Ubuntu" panose="020B0504030602030204" pitchFamily="34" charset="0"/>
              </a:rPr>
              <a:t>”. </a:t>
            </a: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dirty="0">
              <a:latin typeface="Ubuntu" panose="020B0504030602030204" pitchFamily="34" charset="0"/>
            </a:endParaRP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r>
              <a:rPr lang="pl-PL" dirty="0">
                <a:latin typeface="Ubuntu" panose="020B0504030602030204" pitchFamily="34" charset="0"/>
              </a:rPr>
              <a:t>W planie działania dotyczącym </a:t>
            </a:r>
            <a:r>
              <a:rPr lang="pl-PL" b="1" dirty="0">
                <a:latin typeface="Ubuntu" panose="020B0504030602030204" pitchFamily="34" charset="0"/>
              </a:rPr>
              <a:t>gospodarki o obiegu zamkniętym </a:t>
            </a:r>
            <a:r>
              <a:rPr lang="pl-PL" dirty="0">
                <a:latin typeface="Ubuntu" panose="020B0504030602030204" pitchFamily="34" charset="0"/>
              </a:rPr>
              <a:t>z 2020 r. przewidziano, że „</a:t>
            </a:r>
            <a:r>
              <a:rPr lang="pl-PL" b="1" dirty="0">
                <a:latin typeface="Ubuntu" panose="020B0504030602030204" pitchFamily="34" charset="0"/>
              </a:rPr>
              <a:t>Komisja zaproponuje, aby przedsiębiorstwa uzasadniały swoje twierdzenia dotyczące ekologiczności (produktu, usługi), stosując metody odnoszące się do śladu środowiskowego produktu i organizacji</a:t>
            </a:r>
            <a:r>
              <a:rPr lang="pl-PL" dirty="0">
                <a:latin typeface="Ubuntu" panose="020B0504030602030204" pitchFamily="34" charset="0"/>
              </a:rPr>
              <a:t>.” Ważne jest, by twierdzenia dotyczące efektywności środowiskowej przedsiębiorstw i produktów były w całej Unii wiarygodne, porównywalne i możliwe do sprawdzenia</a:t>
            </a:r>
          </a:p>
          <a:p>
            <a:pPr marL="0" indent="0" defTabSz="990752">
              <a:buFont typeface="Wingdings" panose="05000000000000000000" pitchFamily="2" charset="2"/>
              <a:buNone/>
              <a:defRPr/>
            </a:pPr>
            <a:endParaRPr lang="pl-PL" dirty="0">
              <a:latin typeface="Ubuntu" panose="020B0504030602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6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Zamówienia publiczne - czyli zakupy towarów, usług i robót budowlanych przez władze publiczne lub w ich imieniu - </a:t>
            </a:r>
            <a:r>
              <a:rPr lang="pl-PL" sz="12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stanowią około 14% PKB Unii Europejskiej (okno 2 mld EUR)</a:t>
            </a: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Skierowanie tej siły nabywczej na wyroby przyjazne dla środowiska może w znacznym stopniu przyczynić się km.in. do osiągnięcia celów zrównoważonego rozwoju UE w zakresie osiągnięcia neutralności klimatycznej do 2050 r. i przejścia na gospodarkę o obiegu zamkniętym.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Ale nie jest to łatwe zadanie. Dlaczego?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sng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 pierwsze</a:t>
            </a: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wysokie tempo życia nie daje nam możliwości długiego analizowania danego produktu (jego składu czy opakowania),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sng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 drugie</a:t>
            </a: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W UE istnieje ponad 200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oznakowań</a:t>
            </a: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ekologicznych czyli tzw. „zielonych” certyfikatów/etykiet. Oczywiście w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ystępują między nimi istotne różnice m.in.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w sposobie funkcjonowania,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dotyczące na przykład przejrzystości i kompleksowości stosowanych norm lub metod,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częstotliwości wprowadzania zmian czy stopnia kontroli lub weryfikacji.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wszystko, te różnice wpływają na wiarygodność informacji podawanych w ramach oznakowania ekologicznego.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W przeprowadzonym niedawno przez Komisję badaniu oceniono 150 twierdzeń dotyczących ekologiczności i stwierdzono, że znaczna część z nich bo 59% z nich wprowadza konsumentów w błąd a 53,3 bezpodstawne informacje na temat właściwości środowiskowych produktów w całej UE i w wielu grupach produktów (zarówno w reklamie, jak i na produkcie). 37% z nich zawierały niejasne i ogólne twierdzenia. </a:t>
            </a:r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 przypadku wielu </a:t>
            </a:r>
            <a:r>
              <a:rPr lang="pl-PL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oznakowań</a:t>
            </a:r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ekologicznych brakuje wystarczających procedur weryfikacyjnych. </a:t>
            </a:r>
            <a:endParaRPr lang="pl-PL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dlatego potrzebujemy szybkiej i łatwo dostępnej informacji o produkcie, która zdecyduje, że przykładowo wyrób bardziej ekologiczny zostanie przez nas kupiony. </a:t>
            </a:r>
          </a:p>
          <a:p>
            <a:pPr algn="l"/>
            <a:endParaRPr lang="pl-PL" sz="12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Niestety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brak ujednolicenia znakowania,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niska znajomość znaków w społeczeństwie oraz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niewielkie zaufanie w rzetelność przekazywanych za ich pośrednictwem informacji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mała widoczność i czytelność </a:t>
            </a:r>
            <a:r>
              <a:rPr lang="pl-PL" sz="1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inforamacji</a:t>
            </a:r>
            <a:endParaRPr lang="pl-PL" sz="12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pl-PL" sz="12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Sprawia, że zaczynami się gubić w gąszczu wielu etykiet.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pl-PL" sz="12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Zatem jakich etykiet szukać?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3ED89-0924-4966-83AF-D806E5D7180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94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1000" b="1" i="0" dirty="0">
                <a:solidFill>
                  <a:srgbClr val="333333"/>
                </a:solidFill>
                <a:effectLst/>
                <a:latin typeface="lexend"/>
              </a:rPr>
              <a:t>Etykieta środowiskowa typu I - zasady i procedury</a:t>
            </a:r>
            <a:r>
              <a:rPr lang="pl-PL" sz="1000" b="0" i="0" dirty="0">
                <a:solidFill>
                  <a:srgbClr val="333333"/>
                </a:solidFill>
                <a:effectLst/>
                <a:latin typeface="lexend"/>
              </a:rPr>
              <a:t> Ustanawia procedury tworzenia i obsługi programu typu I lub programu </a:t>
            </a:r>
            <a:r>
              <a:rPr lang="pl-PL" sz="1000" b="0" i="0" dirty="0" err="1">
                <a:solidFill>
                  <a:srgbClr val="333333"/>
                </a:solidFill>
                <a:effectLst/>
                <a:latin typeface="lexend"/>
              </a:rPr>
              <a:t>eko</a:t>
            </a:r>
            <a:r>
              <a:rPr lang="pl-PL" sz="1000" b="0" i="0" dirty="0">
                <a:solidFill>
                  <a:srgbClr val="333333"/>
                </a:solidFill>
                <a:effectLst/>
                <a:latin typeface="lexend"/>
              </a:rPr>
              <a:t>-logo.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pl-PL" sz="1000" b="0" i="0" dirty="0">
                <a:solidFill>
                  <a:srgbClr val="333333"/>
                </a:solidFill>
                <a:effectLst/>
                <a:latin typeface="lexend"/>
              </a:rPr>
              <a:t>Programy typu I są </a:t>
            </a:r>
            <a:r>
              <a:rPr lang="pl-PL" sz="1000" b="1" i="0" dirty="0">
                <a:solidFill>
                  <a:srgbClr val="333333"/>
                </a:solidFill>
                <a:effectLst/>
                <a:latin typeface="lexend"/>
              </a:rPr>
              <a:t>dobrowolne do stosowania i </a:t>
            </a:r>
            <a:r>
              <a:rPr lang="pl-PL" sz="1000" b="0" i="0" dirty="0">
                <a:solidFill>
                  <a:srgbClr val="333333"/>
                </a:solidFill>
                <a:effectLst/>
                <a:latin typeface="lexend"/>
              </a:rPr>
              <a:t>zostały opracowywane przez niezależną stronę </a:t>
            </a:r>
            <a:r>
              <a:rPr lang="pl-PL" sz="1200" b="0" i="0" dirty="0">
                <a:solidFill>
                  <a:srgbClr val="333333"/>
                </a:solidFill>
                <a:effectLst/>
                <a:latin typeface="lexend"/>
              </a:rPr>
              <a:t>(w przypadku oznakowania EU Ecolabel jest to Komisja Europejska)</a:t>
            </a:r>
            <a:r>
              <a:rPr lang="pl-PL" sz="12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niezwiązaną z producentami, dystrybutorami ani konsumentami </a:t>
            </a:r>
            <a:r>
              <a:rPr lang="pl-PL" sz="1000" b="0" i="0" dirty="0">
                <a:solidFill>
                  <a:srgbClr val="333333"/>
                </a:solidFill>
                <a:effectLst/>
                <a:latin typeface="lexend"/>
              </a:rPr>
              <a:t>i wykorzystują proces certyfikacji w celu zweryfikowania zgodności produktu lub usługi z wybranym zestawem kryteriów.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sz="1000" b="0" i="0" dirty="0">
              <a:solidFill>
                <a:srgbClr val="333333"/>
              </a:solidFill>
              <a:effectLst/>
              <a:latin typeface="lexend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Podstawowym warunkiem, jaki powinien zostać zawarty w kryteriach, jest </a:t>
            </a:r>
            <a:r>
              <a:rPr lang="pl-PL" sz="1200" b="1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zgodność produktu z obowiązującymi przepisami środowiskowymi oraz innymi, jeżeli go dotyczą</a:t>
            </a:r>
            <a:r>
              <a:rPr lang="pl-PL" sz="12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. Pozostałe kryteria powinny umożliwić stwierdzenie przewagi produktu nad innymi, w miarę możliwości z uwzględnieniem całego jego cyklu życia. Ma to na celu uniknięcie sytuacji, w których etykietę świadczącą o wyróżniających parametrach środowiskowych otrzyma produkt, wykazujący mniejszy wpływ na środowisko na pewnym etapie jego cyklu życia niż pozostałe należące do tej samej kategorii, w przypadku gdy zostało to uzyskane kosztem zwiększenia innych oddziaływań. </a:t>
            </a:r>
          </a:p>
          <a:p>
            <a:pPr algn="just">
              <a:buFont typeface="Arial" panose="020B0604020202020204" pitchFamily="34" charset="0"/>
              <a:buNone/>
            </a:pPr>
            <a:endParaRPr lang="pl-PL" sz="1200" b="0" i="0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pl-PL" sz="1200" b="0" i="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Inną cechą jest to, że  </a:t>
            </a:r>
            <a:r>
              <a:rPr lang="pl-PL" sz="1200" b="0" i="0" dirty="0">
                <a:solidFill>
                  <a:srgbClr val="003665"/>
                </a:solidFill>
                <a:effectLst/>
                <a:latin typeface="Ubuntu Light" panose="020B0304030602030204" pitchFamily="34" charset="0"/>
              </a:rPr>
              <a:t>obejmuje wiele grup wyrobów. W ramach tej jednej etykiety obowiązują ściśle określone kryteria ekologiczne, które zostały opracowane na podstawie oceny cyklu życia produktów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3ED89-0924-4966-83AF-D806E5D7180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26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1" dirty="0"/>
              <a:t>Dyrektywa 2014/24/UE </a:t>
            </a:r>
            <a:r>
              <a:rPr lang="pl-PL" sz="1200" dirty="0"/>
              <a:t>(</a:t>
            </a:r>
            <a:r>
              <a:rPr lang="pl-PL" sz="1200" b="1" dirty="0">
                <a:solidFill>
                  <a:srgbClr val="3FE137"/>
                </a:solidFill>
              </a:rPr>
              <a:t>art. 43 </a:t>
            </a:r>
            <a:r>
              <a:rPr lang="pl-PL" sz="1200" b="1" i="1" dirty="0">
                <a:solidFill>
                  <a:srgbClr val="3FE137"/>
                </a:solidFill>
              </a:rPr>
              <a:t>Etykiety</a:t>
            </a:r>
            <a:r>
              <a:rPr lang="pl-PL" sz="1200" dirty="0"/>
              <a:t>) -&gt;&gt; A</a:t>
            </a:r>
            <a:r>
              <a:rPr lang="pl-PL" sz="1200" b="0" i="0" dirty="0">
                <a:solidFill>
                  <a:srgbClr val="333333"/>
                </a:solidFill>
                <a:effectLst/>
                <a:latin typeface="lexend"/>
              </a:rPr>
              <a:t>rt. 30a Prawa zamówień publicznych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1200" b="0" i="0" dirty="0">
              <a:solidFill>
                <a:srgbClr val="333333"/>
              </a:solidFill>
              <a:effectLst/>
              <a:latin typeface="lexen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0" i="0" dirty="0">
                <a:solidFill>
                  <a:srgbClr val="333333"/>
                </a:solidFill>
                <a:effectLst/>
                <a:latin typeface="lexend"/>
              </a:rPr>
              <a:t>Przesłanka z pkt 1 dotyczy związku takiej etykiety z opisem przedmiotu zamówienia, przesłanki określone w pkt 2–5 koncentrują się na statusie otwartej specyfikacji technicznej, która stanowić może etykietę w rozumieniu </a:t>
            </a:r>
            <a:r>
              <a:rPr lang="pl-PL" sz="1200" b="0" i="0" dirty="0" err="1">
                <a:solidFill>
                  <a:srgbClr val="333333"/>
                </a:solidFill>
                <a:effectLst/>
                <a:latin typeface="lexend"/>
              </a:rPr>
              <a:t>Pzp</a:t>
            </a:r>
            <a:r>
              <a:rPr lang="pl-PL" sz="1200" b="0" i="0" dirty="0">
                <a:solidFill>
                  <a:srgbClr val="333333"/>
                </a:solidFill>
                <a:effectLst/>
                <a:latin typeface="lexend"/>
              </a:rPr>
              <a:t> („otwartość” etykiety, sposób oznaczania nią produktów itp.). Przesłanki określone w art. 104 ust. 1 pkt 1–5 </a:t>
            </a:r>
            <a:r>
              <a:rPr lang="pl-PL" sz="1200" b="0" i="0" dirty="0" err="1">
                <a:solidFill>
                  <a:srgbClr val="333333"/>
                </a:solidFill>
                <a:effectLst/>
                <a:latin typeface="lexend"/>
              </a:rPr>
              <a:t>Pzp</a:t>
            </a:r>
            <a:r>
              <a:rPr lang="pl-PL" sz="1200" b="0" i="0" dirty="0">
                <a:solidFill>
                  <a:srgbClr val="333333"/>
                </a:solidFill>
                <a:effectLst/>
                <a:latin typeface="lexend"/>
              </a:rPr>
              <a:t> winny być spełnione łącznie.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3ED89-0924-4966-83AF-D806E5D7180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18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sz="1200" b="0" i="0" u="none" strike="noStrike" baseline="0" dirty="0">
              <a:solidFill>
                <a:srgbClr val="004F9F"/>
              </a:solidFill>
              <a:latin typeface="SourceSansPro-Regular"/>
            </a:endParaRPr>
          </a:p>
          <a:p>
            <a:pPr algn="l"/>
            <a:r>
              <a:rPr lang="pl-PL" sz="1200" b="0" i="0" u="none" strike="noStrike" baseline="0" dirty="0">
                <a:solidFill>
                  <a:srgbClr val="383838"/>
                </a:solidFill>
                <a:latin typeface="OpenSans-Regular"/>
              </a:rPr>
              <a:t>Oznakowanie ekologiczne EU Ecolabel to program certyfikacji zapoczątkowany ponad trzydzieści lat temu przez Komisję Europejską oraz współpracujących z nią międzynarodowych ekspertów, a jego </a:t>
            </a:r>
            <a:r>
              <a:rPr lang="pl-PL" sz="1200" b="1" i="0" u="none" strike="noStrike" baseline="0" dirty="0">
                <a:solidFill>
                  <a:srgbClr val="383838"/>
                </a:solidFill>
                <a:latin typeface="OpenSans-Regular"/>
              </a:rPr>
              <a:t>celem </a:t>
            </a:r>
            <a:r>
              <a:rPr lang="pl-PL" sz="1200" b="0" i="0" u="none" strike="noStrike" baseline="0" dirty="0">
                <a:solidFill>
                  <a:srgbClr val="383838"/>
                </a:solidFill>
                <a:latin typeface="OpenSans-Regular"/>
              </a:rPr>
              <a:t>jest </a:t>
            </a:r>
            <a:r>
              <a:rPr lang="pl-PL" sz="1200" b="1" i="0" u="none" strike="noStrike" baseline="0" dirty="0">
                <a:solidFill>
                  <a:srgbClr val="383838"/>
                </a:solidFill>
                <a:latin typeface="OpenSans-Regular"/>
              </a:rPr>
              <a:t>promowanie i zachęcanie producentów i usługodawców do podejmowania działań </a:t>
            </a:r>
            <a:r>
              <a:rPr lang="pl-PL" sz="1200" b="1" i="0" u="none" strike="noStrike" baseline="0" dirty="0" err="1">
                <a:solidFill>
                  <a:srgbClr val="383838"/>
                </a:solidFill>
                <a:latin typeface="OpenSans-Regular"/>
              </a:rPr>
              <a:t>prośrodowiskowych</a:t>
            </a:r>
            <a:r>
              <a:rPr lang="pl-PL" sz="1200" b="1" i="0" u="none" strike="noStrike" baseline="0" dirty="0">
                <a:solidFill>
                  <a:srgbClr val="383838"/>
                </a:solidFill>
                <a:latin typeface="OpenSans-Regular"/>
              </a:rPr>
              <a:t>.</a:t>
            </a:r>
          </a:p>
          <a:p>
            <a:pPr algn="l"/>
            <a:endParaRPr lang="pl-PL" sz="1200" b="0" i="0" u="none" strike="noStrike" baseline="0" dirty="0">
              <a:solidFill>
                <a:srgbClr val="004F9F"/>
              </a:solidFill>
              <a:latin typeface="SourceSansPro-Regular"/>
            </a:endParaRPr>
          </a:p>
          <a:p>
            <a:pPr algn="l"/>
            <a:r>
              <a:rPr lang="pl-PL" sz="1200" b="0" i="0" u="none" strike="noStrike" baseline="0" dirty="0">
                <a:solidFill>
                  <a:srgbClr val="004F9F"/>
                </a:solidFill>
                <a:latin typeface="SourceSansPro-Regular"/>
              </a:rPr>
              <a:t>Certyfikacja EU Ecolabel </a:t>
            </a:r>
            <a:r>
              <a:rPr lang="pl-PL" sz="1200" b="0" i="0" u="none" strike="noStrike" baseline="0" dirty="0">
                <a:solidFill>
                  <a:srgbClr val="1D1D1B"/>
                </a:solidFill>
                <a:latin typeface="SourceSansPro-Regular"/>
              </a:rPr>
              <a:t>to oficjalne, europejskie wyróżnienie, które jest przyznawane wyrobom i usługom przyjaznym dla środowiska,</a:t>
            </a:r>
          </a:p>
          <a:p>
            <a:pPr algn="l"/>
            <a:r>
              <a:rPr lang="pl-PL" sz="1200" b="0" i="0" u="none" strike="noStrike" baseline="0" dirty="0">
                <a:solidFill>
                  <a:srgbClr val="1D1D1B"/>
                </a:solidFill>
                <a:latin typeface="SourceSansPro-Regular"/>
              </a:rPr>
              <a:t>spełniającym wysokie standardy środowiskowe, jakościowe i zdrowotne. Jeżeli widzą Państwo wyroby czy usługi z taką etykietą to oznacza, że </a:t>
            </a:r>
            <a:r>
              <a:rPr lang="pl-PL" sz="1200" b="0" i="0" u="none" strike="noStrike" baseline="0" dirty="0">
                <a:solidFill>
                  <a:srgbClr val="004F9F"/>
                </a:solidFill>
                <a:latin typeface="SourceSansPro-Regular"/>
              </a:rPr>
              <a:t>zostały one  zaprojektowane w taki sposób, aby realizowały m.in. </a:t>
            </a:r>
          </a:p>
          <a:p>
            <a:pPr algn="l"/>
            <a:r>
              <a:rPr lang="pl-PL" sz="1200" b="0" i="0" u="none" strike="noStrike" baseline="0" dirty="0">
                <a:solidFill>
                  <a:srgbClr val="004F9F"/>
                </a:solidFill>
                <a:latin typeface="SourceSansPro-Regular"/>
              </a:rPr>
              <a:t>cele: zielonego ładu, gospodarki o obiegu zamkniętym, zielonych zamówień publicznych (GPP) i innych inicjatyw UE w zakresie</a:t>
            </a:r>
          </a:p>
          <a:p>
            <a:pPr algn="l"/>
            <a:r>
              <a:rPr lang="pl-PL" sz="1200" b="0" i="0" u="none" strike="noStrike" baseline="0" dirty="0">
                <a:solidFill>
                  <a:srgbClr val="004F9F"/>
                </a:solidFill>
                <a:latin typeface="SourceSansPro-Regular"/>
              </a:rPr>
              <a:t>zrównoważonego rozwoju (ESG).</a:t>
            </a:r>
          </a:p>
          <a:p>
            <a:pPr algn="l"/>
            <a:endParaRPr lang="pl-PL" sz="1200" b="1" i="0" u="none" strike="noStrike" baseline="0" dirty="0">
              <a:solidFill>
                <a:srgbClr val="383838"/>
              </a:solidFill>
              <a:latin typeface="OpenSans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+mj-lt"/>
              </a:rPr>
              <a:t>Łączy konsumentów, producentów, regulatorów z ogólnymi celami/strategiami unijnymi w zakresie ochrony środowiska oraz</a:t>
            </a:r>
          </a:p>
          <a:p>
            <a:pPr algn="l"/>
            <a:r>
              <a:rPr lang="pl-PL" sz="1200" b="1" i="0" u="none" strike="noStrike" baseline="0" dirty="0">
                <a:solidFill>
                  <a:srgbClr val="004F9F"/>
                </a:solidFill>
                <a:latin typeface="SourceSansPro-Regular"/>
              </a:rPr>
              <a:t>pomaga łatwo zidentyfikować te produkty i usługi, które znajdują się w grupie 10-20% najbardziej przyjaznych dla środowiska.</a:t>
            </a:r>
          </a:p>
          <a:p>
            <a:pPr algn="l"/>
            <a:endParaRPr lang="pl-PL" sz="1200" b="0" i="0" u="none" strike="noStrike" baseline="0" dirty="0">
              <a:solidFill>
                <a:srgbClr val="004F9F"/>
              </a:solidFill>
              <a:latin typeface="SourceSansPro-Regular"/>
            </a:endParaRPr>
          </a:p>
          <a:p>
            <a:pPr algn="l"/>
            <a:endParaRPr lang="pl-PL" sz="1200" b="0" i="0" u="none" strike="noStrike" baseline="0" dirty="0">
              <a:solidFill>
                <a:srgbClr val="004F9F"/>
              </a:solidFill>
              <a:latin typeface="SourceSansPro-Regular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l-PL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ETYKIETA TYPU 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Głównym celem tworzenia etykiet ekologicznych zgodnych z tą normą jest promowanie produktów i usług, które są bardziej przyjazne dla środowiska niż standardowe wyroby dostępne na rynku.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ustanawianiu tego typu etykiet identyfikowane są produkty, które spełniają wyspecyfikowane kryteria ekologiczne.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stosowania tej normy jest także zapewnienie, że wprowadzane programy certyfikacji są przejrzyste i wiarygodne, a procedury obowiązujące w ramach udzielania zezwoleń są jednakowe dla wszystkich.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Ecolabel jako etykieta typu I posiada cechy dla niej charakterystyczne.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Zezwolenia przyznawane są przez niezależną stronę, taką jak PCBC, gwarantując bezstronność procesu certyfikacji.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Ponadto programy tego typu są dobrowolne i obejmują wiele grup wyrobów, w rozumieniu wyrobu jako produktu lub usługi.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jednej etykiety obowiązują ściśle określone kryteria ekologiczne, które zostały opracowane na podstawie oceny cyklu życia produktów</a:t>
            </a:r>
          </a:p>
          <a:p>
            <a:pPr algn="l"/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3ED89-0924-4966-83AF-D806E5D7180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14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Ubuntu" panose="020B0504030602030204" pitchFamily="34" charset="0"/>
              </a:rPr>
              <a:t>Ustanawia unijny program znakowania ekologicznego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>
              <a:latin typeface="Ubuntu" panose="020B05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Ubuntu" panose="020B0504030602030204" pitchFamily="34" charset="0"/>
              </a:rPr>
              <a:t>Określa Zasady stosowania oznakowania EU Ecolabel które obowiązują tak samo we wszystkich </a:t>
            </a:r>
            <a:r>
              <a:rPr lang="pl-PL" sz="1200" b="1" dirty="0">
                <a:latin typeface="Ubuntu" panose="020B0504030602030204" pitchFamily="34" charset="0"/>
              </a:rPr>
              <a:t>państwach członkowskich i krajach EOG</a:t>
            </a:r>
          </a:p>
          <a:p>
            <a:endParaRPr lang="pl-PL" sz="1200" dirty="0">
              <a:latin typeface="Ubuntu" panose="020B05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Ubuntu" panose="020B0504030602030204" pitchFamily="34" charset="0"/>
              </a:rPr>
              <a:t>Rozporządzenie ma na celu promowanie wyrobów i usług spełniających restrykcyjne wymagania środowiskowe i techniczne poprzez </a:t>
            </a:r>
            <a:r>
              <a:rPr lang="pl-PL" sz="1200" b="1" dirty="0">
                <a:latin typeface="Ubuntu" panose="020B0504030602030204" pitchFamily="34" charset="0"/>
              </a:rPr>
              <a:t>dostarczanie</a:t>
            </a:r>
            <a:r>
              <a:rPr lang="pl-PL" sz="1200" dirty="0">
                <a:latin typeface="Ubuntu" panose="020B0504030602030204" pitchFamily="34" charset="0"/>
              </a:rPr>
              <a:t> rzetelnych, prawdziwych informacji, zdobytych na gruncie wiedzy naukowej o oddziaływaniu danego towaru czy określonej usługi na środowisko</a:t>
            </a:r>
          </a:p>
          <a:p>
            <a:pPr marL="285750" indent="-285750">
              <a:buFont typeface="Arial" panose="020B0604020202020204" pitchFamily="34" charset="0"/>
              <a:buNone/>
            </a:pPr>
            <a:endParaRPr lang="pl-PL" sz="1200" dirty="0">
              <a:latin typeface="Ubuntu" panose="020B050403060203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Oznakowanie ekologiczne UE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może być używane jedynie w odniesieniu do produktów, które spełniają kryteria oznakowania ekologicznego UE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mające zastosowanie do danych produktów, w odniesieniu do których przyznano oznakowanie ekologiczne UE. </a:t>
            </a:r>
            <a:endParaRPr lang="pl-PL" sz="1200" dirty="0">
              <a:latin typeface="Ubuntu" panose="020B0504030602030204" pitchFamily="34" charset="0"/>
            </a:endParaRPr>
          </a:p>
          <a:p>
            <a:endParaRPr lang="pl-PL" sz="12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3ED89-0924-4966-83AF-D806E5D7180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51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7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Dla zachowania przejrzystości wymagania programu oznakowania ekologicznego EU Ecolabel podzielone zostały tematycznie na poszczególne grupy produktów i usług: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aktualnie 22 grupy produktów oraz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800" kern="0" dirty="0">
                <a:solidFill>
                  <a:srgbClr val="14141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dwie usługi: sprzątania wewnątrz pomieszczeń oraz zakwaterowania  turystycznego). Kryteria publikowane są w formie decyzji Komisji Europejskiej, które określają m.in. zakres certyfikacji dla danej grupy, wymagania dla produktu lub usługi, obowiązki dla producenta/usługodawcy oraz okres ważności decyzji, czyli kryteriów 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36E7-5865-48F4-ABEE-18BF8FCBEA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1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3C5986-09CC-D8C5-542D-EBCDF78F2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0C1353D-71D5-01BB-0392-73F3EFD6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CE227B-1028-D254-B027-5F698DB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69E86C-55EF-E309-75A6-6806129E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6716C2-F460-0885-C6F1-B685BB31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61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Prostokąt, zrzut ekranu, kwadrat, design&#10;&#10;Opis wygenerowany automatycznie">
            <a:extLst>
              <a:ext uri="{FF2B5EF4-FFF2-40B4-BE49-F238E27FC236}">
                <a16:creationId xmlns:a16="http://schemas.microsoft.com/office/drawing/2014/main" id="{1C456BFB-86CF-57C2-40CD-1D78E9BCC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az 1" descr="Obraz zawierający Prostokąt, zrzut ekranu, kwadrat, design&#10;&#10;Opis wygenerowany automatycznie">
            <a:extLst>
              <a:ext uri="{FF2B5EF4-FFF2-40B4-BE49-F238E27FC236}">
                <a16:creationId xmlns:a16="http://schemas.microsoft.com/office/drawing/2014/main" id="{1F8418F8-A1EE-935B-985D-F02063AAA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zrzut ekranu, Czcionka, wizytówka&#10;&#10;Opis wygenerowany automatycznie">
            <a:extLst>
              <a:ext uri="{FF2B5EF4-FFF2-40B4-BE49-F238E27FC236}">
                <a16:creationId xmlns:a16="http://schemas.microsoft.com/office/drawing/2014/main" id="{E85F8E0E-97E3-2177-A69B-5F51D19DB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2" name="Obraz 1" descr="Obraz zawierający tekst, zrzut ekranu, Czcionka, wizytówka&#10;&#10;Opis wygenerowany automatycznie">
            <a:extLst>
              <a:ext uri="{FF2B5EF4-FFF2-40B4-BE49-F238E27FC236}">
                <a16:creationId xmlns:a16="http://schemas.microsoft.com/office/drawing/2014/main" id="{135A6867-D291-5E13-FFC3-7D382E160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6">
            <a:extLst>
              <a:ext uri="{FF2B5EF4-FFF2-40B4-BE49-F238E27FC236}">
                <a16:creationId xmlns:a16="http://schemas.microsoft.com/office/drawing/2014/main" id="{7D7FCABA-5A3A-04C6-5481-D1D2E64725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0418" y="475472"/>
            <a:ext cx="2884922" cy="230832"/>
          </a:xfrm>
          <a:noFill/>
          <a:ln>
            <a:noFill/>
          </a:ln>
        </p:spPr>
        <p:txBody>
          <a:bodyPr/>
          <a:lstStyle>
            <a:lvl1pPr algn="r">
              <a:defRPr lang="en-US" sz="1000" b="0" i="0" spc="150" baseline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NAGŁÓWEK </a:t>
            </a:r>
            <a:r>
              <a:rPr lang="en-US" dirty="0"/>
              <a:t>P</a:t>
            </a:r>
            <a:r>
              <a:rPr lang="pl-PL" dirty="0"/>
              <a:t>REZENTACJI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E59480-930F-6E6C-17BD-2242DC2C1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1BD42-86E4-A7F0-38D8-64524741A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5800" y="1241997"/>
            <a:ext cx="2816225" cy="757130"/>
          </a:xfrm>
        </p:spPr>
        <p:txBody>
          <a:bodyPr anchor="t"/>
          <a:lstStyle>
            <a:lvl1pPr>
              <a:defRPr sz="4800">
                <a:solidFill>
                  <a:srgbClr val="2500FF"/>
                </a:solidFill>
              </a:defRPr>
            </a:lvl1pPr>
          </a:lstStyle>
          <a:p>
            <a:r>
              <a:rPr lang="pl-PL" dirty="0"/>
              <a:t>Tytuł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82752E-14A3-60E2-74BB-CDB9C834A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41998"/>
            <a:ext cx="6242050" cy="46190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ru-RU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565176B-726C-8EDA-C4C4-9D7B8C7FDC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55800" y="2878898"/>
            <a:ext cx="2816225" cy="29821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435A6-6C6E-C26D-0DAB-23100B9EBDFC}"/>
              </a:ext>
            </a:extLst>
          </p:cNvPr>
          <p:cNvSpPr txBox="1"/>
          <p:nvPr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4FDAA9-25E2-15E6-D5E0-A0A4C187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413" y="6194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25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3D323-6F5D-4FCC-B37B-AD2A2B92CB9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12">
            <a:extLst>
              <a:ext uri="{FF2B5EF4-FFF2-40B4-BE49-F238E27FC236}">
                <a16:creationId xmlns:a16="http://schemas.microsoft.com/office/drawing/2014/main" id="{D8DD086F-D848-647C-CF8E-A5FF35B56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4CD0D9C-850B-29DD-7D59-014C1FE21BE1}"/>
              </a:ext>
            </a:extLst>
          </p:cNvPr>
          <p:cNvSpPr txBox="1"/>
          <p:nvPr userDrawn="1"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9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A454A36-0B2F-3274-6C5A-0249578D32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0418" y="475472"/>
            <a:ext cx="2884922" cy="230832"/>
          </a:xfrm>
          <a:noFill/>
          <a:ln>
            <a:noFill/>
          </a:ln>
        </p:spPr>
        <p:txBody>
          <a:bodyPr/>
          <a:lstStyle>
            <a:lvl1pPr algn="r">
              <a:defRPr lang="en-US" sz="1000" b="0" i="0" spc="150" baseline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NAGŁÓWEK </a:t>
            </a:r>
            <a:r>
              <a:rPr lang="en-US" dirty="0"/>
              <a:t>P</a:t>
            </a:r>
            <a:r>
              <a:rPr lang="pl-PL" dirty="0"/>
              <a:t>REZENTACJI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0FA211-0375-E873-EBCD-83FA2388C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94D82FD-3839-349D-AFBA-576E776F3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189" y="1276294"/>
            <a:ext cx="9469437" cy="757130"/>
          </a:xfrm>
        </p:spPr>
        <p:txBody>
          <a:bodyPr/>
          <a:lstStyle>
            <a:lvl1pPr>
              <a:defRPr sz="4800">
                <a:solidFill>
                  <a:srgbClr val="2500FF"/>
                </a:solidFill>
              </a:defRPr>
            </a:lvl1pPr>
          </a:lstStyle>
          <a:p>
            <a:r>
              <a:rPr lang="pl-PL" dirty="0"/>
              <a:t>Tytuł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6AC0A-8B9B-80D6-96BF-116ADB7A7F94}"/>
              </a:ext>
            </a:extLst>
          </p:cNvPr>
          <p:cNvSpPr txBox="1"/>
          <p:nvPr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6">
            <a:extLst>
              <a:ext uri="{FF2B5EF4-FFF2-40B4-BE49-F238E27FC236}">
                <a16:creationId xmlns:a16="http://schemas.microsoft.com/office/drawing/2014/main" id="{74A3409B-E3BD-7FAC-B1D7-EB325DB1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413" y="6194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25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3D323-6F5D-4FCC-B37B-AD2A2B92CB9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4FD9F27F-4BD7-DAF0-F8D6-695254088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17DA3C94-293A-0881-7147-8AE8677EB445}"/>
              </a:ext>
            </a:extLst>
          </p:cNvPr>
          <p:cNvSpPr txBox="1"/>
          <p:nvPr userDrawn="1"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6">
            <a:extLst>
              <a:ext uri="{FF2B5EF4-FFF2-40B4-BE49-F238E27FC236}">
                <a16:creationId xmlns:a16="http://schemas.microsoft.com/office/drawing/2014/main" id="{7D7FCABA-5A3A-04C6-5481-D1D2E64725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0418" y="475472"/>
            <a:ext cx="2884922" cy="230832"/>
          </a:xfrm>
          <a:noFill/>
          <a:ln>
            <a:noFill/>
          </a:ln>
        </p:spPr>
        <p:txBody>
          <a:bodyPr/>
          <a:lstStyle>
            <a:lvl1pPr algn="r">
              <a:defRPr lang="en-US" sz="1000" b="0" i="0" spc="150" baseline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NAGŁÓWEK </a:t>
            </a:r>
            <a:r>
              <a:rPr lang="en-US" dirty="0"/>
              <a:t>P</a:t>
            </a:r>
            <a:r>
              <a:rPr lang="pl-PL" dirty="0"/>
              <a:t>REZENTACJI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E59480-930F-6E6C-17BD-2242DC2C1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91207-7EBF-513A-BF9C-8076CA8DDCA0}"/>
              </a:ext>
            </a:extLst>
          </p:cNvPr>
          <p:cNvSpPr txBox="1"/>
          <p:nvPr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6">
            <a:extLst>
              <a:ext uri="{FF2B5EF4-FFF2-40B4-BE49-F238E27FC236}">
                <a16:creationId xmlns:a16="http://schemas.microsoft.com/office/drawing/2014/main" id="{D659B6A8-DEF6-9D33-AD81-9865EEC5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413" y="6194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25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3D323-6F5D-4FCC-B37B-AD2A2B92CB9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12">
            <a:extLst>
              <a:ext uri="{FF2B5EF4-FFF2-40B4-BE49-F238E27FC236}">
                <a16:creationId xmlns:a16="http://schemas.microsoft.com/office/drawing/2014/main" id="{74156940-F022-B89A-D2C8-996D0D7DC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5528C0BB-74B0-E240-2388-AB12597B6E0F}"/>
              </a:ext>
            </a:extLst>
          </p:cNvPr>
          <p:cNvSpPr txBox="1"/>
          <p:nvPr userDrawn="1"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09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wa elemen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084F2-8C0E-21A9-10CC-6025C963F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189" y="1276294"/>
            <a:ext cx="9469437" cy="757130"/>
          </a:xfrm>
        </p:spPr>
        <p:txBody>
          <a:bodyPr/>
          <a:lstStyle>
            <a:lvl1pPr>
              <a:defRPr sz="4800">
                <a:solidFill>
                  <a:srgbClr val="2500FF"/>
                </a:solidFill>
              </a:defRPr>
            </a:lvl1pPr>
          </a:lstStyle>
          <a:p>
            <a:r>
              <a:rPr lang="pl-PL" dirty="0"/>
              <a:t>Tytuł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3101B-D77D-E42C-0207-75C11A8993E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955800" y="2209839"/>
            <a:ext cx="4576203" cy="3967125"/>
          </a:xfrm>
        </p:spPr>
        <p:txBody>
          <a:bodyPr/>
          <a:lstStyle/>
          <a:p>
            <a:pPr lvl="0"/>
            <a:r>
              <a:rPr lang="pl-PL" dirty="0"/>
              <a:t>Tekst</a:t>
            </a:r>
            <a:endParaRPr lang="ru-RU" dirty="0"/>
          </a:p>
          <a:p>
            <a:pPr lvl="1"/>
            <a:r>
              <a:rPr lang="pl-PL" dirty="0"/>
              <a:t>Tekst</a:t>
            </a:r>
            <a:endParaRPr lang="ru-RU" dirty="0"/>
          </a:p>
          <a:p>
            <a:pPr lvl="2"/>
            <a:r>
              <a:rPr lang="pl-PL" dirty="0"/>
              <a:t>Tekst</a:t>
            </a:r>
            <a:endParaRPr lang="ru-RU" dirty="0"/>
          </a:p>
          <a:p>
            <a:pPr lvl="3"/>
            <a:r>
              <a:rPr lang="pl-PL" dirty="0"/>
              <a:t>Tekst</a:t>
            </a:r>
            <a:endParaRPr lang="ru-RU" dirty="0"/>
          </a:p>
          <a:p>
            <a:pPr lvl="4"/>
            <a:r>
              <a:rPr lang="pl-PL" dirty="0"/>
              <a:t>Tekst</a:t>
            </a:r>
            <a:endParaRPr lang="ru-RU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2AFE09A6-BFDA-8B07-8729-BCE8CE28BE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0418" y="475472"/>
            <a:ext cx="2884922" cy="230832"/>
          </a:xfrm>
          <a:noFill/>
          <a:ln>
            <a:noFill/>
          </a:ln>
        </p:spPr>
        <p:txBody>
          <a:bodyPr/>
          <a:lstStyle>
            <a:lvl1pPr algn="r">
              <a:defRPr lang="en-US" sz="1000" b="0" i="0" spc="150" baseline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NAGŁÓWEK </a:t>
            </a:r>
            <a:r>
              <a:rPr lang="en-US" dirty="0"/>
              <a:t>P</a:t>
            </a:r>
            <a:r>
              <a:rPr lang="pl-PL" dirty="0"/>
              <a:t>REZENTACJI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F13AA-7E88-9E88-DA76-8C687FEE1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6D39E85D-B041-CB3B-9D80-63CE946513D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849034" y="2221640"/>
            <a:ext cx="4576203" cy="3955324"/>
          </a:xfrm>
        </p:spPr>
        <p:txBody>
          <a:bodyPr/>
          <a:lstStyle/>
          <a:p>
            <a:pPr lvl="0"/>
            <a:r>
              <a:rPr lang="pl-PL" dirty="0"/>
              <a:t>Tekst</a:t>
            </a:r>
            <a:endParaRPr lang="ru-RU" dirty="0"/>
          </a:p>
          <a:p>
            <a:pPr lvl="1"/>
            <a:r>
              <a:rPr lang="pl-PL" dirty="0"/>
              <a:t>Tekst</a:t>
            </a:r>
            <a:endParaRPr lang="ru-RU" dirty="0"/>
          </a:p>
          <a:p>
            <a:pPr lvl="2"/>
            <a:r>
              <a:rPr lang="pl-PL" dirty="0"/>
              <a:t>Tekst</a:t>
            </a:r>
            <a:endParaRPr lang="ru-RU" dirty="0"/>
          </a:p>
          <a:p>
            <a:pPr lvl="3"/>
            <a:r>
              <a:rPr lang="pl-PL" dirty="0"/>
              <a:t>Tekst</a:t>
            </a:r>
            <a:endParaRPr lang="ru-RU" dirty="0"/>
          </a:p>
          <a:p>
            <a:pPr lvl="4"/>
            <a:r>
              <a:rPr lang="pl-PL" dirty="0"/>
              <a:t>Tekst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19300-9E26-A23E-4B77-1F90B06B061D}"/>
              </a:ext>
            </a:extLst>
          </p:cNvPr>
          <p:cNvSpPr txBox="1"/>
          <p:nvPr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BF8B28B5-C0DD-5C04-DC62-D7B0B045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413" y="6194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25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3D323-6F5D-4FCC-B37B-AD2A2B92CB9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51511E57-630E-86C6-2CE8-D747B5F1F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D2E79CF-F072-13B3-2240-5D61612B34DA}"/>
              </a:ext>
            </a:extLst>
          </p:cNvPr>
          <p:cNvSpPr txBox="1"/>
          <p:nvPr userDrawn="1"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93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Prostokąt, zrzut ekranu, kwadrat, design&#10;&#10;Opis wygenerowany automatycznie">
            <a:extLst>
              <a:ext uri="{FF2B5EF4-FFF2-40B4-BE49-F238E27FC236}">
                <a16:creationId xmlns:a16="http://schemas.microsoft.com/office/drawing/2014/main" id="{1C456BFB-86CF-57C2-40CD-1D78E9BCC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zrzut ekranu, Czcionka, wizytówka&#10;&#10;Opis wygenerowany automatycznie">
            <a:extLst>
              <a:ext uri="{FF2B5EF4-FFF2-40B4-BE49-F238E27FC236}">
                <a16:creationId xmlns:a16="http://schemas.microsoft.com/office/drawing/2014/main" id="{E85F8E0E-97E3-2177-A69B-5F51D19DB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6">
            <a:extLst>
              <a:ext uri="{FF2B5EF4-FFF2-40B4-BE49-F238E27FC236}">
                <a16:creationId xmlns:a16="http://schemas.microsoft.com/office/drawing/2014/main" id="{7D7FCABA-5A3A-04C6-5481-D1D2E64725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0418" y="475472"/>
            <a:ext cx="2884922" cy="230832"/>
          </a:xfrm>
          <a:noFill/>
          <a:ln>
            <a:noFill/>
          </a:ln>
        </p:spPr>
        <p:txBody>
          <a:bodyPr/>
          <a:lstStyle>
            <a:lvl1pPr algn="r">
              <a:defRPr lang="en-US" sz="1000" b="0" i="0" spc="150" baseline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NAGŁÓWEK </a:t>
            </a:r>
            <a:r>
              <a:rPr lang="en-US" dirty="0"/>
              <a:t>P</a:t>
            </a:r>
            <a:r>
              <a:rPr lang="pl-PL" dirty="0"/>
              <a:t>REZENTACJI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E59480-930F-6E6C-17BD-2242DC2C1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1BD42-86E4-A7F0-38D8-64524741A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5800" y="1241997"/>
            <a:ext cx="2816225" cy="757130"/>
          </a:xfrm>
        </p:spPr>
        <p:txBody>
          <a:bodyPr anchor="t"/>
          <a:lstStyle>
            <a:lvl1pPr>
              <a:defRPr sz="4800">
                <a:solidFill>
                  <a:srgbClr val="2500FF"/>
                </a:solidFill>
              </a:defRPr>
            </a:lvl1pPr>
          </a:lstStyle>
          <a:p>
            <a:r>
              <a:rPr lang="pl-PL" dirty="0"/>
              <a:t>Tytuł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82752E-14A3-60E2-74BB-CDB9C834A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41998"/>
            <a:ext cx="6242050" cy="46190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565176B-726C-8EDA-C4C4-9D7B8C7FDC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55800" y="2878898"/>
            <a:ext cx="2816225" cy="29821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435A6-6C6E-C26D-0DAB-23100B9EBDFC}"/>
              </a:ext>
            </a:extLst>
          </p:cNvPr>
          <p:cNvSpPr txBox="1"/>
          <p:nvPr userDrawn="1"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4FDAA9-25E2-15E6-D5E0-A0A4C187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413" y="6194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25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3D323-6F5D-4FCC-B37B-AD2A2B92CB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94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A454A36-0B2F-3274-6C5A-0249578D32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0418" y="475472"/>
            <a:ext cx="2884922" cy="230832"/>
          </a:xfrm>
          <a:noFill/>
          <a:ln>
            <a:noFill/>
          </a:ln>
        </p:spPr>
        <p:txBody>
          <a:bodyPr/>
          <a:lstStyle>
            <a:lvl1pPr algn="r">
              <a:defRPr lang="en-US" sz="1000" b="0" i="0" spc="150" baseline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NAGŁÓWEK </a:t>
            </a:r>
            <a:r>
              <a:rPr lang="en-US" dirty="0"/>
              <a:t>P</a:t>
            </a:r>
            <a:r>
              <a:rPr lang="pl-PL" dirty="0"/>
              <a:t>REZENTACJI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0FA211-0375-E873-EBCD-83FA2388C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94D82FD-3839-349D-AFBA-576E776F3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189" y="1276294"/>
            <a:ext cx="9469437" cy="757130"/>
          </a:xfrm>
        </p:spPr>
        <p:txBody>
          <a:bodyPr/>
          <a:lstStyle>
            <a:lvl1pPr>
              <a:defRPr sz="4800">
                <a:solidFill>
                  <a:srgbClr val="2500FF"/>
                </a:solidFill>
              </a:defRPr>
            </a:lvl1pPr>
          </a:lstStyle>
          <a:p>
            <a:r>
              <a:rPr lang="pl-PL" dirty="0"/>
              <a:t>Tytuł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6AC0A-8B9B-80D6-96BF-116ADB7A7F94}"/>
              </a:ext>
            </a:extLst>
          </p:cNvPr>
          <p:cNvSpPr txBox="1"/>
          <p:nvPr userDrawn="1"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6">
            <a:extLst>
              <a:ext uri="{FF2B5EF4-FFF2-40B4-BE49-F238E27FC236}">
                <a16:creationId xmlns:a16="http://schemas.microsoft.com/office/drawing/2014/main" id="{74A3409B-E3BD-7FAC-B1D7-EB325DB1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413" y="6194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25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3D323-6F5D-4FCC-B37B-AD2A2B92CB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7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5B38B-8F34-B65E-5746-9C8F7A1D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AD3F8C-98AA-CA5D-F7A5-49498343F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80902F-4AC6-544B-3176-BEA49ECC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3EBD9A-6507-245F-6C80-F3A6C265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8CE62C-EC7D-9897-F51A-0CC48E78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26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6">
            <a:extLst>
              <a:ext uri="{FF2B5EF4-FFF2-40B4-BE49-F238E27FC236}">
                <a16:creationId xmlns:a16="http://schemas.microsoft.com/office/drawing/2014/main" id="{7D7FCABA-5A3A-04C6-5481-D1D2E64725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0418" y="475472"/>
            <a:ext cx="2884922" cy="230832"/>
          </a:xfrm>
          <a:noFill/>
          <a:ln>
            <a:noFill/>
          </a:ln>
        </p:spPr>
        <p:txBody>
          <a:bodyPr/>
          <a:lstStyle>
            <a:lvl1pPr algn="r">
              <a:defRPr lang="en-US" sz="1000" b="0" i="0" spc="150" baseline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NAGŁÓWEK </a:t>
            </a:r>
            <a:r>
              <a:rPr lang="en-US" dirty="0"/>
              <a:t>P</a:t>
            </a:r>
            <a:r>
              <a:rPr lang="pl-PL" dirty="0"/>
              <a:t>REZENTACJI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E59480-930F-6E6C-17BD-2242DC2C1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91207-7EBF-513A-BF9C-8076CA8DDCA0}"/>
              </a:ext>
            </a:extLst>
          </p:cNvPr>
          <p:cNvSpPr txBox="1"/>
          <p:nvPr userDrawn="1"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6">
            <a:extLst>
              <a:ext uri="{FF2B5EF4-FFF2-40B4-BE49-F238E27FC236}">
                <a16:creationId xmlns:a16="http://schemas.microsoft.com/office/drawing/2014/main" id="{D659B6A8-DEF6-9D33-AD81-9865EEC5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413" y="6194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25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3D323-6F5D-4FCC-B37B-AD2A2B92CB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71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084F2-8C0E-21A9-10CC-6025C963F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189" y="1276294"/>
            <a:ext cx="9469437" cy="757130"/>
          </a:xfrm>
        </p:spPr>
        <p:txBody>
          <a:bodyPr/>
          <a:lstStyle>
            <a:lvl1pPr>
              <a:defRPr sz="4800">
                <a:solidFill>
                  <a:srgbClr val="2500FF"/>
                </a:solidFill>
              </a:defRPr>
            </a:lvl1pPr>
          </a:lstStyle>
          <a:p>
            <a:r>
              <a:rPr lang="pl-PL" dirty="0"/>
              <a:t>Tytuł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3101B-D77D-E42C-0207-75C11A8993E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955800" y="2209839"/>
            <a:ext cx="4576203" cy="3967125"/>
          </a:xfrm>
        </p:spPr>
        <p:txBody>
          <a:bodyPr/>
          <a:lstStyle/>
          <a:p>
            <a:pPr lvl="0"/>
            <a:r>
              <a:rPr lang="pl-PL" dirty="0"/>
              <a:t>Tekst</a:t>
            </a:r>
            <a:endParaRPr lang="ru-RU" dirty="0"/>
          </a:p>
          <a:p>
            <a:pPr lvl="1"/>
            <a:r>
              <a:rPr lang="pl-PL" dirty="0"/>
              <a:t>Tekst</a:t>
            </a:r>
            <a:endParaRPr lang="ru-RU" dirty="0"/>
          </a:p>
          <a:p>
            <a:pPr lvl="2"/>
            <a:r>
              <a:rPr lang="pl-PL" dirty="0"/>
              <a:t>Tekst</a:t>
            </a:r>
            <a:endParaRPr lang="ru-RU" dirty="0"/>
          </a:p>
          <a:p>
            <a:pPr lvl="3"/>
            <a:r>
              <a:rPr lang="pl-PL" dirty="0"/>
              <a:t>Tekst</a:t>
            </a:r>
            <a:endParaRPr lang="ru-RU" dirty="0"/>
          </a:p>
          <a:p>
            <a:pPr lvl="4"/>
            <a:r>
              <a:rPr lang="pl-PL" dirty="0"/>
              <a:t>Tekst</a:t>
            </a:r>
            <a:endParaRPr lang="ru-RU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2AFE09A6-BFDA-8B07-8729-BCE8CE28BE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0418" y="475472"/>
            <a:ext cx="2884922" cy="230832"/>
          </a:xfrm>
          <a:noFill/>
          <a:ln>
            <a:noFill/>
          </a:ln>
        </p:spPr>
        <p:txBody>
          <a:bodyPr/>
          <a:lstStyle>
            <a:lvl1pPr algn="r">
              <a:defRPr lang="en-US" sz="1000" b="0" i="0" spc="150" baseline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NAGŁÓWEK </a:t>
            </a:r>
            <a:r>
              <a:rPr lang="en-US" dirty="0"/>
              <a:t>P</a:t>
            </a:r>
            <a:r>
              <a:rPr lang="pl-PL" dirty="0"/>
              <a:t>REZENTACJI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F13AA-7E88-9E88-DA76-8C687FEE1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" y="440591"/>
            <a:ext cx="2191517" cy="731004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6D39E85D-B041-CB3B-9D80-63CE946513D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849034" y="2221640"/>
            <a:ext cx="4576203" cy="3955324"/>
          </a:xfrm>
        </p:spPr>
        <p:txBody>
          <a:bodyPr/>
          <a:lstStyle/>
          <a:p>
            <a:pPr lvl="0"/>
            <a:r>
              <a:rPr lang="pl-PL" dirty="0"/>
              <a:t>Tekst</a:t>
            </a:r>
            <a:endParaRPr lang="ru-RU" dirty="0"/>
          </a:p>
          <a:p>
            <a:pPr lvl="1"/>
            <a:r>
              <a:rPr lang="pl-PL" dirty="0"/>
              <a:t>Tekst</a:t>
            </a:r>
            <a:endParaRPr lang="ru-RU" dirty="0"/>
          </a:p>
          <a:p>
            <a:pPr lvl="2"/>
            <a:r>
              <a:rPr lang="pl-PL" dirty="0"/>
              <a:t>Tekst</a:t>
            </a:r>
            <a:endParaRPr lang="ru-RU" dirty="0"/>
          </a:p>
          <a:p>
            <a:pPr lvl="3"/>
            <a:r>
              <a:rPr lang="pl-PL" dirty="0"/>
              <a:t>Tekst</a:t>
            </a:r>
            <a:endParaRPr lang="ru-RU" dirty="0"/>
          </a:p>
          <a:p>
            <a:pPr lvl="4"/>
            <a:r>
              <a:rPr lang="pl-PL" dirty="0"/>
              <a:t>Tekst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19300-9E26-A23E-4B77-1F90B06B061D}"/>
              </a:ext>
            </a:extLst>
          </p:cNvPr>
          <p:cNvSpPr txBox="1"/>
          <p:nvPr userDrawn="1"/>
        </p:nvSpPr>
        <p:spPr>
          <a:xfrm>
            <a:off x="1848375" y="6227466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BF8B28B5-C0DD-5C04-DC62-D7B0B045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413" y="6194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25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43D323-6F5D-4FCC-B37B-AD2A2B92CB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21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CBC_Certyf_final">
    <p:bg>
      <p:bgPr>
        <a:solidFill>
          <a:srgbClr val="061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4217" y="4364314"/>
            <a:ext cx="10062821" cy="840230"/>
          </a:xfrm>
        </p:spPr>
        <p:txBody>
          <a:bodyPr/>
          <a:lstStyle>
            <a:lvl1pPr>
              <a:defRPr sz="54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</a:t>
            </a:r>
            <a:r>
              <a:rPr lang="pl-PL" dirty="0"/>
              <a:t>ZIĘKUJE ZA UWAGĘ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48018" y="5299069"/>
            <a:ext cx="2024888" cy="369332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Imię</a:t>
            </a:r>
            <a:r>
              <a:rPr lang="en-US" dirty="0"/>
              <a:t> </a:t>
            </a:r>
            <a:r>
              <a:rPr lang="en-US" dirty="0" err="1"/>
              <a:t>Nazwisko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4519660" y="5316824"/>
            <a:ext cx="6611938" cy="46166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Kontakt</a:t>
            </a:r>
            <a:endParaRPr lang="en-US" dirty="0"/>
          </a:p>
          <a:p>
            <a:pPr lvl="0"/>
            <a:r>
              <a:rPr lang="en-US" dirty="0" err="1"/>
              <a:t>Kontakt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8" y="440602"/>
            <a:ext cx="3470138" cy="1155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66326D-57CE-06B9-21DF-C6B87DB27E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89" y="450045"/>
            <a:ext cx="3864389" cy="1977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81C0BD-0D96-93B0-3670-9ED4A52A6FAD}"/>
              </a:ext>
            </a:extLst>
          </p:cNvPr>
          <p:cNvSpPr txBox="1"/>
          <p:nvPr userDrawn="1"/>
        </p:nvSpPr>
        <p:spPr>
          <a:xfrm>
            <a:off x="1848375" y="6220177"/>
            <a:ext cx="4426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spc="150" baseline="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CERTYFIKACJA. </a:t>
            </a:r>
            <a:r>
              <a:rPr lang="en-US" sz="1200" spc="150" baseline="0" dirty="0">
                <a:solidFill>
                  <a:srgbClr val="476E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BADANIA. SZKOLENIA. </a:t>
            </a:r>
            <a:endParaRPr lang="ru-RU" sz="1200" spc="150" baseline="0" dirty="0">
              <a:solidFill>
                <a:srgbClr val="476E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D1DBD-C7F4-E006-6B1D-C9C8A2313C23}"/>
              </a:ext>
            </a:extLst>
          </p:cNvPr>
          <p:cNvSpPr txBox="1"/>
          <p:nvPr userDrawn="1"/>
        </p:nvSpPr>
        <p:spPr>
          <a:xfrm>
            <a:off x="1866305" y="1266009"/>
            <a:ext cx="4426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25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www.pcbc.gov.pl</a:t>
            </a:r>
            <a:endParaRPr lang="ru-RU" sz="1400" dirty="0">
              <a:solidFill>
                <a:srgbClr val="25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3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756BD9-854B-68B4-DBD9-DBB636A9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CDA3C2-5E88-08C9-3C6E-9A4FE360D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A58DD9-B428-AE78-ACC2-47F76C56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D75DF6-9AF0-FE51-286F-9517619E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F10B2F-EA45-44BF-99A0-631C3277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29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A83D07-4D48-14EA-DF0B-79302206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654DBD-72DC-A1FD-C652-F6372526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321098-EDCA-C419-28A3-6C5004342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1211E0-5681-7800-8C5F-8FC5C2E4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76A545-598E-0672-30B3-219D35F4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28D0CE-2ED4-0228-2ED4-2C062BA8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88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D09DBF-D6B2-D432-C979-C9AE3E55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EB861E-C225-DD33-F744-9A1672A3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CB48C7-69D3-DFAA-F4DC-80A2C7D0E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FE88F84-A495-9FDA-5C69-3BAAB209C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28E793C-0EBF-C9AE-3501-EA26E9251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C1AF8E3-A992-1831-1ECB-52F09CDB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3D9111C-DBD3-AE33-C509-13CD1353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DDA1FC-183B-2286-07CB-D31A9A1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1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61296F-01AF-4F24-66C4-E5A840C1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0B23B85-DDDE-5D8C-D88F-57988E44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4488A14-5EA7-7463-1564-6A0B508D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43AB19-36F6-8583-EBC7-2DF8D7B6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68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B0A16FD-2EBD-522A-B2B6-B6C40F3D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D54FCD5-C086-FC7A-0C7C-5248698B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A88C3C-E46E-FC3E-38FF-F39B1D09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6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757219-8A20-181E-E40E-5A12E8D0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9E563A-585C-6968-B907-E63C1E977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29EEB0D-13CC-A6DA-E8C5-FE89ECFE0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231B82-14D4-97CC-73F0-78904718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C41D6A-4924-E65D-5BC0-6D5EFE60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463F5E-C8EA-8400-6F0A-9EFD236D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59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AA359E-7A83-C372-0C49-E52432E0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697E2A0-677C-2254-51EE-7A6BAA411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9456C9-8942-014C-350A-9837D7883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EBA0A7-062C-40A4-FDA1-96678875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095FF9A-22AF-157A-3B98-7486E97C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32A697-9E4A-8FDD-1009-BD806851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74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65E9C8B-03A5-FAE9-EFDA-9A190E93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D8AA4D-B33C-E2EC-E2A1-40E551BDC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BDD6A9-0685-A79E-2D19-243E9B164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87AD02-B0E0-4498-6163-89B099555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D91EA7-9FB5-0EB8-3DA1-0110BBA9D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314-8F34-4DED-9470-942C4BB57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63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.png"/><Relationship Id="rId3" Type="http://schemas.openxmlformats.org/officeDocument/2006/relationships/hyperlink" Target="https://app.powerbi.com/view?r=eyJrIjoiMzAyMzVkNWMtNmJhOS00ZDg4LWIzMTItNzczMDkwODBiNjRmIiwidCI6ImIyNGM4YjA2LTUyMmMtNDZmZS05MDgwLTcwOTI2ZjhkZGRiMSIsImMiOjh9" TargetMode="External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mjpudlak@pcbc.gov.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2C3F02-9AE8-0809-4AF6-BF93A1A64AEE}"/>
              </a:ext>
            </a:extLst>
          </p:cNvPr>
          <p:cNvSpPr txBox="1"/>
          <p:nvPr/>
        </p:nvSpPr>
        <p:spPr>
          <a:xfrm>
            <a:off x="989902" y="496005"/>
            <a:ext cx="10930416" cy="325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4400" spc="-280" dirty="0">
                <a:solidFill>
                  <a:srgbClr val="292B5E"/>
                </a:solidFill>
                <a:latin typeface="Lato Black" panose="020F0A02020204030203" pitchFamily="34" charset="-18"/>
              </a:rPr>
              <a:t>Kompetencja </a:t>
            </a:r>
            <a:r>
              <a:rPr lang="pl-PL" sz="4400" spc="-280" dirty="0" err="1">
                <a:solidFill>
                  <a:srgbClr val="292B5E"/>
                </a:solidFill>
                <a:latin typeface="Lato Black" panose="020F0A02020204030203" pitchFamily="34" charset="-18"/>
              </a:rPr>
              <a:t>ProcurCompEu</a:t>
            </a:r>
            <a:r>
              <a:rPr lang="pl-PL" sz="4400" spc="-280" dirty="0">
                <a:solidFill>
                  <a:srgbClr val="292B5E"/>
                </a:solidFill>
                <a:latin typeface="Lato Black" panose="020F0A02020204030203" pitchFamily="34" charset="-18"/>
              </a:rPr>
              <a:t> nr 5 </a:t>
            </a:r>
          </a:p>
          <a:p>
            <a:pPr>
              <a:lnSpc>
                <a:spcPct val="120000"/>
              </a:lnSpc>
            </a:pPr>
            <a:r>
              <a:rPr lang="pl-PL" sz="4400" spc="-280" dirty="0">
                <a:solidFill>
                  <a:srgbClr val="292B5E"/>
                </a:solidFill>
                <a:latin typeface="Lato Black" panose="020F0A02020204030203" pitchFamily="34" charset="-18"/>
              </a:rPr>
              <a:t>Zielone i zrównoważone zamówienia publiczne </a:t>
            </a:r>
            <a:r>
              <a:rPr lang="pl-PL" sz="4400" spc="-280" dirty="0">
                <a:solidFill>
                  <a:srgbClr val="0070C0"/>
                </a:solidFill>
                <a:latin typeface="Lato Black" panose="020F0A02020204030203" pitchFamily="34" charset="-18"/>
              </a:rPr>
              <a:t>EU ECOLABEL </a:t>
            </a:r>
            <a:r>
              <a:rPr lang="pl-PL" sz="4400" spc="-280" dirty="0">
                <a:solidFill>
                  <a:srgbClr val="292B5E"/>
                </a:solidFill>
                <a:latin typeface="Lato Black" panose="020F0A02020204030203" pitchFamily="34" charset="-18"/>
              </a:rPr>
              <a:t>czyli jak prosto  </a:t>
            </a:r>
            <a:br>
              <a:rPr lang="pl-PL" sz="4400" spc="-280" dirty="0">
                <a:solidFill>
                  <a:srgbClr val="292B5E"/>
                </a:solidFill>
                <a:latin typeface="Lato Black" panose="020F0A02020204030203" pitchFamily="34" charset="-18"/>
              </a:rPr>
            </a:br>
            <a:r>
              <a:rPr lang="pl-PL" sz="4400" spc="-280" dirty="0">
                <a:solidFill>
                  <a:srgbClr val="292B5E"/>
                </a:solidFill>
                <a:latin typeface="Lato Black" panose="020F0A02020204030203" pitchFamily="34" charset="-18"/>
              </a:rPr>
              <a:t>i bezpiecznie zamawiać zielone produkty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5B1D93-06B7-67DD-0CC4-D7002DD36FD0}"/>
              </a:ext>
            </a:extLst>
          </p:cNvPr>
          <p:cNvSpPr txBox="1"/>
          <p:nvPr/>
        </p:nvSpPr>
        <p:spPr>
          <a:xfrm>
            <a:off x="989902" y="4327203"/>
            <a:ext cx="71474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spc="-150" dirty="0">
                <a:solidFill>
                  <a:srgbClr val="313D72"/>
                </a:solidFill>
                <a:latin typeface="Lato" panose="020F0502020204030203" pitchFamily="34" charset="-18"/>
              </a:rPr>
              <a:t>Magdalena Jabłońska-Pudlak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0869383-5A50-3FF1-C3C1-C1852448226B}"/>
              </a:ext>
            </a:extLst>
          </p:cNvPr>
          <p:cNvSpPr txBox="1"/>
          <p:nvPr/>
        </p:nvSpPr>
        <p:spPr>
          <a:xfrm>
            <a:off x="989902" y="4997476"/>
            <a:ext cx="71474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spc="-100" dirty="0">
                <a:solidFill>
                  <a:srgbClr val="313D72"/>
                </a:solidFill>
                <a:latin typeface="Lato" panose="020F0502020204030203" pitchFamily="34" charset="-18"/>
              </a:rPr>
              <a:t>Kierownik Zespołu ds. Certyfikacji Ecolabel</a:t>
            </a:r>
          </a:p>
          <a:p>
            <a:r>
              <a:rPr lang="pl-PL" sz="2600" spc="-100" dirty="0">
                <a:solidFill>
                  <a:srgbClr val="313D72"/>
                </a:solidFill>
                <a:latin typeface="Lato" panose="020F0502020204030203" pitchFamily="34" charset="-18"/>
              </a:rPr>
              <a:t>Polskie Centrum Badań i Certyfikacji S.A.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547D48D-6FEF-3289-06A7-ABDBD6265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909" y="4683954"/>
            <a:ext cx="1314954" cy="131662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F0BEB13-BFA3-1215-3E68-96C68C4D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90" y="4732254"/>
            <a:ext cx="2729218" cy="12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B022F63-7A90-0C66-BDFB-DC0CB2A1A2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5949" y="469735"/>
            <a:ext cx="7886700" cy="729430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pl-PL" sz="4600" b="1" dirty="0">
                <a:solidFill>
                  <a:srgbClr val="292B5E"/>
                </a:solidFill>
                <a:cs typeface="Calibri Light" panose="020F0302020204030204" pitchFamily="34" charset="0"/>
              </a:rPr>
              <a:t>EU Ecolabel – zakres…</a:t>
            </a:r>
            <a:endParaRPr lang="pl-PL" altLang="pl-PL" sz="4600" b="1" dirty="0">
              <a:solidFill>
                <a:srgbClr val="292B5E"/>
              </a:solidFill>
              <a:cs typeface="Calibri Light" panose="020F030202020403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D13CD-844D-81EA-5892-0F569A3C4E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94425"/>
            <a:ext cx="2743200" cy="365125"/>
          </a:xfrm>
        </p:spPr>
        <p:txBody>
          <a:bodyPr/>
          <a:lstStyle/>
          <a:p>
            <a:fld id="{0D43D323-6F5D-4FCC-B37B-AD2A2B92CB9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87316AF-9FE0-0FC4-299C-FC2A8A171904}"/>
              </a:ext>
            </a:extLst>
          </p:cNvPr>
          <p:cNvSpPr txBox="1"/>
          <p:nvPr/>
        </p:nvSpPr>
        <p:spPr>
          <a:xfrm>
            <a:off x="5714623" y="1679284"/>
            <a:ext cx="6477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Produkty kosmetyczne i produkty do pielęgnacji zwierząt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Pochłaniające środki higieniczne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Środki do czyszczenia powierz</a:t>
            </a:r>
            <a:r>
              <a:rPr lang="fr-BE" sz="1200" dirty="0" err="1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</a:t>
            </a: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 twardych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Detergenty do zmywarek do naczyń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Detergenty do zmywarek do naczyń do zastosowań przemysłowych i instytucjonalnych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Detergenty do ręcznego zmywania naczyń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Detergenty przeznaczone do prania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Detergenty przeznaczone do prania do zastosowań przemysłowych i instytucjonalnych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Tekstylia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Obuwie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Farby i lakiery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Papier graficzny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Bibułka i produkty z bibułki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Papier zadrukowany, wybory papiernicze i papierowe torby z uchwytami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Wyświetlacze elektroniczne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Drewnopochodne, </a:t>
            </a:r>
            <a:r>
              <a:rPr lang="pl-PL" sz="1200" dirty="0" err="1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korkopochodne</a:t>
            </a: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</a:t>
            </a:r>
            <a:r>
              <a:rPr lang="pl-PL" sz="1200" dirty="0" err="1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bambusopochodne</a:t>
            </a: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pokrycia podłogowe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Twarde pokrycia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Meble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Materace łóżkowe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Podłoże uprawowe i polepszacze gleby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Smary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Hotele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Usługi </a:t>
            </a:r>
            <a:r>
              <a:rPr lang="fr-BE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pl-PL" sz="1200" dirty="0" err="1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przątania</a:t>
            </a:r>
            <a:r>
              <a:rPr lang="pl-PL" sz="1200" dirty="0">
                <a:solidFill>
                  <a:srgbClr val="313D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pomieszczeń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A5CC830-2E41-57DD-DDA3-2E51E4117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07" y="2057400"/>
            <a:ext cx="5316516" cy="343972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Prostokąt: ścięte rogi po przekątnej 2">
            <a:extLst>
              <a:ext uri="{FF2B5EF4-FFF2-40B4-BE49-F238E27FC236}">
                <a16:creationId xmlns:a16="http://schemas.microsoft.com/office/drawing/2014/main" id="{D11B3431-7C49-A805-800A-0262C6187537}"/>
              </a:ext>
            </a:extLst>
          </p:cNvPr>
          <p:cNvSpPr/>
          <p:nvPr/>
        </p:nvSpPr>
        <p:spPr>
          <a:xfrm>
            <a:off x="2870234" y="4869999"/>
            <a:ext cx="2844389" cy="1005239"/>
          </a:xfrm>
          <a:prstGeom prst="snip2DiagRect">
            <a:avLst>
              <a:gd name="adj1" fmla="val 17056"/>
              <a:gd name="adj2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/>
              <a:t>Projekty EU Ecolabel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Produkty finansowe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Panele fotowoltaiczne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E9CDDFF-1840-97FC-C5E3-DBE0E2232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587F1808-1C54-C378-F210-3AE361351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232425"/>
              </p:ext>
            </p:extLst>
          </p:nvPr>
        </p:nvGraphicFramePr>
        <p:xfrm>
          <a:off x="57844" y="2848623"/>
          <a:ext cx="3478864" cy="330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2C828256-A75D-A05D-D4AC-202256EF5493}"/>
              </a:ext>
            </a:extLst>
          </p:cNvPr>
          <p:cNvGraphicFramePr/>
          <p:nvPr/>
        </p:nvGraphicFramePr>
        <p:xfrm>
          <a:off x="4382697" y="2848623"/>
          <a:ext cx="3478864" cy="330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98D2BB87-CE25-EFA2-C1B1-CA5F91B35F31}"/>
              </a:ext>
            </a:extLst>
          </p:cNvPr>
          <p:cNvGraphicFramePr/>
          <p:nvPr/>
        </p:nvGraphicFramePr>
        <p:xfrm>
          <a:off x="8633362" y="2842912"/>
          <a:ext cx="3478864" cy="330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B884293-F748-E2A9-2F14-9B110799BB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94425"/>
            <a:ext cx="2743200" cy="365125"/>
          </a:xfrm>
        </p:spPr>
        <p:txBody>
          <a:bodyPr/>
          <a:lstStyle/>
          <a:p>
            <a:fld id="{0D43D323-6F5D-4FCC-B37B-AD2A2B92CB9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Symbol zastępczy zawartości 8">
            <a:extLst>
              <a:ext uri="{FF2B5EF4-FFF2-40B4-BE49-F238E27FC236}">
                <a16:creationId xmlns:a16="http://schemas.microsoft.com/office/drawing/2014/main" id="{26309C15-4A0C-A12D-B1EA-A8A3A1A8FA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87" y="1440488"/>
            <a:ext cx="1121642" cy="112307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F60EC25-50CE-59E6-AC4C-71901357AFF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884" t="5275" r="63325" b="74158"/>
          <a:stretch/>
        </p:blipFill>
        <p:spPr>
          <a:xfrm>
            <a:off x="2851271" y="2842912"/>
            <a:ext cx="1108432" cy="91504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B32D6E9-6170-7290-B5FE-846A5A2E459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5373" t="82939" r="64836" b="-1342"/>
          <a:stretch/>
        </p:blipFill>
        <p:spPr>
          <a:xfrm>
            <a:off x="2924923" y="4547256"/>
            <a:ext cx="1103817" cy="81534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1727BCD-3ADF-6E64-BEF2-8F43B564B4E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8863" t="30680" r="1346" b="51529"/>
          <a:stretch/>
        </p:blipFill>
        <p:spPr>
          <a:xfrm>
            <a:off x="7309652" y="3723442"/>
            <a:ext cx="1103817" cy="78821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D3BBA81-D59E-A562-D5A8-8BB0AAEA153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5913" t="30351" r="63972" b="49376"/>
          <a:stretch/>
        </p:blipFill>
        <p:spPr>
          <a:xfrm>
            <a:off x="11030339" y="5593142"/>
            <a:ext cx="1103817" cy="88855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B6E3F86-2AAF-9480-B0C4-8C354FC2959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6320" t="5856" r="33565" b="77042"/>
          <a:stretch/>
        </p:blipFill>
        <p:spPr>
          <a:xfrm>
            <a:off x="11030339" y="3723442"/>
            <a:ext cx="1103817" cy="749547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630996FE-F549-275F-4577-BB155B10EFCF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8992" t="33396" r="30893" b="51308"/>
          <a:stretch/>
        </p:blipFill>
        <p:spPr>
          <a:xfrm>
            <a:off x="7388761" y="5593142"/>
            <a:ext cx="1103817" cy="670403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2C42422A-9AEF-BDE1-FCFE-F0C0F4D7B6A6}"/>
              </a:ext>
            </a:extLst>
          </p:cNvPr>
          <p:cNvSpPr txBox="1">
            <a:spLocks/>
          </p:cNvSpPr>
          <p:nvPr/>
        </p:nvSpPr>
        <p:spPr>
          <a:xfrm>
            <a:off x="1797276" y="535033"/>
            <a:ext cx="7886963" cy="7294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600" b="1">
                <a:solidFill>
                  <a:srgbClr val="292B5E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pl-PL" dirty="0"/>
              <a:t>Kryteria środowiskowe ZZP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EB62FA-E854-3484-FF52-107E33EB0D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29DCDFDF-5ADB-3569-BF78-3E5595363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8061" y="1035755"/>
            <a:ext cx="9161340" cy="729430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pl-PL" sz="4600" b="1" dirty="0">
                <a:solidFill>
                  <a:srgbClr val="292B5E"/>
                </a:solidFill>
                <a:cs typeface="Calibri Light" panose="020F0302020204030204" pitchFamily="34" charset="0"/>
              </a:rPr>
              <a:t>EU Ecolabel </a:t>
            </a:r>
            <a:r>
              <a:rPr lang="pl-PL" sz="4000" b="1" dirty="0">
                <a:solidFill>
                  <a:srgbClr val="292B5E"/>
                </a:solidFill>
                <a:cs typeface="Calibri Light" panose="020F0302020204030204" pitchFamily="34" charset="0"/>
              </a:rPr>
              <a:t>– w liczbach  marzec 2023</a:t>
            </a:r>
            <a:endParaRPr lang="pl-PL" altLang="pl-PL" sz="4600" b="1" dirty="0">
              <a:solidFill>
                <a:srgbClr val="292B5E"/>
              </a:solidFill>
              <a:cs typeface="Calibri Light" panose="020F03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5FB5C53-E7A6-A037-594C-BA3A38C08BF2}"/>
              </a:ext>
            </a:extLst>
          </p:cNvPr>
          <p:cNvSpPr/>
          <p:nvPr/>
        </p:nvSpPr>
        <p:spPr>
          <a:xfrm>
            <a:off x="8437517" y="2092541"/>
            <a:ext cx="2591884" cy="275231"/>
          </a:xfrm>
          <a:prstGeom prst="rect">
            <a:avLst/>
          </a:prstGeom>
          <a:solidFill>
            <a:srgbClr val="06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EU Ecolabel w Polsce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534DEAA-D15F-B931-BADC-606A495BB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31" y="2503544"/>
            <a:ext cx="3052239" cy="293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Nawias klamrowy zamykający 11">
            <a:extLst>
              <a:ext uri="{FF2B5EF4-FFF2-40B4-BE49-F238E27FC236}">
                <a16:creationId xmlns:a16="http://schemas.microsoft.com/office/drawing/2014/main" id="{E2359D99-46F4-6CDB-F615-73598FD86342}"/>
              </a:ext>
            </a:extLst>
          </p:cNvPr>
          <p:cNvSpPr/>
          <p:nvPr/>
        </p:nvSpPr>
        <p:spPr>
          <a:xfrm rot="10800000" flipH="1">
            <a:off x="4067928" y="2178475"/>
            <a:ext cx="626409" cy="3391221"/>
          </a:xfrm>
          <a:prstGeom prst="rightBrace">
            <a:avLst>
              <a:gd name="adj1" fmla="val 77910"/>
              <a:gd name="adj2" fmla="val 54477"/>
            </a:avLst>
          </a:prstGeom>
          <a:ln w="57150">
            <a:solidFill>
              <a:srgbClr val="061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4717DE9E-3057-8C17-610D-8BEF0A948316}"/>
              </a:ext>
            </a:extLst>
          </p:cNvPr>
          <p:cNvSpPr/>
          <p:nvPr/>
        </p:nvSpPr>
        <p:spPr>
          <a:xfrm>
            <a:off x="4625547" y="2270373"/>
            <a:ext cx="2726635" cy="105899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rgbClr val="061B5B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292B5E"/>
                </a:solidFill>
              </a:rPr>
              <a:t>88 045 </a:t>
            </a:r>
            <a:r>
              <a:rPr lang="pl-PL" sz="2800" b="1" dirty="0">
                <a:solidFill>
                  <a:srgbClr val="292B5E"/>
                </a:solidFill>
              </a:rPr>
              <a:t>produktów</a:t>
            </a:r>
            <a:endParaRPr lang="pl-PL" sz="3600" b="1" dirty="0">
              <a:solidFill>
                <a:srgbClr val="292B5E"/>
              </a:solidFill>
            </a:endParaRPr>
          </a:p>
        </p:txBody>
      </p:sp>
      <p:sp>
        <p:nvSpPr>
          <p:cNvPr id="14" name="Strzałka: prążkowana w prawo 13">
            <a:extLst>
              <a:ext uri="{FF2B5EF4-FFF2-40B4-BE49-F238E27FC236}">
                <a16:creationId xmlns:a16="http://schemas.microsoft.com/office/drawing/2014/main" id="{92373521-29EA-439C-B481-687FDD079ED0}"/>
              </a:ext>
            </a:extLst>
          </p:cNvPr>
          <p:cNvSpPr/>
          <p:nvPr/>
        </p:nvSpPr>
        <p:spPr>
          <a:xfrm rot="5400000">
            <a:off x="5575869" y="3509288"/>
            <a:ext cx="684312" cy="410199"/>
          </a:xfrm>
          <a:prstGeom prst="stripedRightArrow">
            <a:avLst>
              <a:gd name="adj1" fmla="val 50000"/>
              <a:gd name="adj2" fmla="val 64584"/>
            </a:avLst>
          </a:prstGeom>
          <a:noFill/>
          <a:ln>
            <a:solidFill>
              <a:srgbClr val="06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E16795B9-676E-A996-F9C3-5E3525018039}"/>
              </a:ext>
            </a:extLst>
          </p:cNvPr>
          <p:cNvSpPr/>
          <p:nvPr/>
        </p:nvSpPr>
        <p:spPr>
          <a:xfrm>
            <a:off x="4554707" y="4099406"/>
            <a:ext cx="2726635" cy="1058996"/>
          </a:xfrm>
          <a:prstGeom prst="roundRect">
            <a:avLst>
              <a:gd name="adj" fmla="val 50000"/>
            </a:avLst>
          </a:prstGeom>
          <a:solidFill>
            <a:srgbClr val="ABCDFF"/>
          </a:solidFill>
          <a:ln>
            <a:solidFill>
              <a:srgbClr val="061B5B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2 367 zezwoleń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63B89F8-4B7F-96B0-B3C4-88ABACD18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8" b="98718" l="1299" r="970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1168" y="2092541"/>
            <a:ext cx="3580445" cy="3626945"/>
          </a:xfrm>
          <a:prstGeom prst="rect">
            <a:avLst/>
          </a:prstGeom>
        </p:spPr>
      </p:pic>
      <p:sp>
        <p:nvSpPr>
          <p:cNvPr id="18" name="Walec 17">
            <a:extLst>
              <a:ext uri="{FF2B5EF4-FFF2-40B4-BE49-F238E27FC236}">
                <a16:creationId xmlns:a16="http://schemas.microsoft.com/office/drawing/2014/main" id="{CD48A0C7-C966-533F-DB89-0B7A97D65AEA}"/>
              </a:ext>
            </a:extLst>
          </p:cNvPr>
          <p:cNvSpPr/>
          <p:nvPr/>
        </p:nvSpPr>
        <p:spPr>
          <a:xfrm>
            <a:off x="9159711" y="2849254"/>
            <a:ext cx="679994" cy="1595905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Wyroby / usługi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9DB8B35-02A6-7170-3D56-9CFC4F0C143D}"/>
              </a:ext>
            </a:extLst>
          </p:cNvPr>
          <p:cNvSpPr txBox="1"/>
          <p:nvPr/>
        </p:nvSpPr>
        <p:spPr>
          <a:xfrm>
            <a:off x="9068340" y="2624116"/>
            <a:ext cx="86273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ln w="0">
                  <a:solidFill>
                    <a:srgbClr val="CC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 2000</a:t>
            </a:r>
          </a:p>
        </p:txBody>
      </p:sp>
      <p:sp>
        <p:nvSpPr>
          <p:cNvPr id="20" name="Walec 19">
            <a:extLst>
              <a:ext uri="{FF2B5EF4-FFF2-40B4-BE49-F238E27FC236}">
                <a16:creationId xmlns:a16="http://schemas.microsoft.com/office/drawing/2014/main" id="{BC926416-9A2C-12CD-68E8-013F1EC7B869}"/>
              </a:ext>
            </a:extLst>
          </p:cNvPr>
          <p:cNvSpPr/>
          <p:nvPr/>
        </p:nvSpPr>
        <p:spPr>
          <a:xfrm>
            <a:off x="10103272" y="3319720"/>
            <a:ext cx="499842" cy="1038502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100" dirty="0"/>
              <a:t>Zezwoleń EU Ecolabel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04BBB69-B365-06F9-47E6-88F77B72ACA2}"/>
              </a:ext>
            </a:extLst>
          </p:cNvPr>
          <p:cNvSpPr txBox="1"/>
          <p:nvPr/>
        </p:nvSpPr>
        <p:spPr>
          <a:xfrm>
            <a:off x="10134071" y="3022485"/>
            <a:ext cx="447558" cy="369332"/>
          </a:xfrm>
          <a:prstGeom prst="rect">
            <a:avLst/>
          </a:prstGeom>
          <a:solidFill>
            <a:srgbClr val="ECF5E7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60</a:t>
            </a:r>
            <a:endParaRPr lang="pl-PL" sz="1600" dirty="0">
              <a:solidFill>
                <a:srgbClr val="7030A0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E1005163-6610-C165-5A46-478FC0DAA308}"/>
              </a:ext>
            </a:extLst>
          </p:cNvPr>
          <p:cNvSpPr/>
          <p:nvPr/>
        </p:nvSpPr>
        <p:spPr>
          <a:xfrm>
            <a:off x="1162601" y="2120850"/>
            <a:ext cx="2591884" cy="275231"/>
          </a:xfrm>
          <a:prstGeom prst="rect">
            <a:avLst/>
          </a:prstGeom>
          <a:solidFill>
            <a:srgbClr val="06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EU </a:t>
            </a:r>
            <a:r>
              <a:rPr lang="pl-PL"/>
              <a:t>Ecolabel w UE</a:t>
            </a:r>
            <a:endParaRPr lang="pl-PL" dirty="0"/>
          </a:p>
        </p:txBody>
      </p:sp>
      <p:sp>
        <p:nvSpPr>
          <p:cNvPr id="2" name="Prostokąt: ścięte rogi po przekątnej 1">
            <a:extLst>
              <a:ext uri="{FF2B5EF4-FFF2-40B4-BE49-F238E27FC236}">
                <a16:creationId xmlns:a16="http://schemas.microsoft.com/office/drawing/2014/main" id="{E7D183DE-519C-21F6-B8B2-C45E2414B7F9}"/>
              </a:ext>
            </a:extLst>
          </p:cNvPr>
          <p:cNvSpPr/>
          <p:nvPr/>
        </p:nvSpPr>
        <p:spPr>
          <a:xfrm>
            <a:off x="232649" y="5802303"/>
            <a:ext cx="5920035" cy="962131"/>
          </a:xfrm>
          <a:prstGeom prst="snip2DiagRect">
            <a:avLst>
              <a:gd name="adj1" fmla="val 18394"/>
              <a:gd name="adj2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/>
              <a:t>Ogólna zasada w ZZP</a:t>
            </a:r>
          </a:p>
          <a:p>
            <a:r>
              <a:rPr lang="pl-PL" b="1" dirty="0"/>
              <a:t>Towar, usługa …, którego dotyczy zamówienie, jest dostępne na rynku</a:t>
            </a:r>
          </a:p>
        </p:txBody>
      </p:sp>
      <p:sp>
        <p:nvSpPr>
          <p:cNvPr id="3" name="Prostokąt: ścięte rogi po przekątnej 2">
            <a:extLst>
              <a:ext uri="{FF2B5EF4-FFF2-40B4-BE49-F238E27FC236}">
                <a16:creationId xmlns:a16="http://schemas.microsoft.com/office/drawing/2014/main" id="{EE6A6C39-B520-CC55-4587-6E376BE4EE1E}"/>
              </a:ext>
            </a:extLst>
          </p:cNvPr>
          <p:cNvSpPr/>
          <p:nvPr/>
        </p:nvSpPr>
        <p:spPr>
          <a:xfrm>
            <a:off x="6795994" y="5798087"/>
            <a:ext cx="4991441" cy="962131"/>
          </a:xfrm>
          <a:prstGeom prst="snip2DiagRect">
            <a:avLst>
              <a:gd name="adj1" fmla="val 18394"/>
              <a:gd name="adj2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rgbClr val="292B5E"/>
                </a:solidFill>
              </a:rPr>
              <a:t>Dobra praktyka:</a:t>
            </a:r>
          </a:p>
          <a:p>
            <a:r>
              <a:rPr lang="pl-PL" dirty="0">
                <a:solidFill>
                  <a:srgbClr val="292B5E"/>
                </a:solidFill>
              </a:rPr>
              <a:t>Informowanie „zawczasu” o planowanym przedsięwzięciu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AB34AE-448E-0EA9-9FBF-391E87D6B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66" y="94582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>
            <a:extLst>
              <a:ext uri="{FF2B5EF4-FFF2-40B4-BE49-F238E27FC236}">
                <a16:creationId xmlns:a16="http://schemas.microsoft.com/office/drawing/2014/main" id="{92618DC7-62D3-6AD6-9FB6-2B64078B12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8678" y="457318"/>
            <a:ext cx="7587413" cy="729430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pl-PL" sz="4600" b="1" dirty="0">
                <a:solidFill>
                  <a:srgbClr val="292B5E"/>
                </a:solidFill>
                <a:cs typeface="Calibri Light" panose="020F0302020204030204" pitchFamily="34" charset="0"/>
              </a:rPr>
              <a:t>EU Ecolabel – gdzie szukać?</a:t>
            </a:r>
            <a:endParaRPr lang="pl-PL" altLang="pl-PL" sz="4600" b="1" dirty="0">
              <a:solidFill>
                <a:srgbClr val="292B5E"/>
              </a:solidFill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13AA3180-98B8-25F2-1559-222AF09BE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683"/>
          <a:stretch/>
        </p:blipFill>
        <p:spPr>
          <a:xfrm>
            <a:off x="7843619" y="4497198"/>
            <a:ext cx="1871324" cy="1907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C37E759-3742-0276-1C7E-F117B6620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08" y="1795339"/>
            <a:ext cx="2447372" cy="249962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11DC473-7754-7297-15FE-E8845EBB9B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84" y="3838091"/>
            <a:ext cx="1977729" cy="35349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0AD021C-7A9D-1A1D-5353-93DE84D912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21" y="2141447"/>
            <a:ext cx="1604857" cy="160485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BE6C585-A816-7D45-AFA7-565CE4E3A5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84" t="5275" r="63325" b="74158"/>
          <a:stretch/>
        </p:blipFill>
        <p:spPr>
          <a:xfrm>
            <a:off x="4886724" y="3045154"/>
            <a:ext cx="1281422" cy="105785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AD2093A-2221-0FC7-226A-87961530A8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73" t="82939" r="64836" b="-1342"/>
          <a:stretch/>
        </p:blipFill>
        <p:spPr>
          <a:xfrm>
            <a:off x="4055493" y="2427434"/>
            <a:ext cx="1281422" cy="94653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F6696E8-E89E-B7C1-9781-87C61AB49A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863" t="30680" r="1346" b="51529"/>
          <a:stretch/>
        </p:blipFill>
        <p:spPr>
          <a:xfrm>
            <a:off x="5336915" y="2130110"/>
            <a:ext cx="1281422" cy="915044"/>
          </a:xfrm>
          <a:prstGeom prst="rect">
            <a:avLst/>
          </a:prstGeom>
        </p:spPr>
      </p:pic>
      <p:sp>
        <p:nvSpPr>
          <p:cNvPr id="17" name="Strzałka: prążkowana w prawo 16">
            <a:extLst>
              <a:ext uri="{FF2B5EF4-FFF2-40B4-BE49-F238E27FC236}">
                <a16:creationId xmlns:a16="http://schemas.microsoft.com/office/drawing/2014/main" id="{0B9B1B9E-DD90-057E-16F4-D40668368C78}"/>
              </a:ext>
            </a:extLst>
          </p:cNvPr>
          <p:cNvSpPr/>
          <p:nvPr/>
        </p:nvSpPr>
        <p:spPr>
          <a:xfrm>
            <a:off x="2734911" y="2901253"/>
            <a:ext cx="684312" cy="410199"/>
          </a:xfrm>
          <a:prstGeom prst="stripedRightArrow">
            <a:avLst>
              <a:gd name="adj1" fmla="val 50000"/>
              <a:gd name="adj2" fmla="val 64584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prążkowana w prawo 17">
            <a:extLst>
              <a:ext uri="{FF2B5EF4-FFF2-40B4-BE49-F238E27FC236}">
                <a16:creationId xmlns:a16="http://schemas.microsoft.com/office/drawing/2014/main" id="{9216AA07-1EE9-410B-EC0B-EF5773750CDE}"/>
              </a:ext>
            </a:extLst>
          </p:cNvPr>
          <p:cNvSpPr/>
          <p:nvPr/>
        </p:nvSpPr>
        <p:spPr>
          <a:xfrm>
            <a:off x="6726870" y="2899670"/>
            <a:ext cx="684312" cy="410199"/>
          </a:xfrm>
          <a:prstGeom prst="stripedRightArrow">
            <a:avLst>
              <a:gd name="adj1" fmla="val 50000"/>
              <a:gd name="adj2" fmla="val 64584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5166FBB9-1239-3B7B-8BCA-BE9B83E419A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6773"/>
          <a:stretch/>
        </p:blipFill>
        <p:spPr>
          <a:xfrm>
            <a:off x="7248562" y="5318625"/>
            <a:ext cx="1214561" cy="670556"/>
          </a:xfrm>
          <a:prstGeom prst="rect">
            <a:avLst/>
          </a:prstGeom>
        </p:spPr>
      </p:pic>
      <p:sp>
        <p:nvSpPr>
          <p:cNvPr id="20" name="Strzałka: wygięta w górę 19">
            <a:extLst>
              <a:ext uri="{FF2B5EF4-FFF2-40B4-BE49-F238E27FC236}">
                <a16:creationId xmlns:a16="http://schemas.microsoft.com/office/drawing/2014/main" id="{F7164C50-EC22-6F9A-0F89-A9134CB61FF9}"/>
              </a:ext>
            </a:extLst>
          </p:cNvPr>
          <p:cNvSpPr/>
          <p:nvPr/>
        </p:nvSpPr>
        <p:spPr>
          <a:xfrm rot="16200000" flipH="1">
            <a:off x="10067423" y="4435674"/>
            <a:ext cx="838641" cy="1431497"/>
          </a:xfrm>
          <a:prstGeom prst="bentUpArrow">
            <a:avLst>
              <a:gd name="adj1" fmla="val 25000"/>
              <a:gd name="adj2" fmla="val 25000"/>
              <a:gd name="adj3" fmla="val 42941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1873A71-1B87-D550-C4C7-4A8E589B9569}"/>
              </a:ext>
            </a:extLst>
          </p:cNvPr>
          <p:cNvSpPr txBox="1"/>
          <p:nvPr/>
        </p:nvSpPr>
        <p:spPr>
          <a:xfrm>
            <a:off x="130127" y="4356778"/>
            <a:ext cx="4805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pl-PL" b="1" dirty="0">
                <a:solidFill>
                  <a:srgbClr val="002060"/>
                </a:solidFill>
                <a:latin typeface="+mj-lt"/>
              </a:rPr>
              <a:t>PL 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–</a:t>
            </a:r>
            <a:r>
              <a:rPr lang="pl-PL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oznaczenie</a:t>
            </a:r>
            <a:r>
              <a:rPr lang="pl-PL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 kraju, w którym przyznano oznakowanie EU Ecolabel</a:t>
            </a:r>
            <a:endParaRPr lang="pl-PL" b="1" dirty="0">
              <a:solidFill>
                <a:srgbClr val="002060"/>
              </a:solidFill>
              <a:latin typeface="+mj-lt"/>
            </a:endParaRPr>
          </a:p>
          <a:p>
            <a:pPr marL="446088" indent="-446088"/>
            <a:r>
              <a:rPr lang="pl-PL" b="1" dirty="0">
                <a:solidFill>
                  <a:srgbClr val="002060"/>
                </a:solidFill>
                <a:latin typeface="+mj-lt"/>
              </a:rPr>
              <a:t>004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 – numer grupy wyrobów </a:t>
            </a:r>
          </a:p>
          <a:p>
            <a:pPr marL="446088" indent="-446088"/>
            <a:r>
              <a:rPr lang="pl-PL" i="1" dirty="0">
                <a:solidFill>
                  <a:srgbClr val="002060"/>
                </a:solidFill>
                <a:latin typeface="+mj-lt"/>
              </a:rPr>
              <a:t>            „bibułka/produkty z bibułki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”</a:t>
            </a:r>
          </a:p>
          <a:p>
            <a:pPr marL="446088" indent="-446088"/>
            <a:r>
              <a:rPr lang="pl-PL" b="1" dirty="0">
                <a:solidFill>
                  <a:srgbClr val="002060"/>
                </a:solidFill>
                <a:latin typeface="+mj-lt"/>
              </a:rPr>
              <a:t>YYY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 – kolejny numer podmiotu, który uzyskał prawo używania EU Ecolabel</a:t>
            </a:r>
          </a:p>
        </p:txBody>
      </p:sp>
      <p:sp>
        <p:nvSpPr>
          <p:cNvPr id="22" name="Symbol zastępczy tekstu 3">
            <a:extLst>
              <a:ext uri="{FF2B5EF4-FFF2-40B4-BE49-F238E27FC236}">
                <a16:creationId xmlns:a16="http://schemas.microsoft.com/office/drawing/2014/main" id="{496349F8-4D75-C8BE-D16C-626A5CC9E7CA}"/>
              </a:ext>
            </a:extLst>
          </p:cNvPr>
          <p:cNvSpPr txBox="1">
            <a:spLocks/>
          </p:cNvSpPr>
          <p:nvPr/>
        </p:nvSpPr>
        <p:spPr>
          <a:xfrm>
            <a:off x="3923211" y="4951529"/>
            <a:ext cx="2407554" cy="34367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PL/004/ZZZ</a:t>
            </a:r>
          </a:p>
        </p:txBody>
      </p:sp>
      <p:sp>
        <p:nvSpPr>
          <p:cNvPr id="24" name="Strzałka: prążkowana w prawo 23">
            <a:extLst>
              <a:ext uri="{FF2B5EF4-FFF2-40B4-BE49-F238E27FC236}">
                <a16:creationId xmlns:a16="http://schemas.microsoft.com/office/drawing/2014/main" id="{274C3143-B5C1-AF3F-28C3-7833E41FE211}"/>
              </a:ext>
            </a:extLst>
          </p:cNvPr>
          <p:cNvSpPr/>
          <p:nvPr/>
        </p:nvSpPr>
        <p:spPr>
          <a:xfrm flipH="1">
            <a:off x="6455318" y="4918264"/>
            <a:ext cx="684312" cy="410199"/>
          </a:xfrm>
          <a:prstGeom prst="stripedRightArrow">
            <a:avLst>
              <a:gd name="adj1" fmla="val 50000"/>
              <a:gd name="adj2" fmla="val 64584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hlinkClick r:id="rId3"/>
            <a:extLst>
              <a:ext uri="{FF2B5EF4-FFF2-40B4-BE49-F238E27FC236}">
                <a16:creationId xmlns:a16="http://schemas.microsoft.com/office/drawing/2014/main" id="{1C99AE18-731D-E5D2-3013-8581915F82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90" y1="71014" x2="70567" y2="88768"/>
                        <a14:foregroundMark x1="79078" y1="50725" x2="80142" y2="62681"/>
                        <a14:foregroundMark x1="76950" y1="73551" x2="80142" y2="72464"/>
                        <a14:foregroundMark x1="66312" y1="83696" x2="76596" y2="81159"/>
                        <a14:foregroundMark x1="77660" y1="76812" x2="84752" y2="76087"/>
                        <a14:foregroundMark x1="78014" y1="85145" x2="81206" y2="84058"/>
                        <a14:foregroundMark x1="29078" y1="12319" x2="30142" y2="16667"/>
                        <a14:foregroundMark x1="21631" y1="19203" x2="24113" y2="21014"/>
                        <a14:foregroundMark x1="21986" y1="30435" x2="24823" y2="30435"/>
                        <a14:foregroundMark x1="45745" y1="18841" x2="45745" y2="18841"/>
                        <a14:foregroundMark x1="39007" y1="13043" x2="39007" y2="13043"/>
                      </a14:backgroundRemoval>
                    </a14:imgEffect>
                  </a14:imgLayer>
                </a14:imgProps>
              </a:ext>
            </a:extLst>
          </a:blip>
          <a:srcRect l="25275" t="12157" r="8516" b="4789"/>
          <a:stretch/>
        </p:blipFill>
        <p:spPr>
          <a:xfrm>
            <a:off x="9496091" y="5653903"/>
            <a:ext cx="744791" cy="91440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FA01CDB-528A-4225-C407-44A932E9C9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8485" y="1811800"/>
            <a:ext cx="1983495" cy="278559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1477ACD-C082-DFDC-78BB-2D4909E820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BC652D30-2BCA-EE0D-F0EE-951F4156C367}"/>
              </a:ext>
            </a:extLst>
          </p:cNvPr>
          <p:cNvGrpSpPr/>
          <p:nvPr/>
        </p:nvGrpSpPr>
        <p:grpSpPr>
          <a:xfrm>
            <a:off x="1791964" y="1994001"/>
            <a:ext cx="9638884" cy="462348"/>
            <a:chOff x="807577" y="1740161"/>
            <a:chExt cx="6266442" cy="620483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D3E328FA-C3FB-F00C-59E5-E86BC850AE3F}"/>
                </a:ext>
              </a:extLst>
            </p:cNvPr>
            <p:cNvSpPr/>
            <p:nvPr/>
          </p:nvSpPr>
          <p:spPr>
            <a:xfrm>
              <a:off x="807577" y="1740161"/>
              <a:ext cx="690775" cy="6204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1.</a:t>
              </a:r>
            </a:p>
          </p:txBody>
        </p:sp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798F316D-80E7-563F-C480-BACD9B733F73}"/>
                </a:ext>
              </a:extLst>
            </p:cNvPr>
            <p:cNvSpPr/>
            <p:nvPr/>
          </p:nvSpPr>
          <p:spPr>
            <a:xfrm>
              <a:off x="1516084" y="1740161"/>
              <a:ext cx="5557935" cy="620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l-P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Przykłady „zielonych” certyfikatów – EU Ecolabel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F1874AC-835A-E7B9-FBA6-D83550059562}"/>
              </a:ext>
            </a:extLst>
          </p:cNvPr>
          <p:cNvGrpSpPr/>
          <p:nvPr/>
        </p:nvGrpSpPr>
        <p:grpSpPr>
          <a:xfrm>
            <a:off x="1791964" y="2649765"/>
            <a:ext cx="9705922" cy="462348"/>
            <a:chOff x="807577" y="1740161"/>
            <a:chExt cx="6310025" cy="620483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C1922853-CA1F-73F0-0186-B981384CB0D1}"/>
                </a:ext>
              </a:extLst>
            </p:cNvPr>
            <p:cNvSpPr/>
            <p:nvPr/>
          </p:nvSpPr>
          <p:spPr>
            <a:xfrm>
              <a:off x="807577" y="1740161"/>
              <a:ext cx="690775" cy="6204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2.</a:t>
              </a:r>
            </a:p>
          </p:txBody>
        </p:sp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id="{900A4E71-44A3-267D-BA2D-97D4CCF566A9}"/>
                </a:ext>
              </a:extLst>
            </p:cNvPr>
            <p:cNvSpPr/>
            <p:nvPr/>
          </p:nvSpPr>
          <p:spPr>
            <a:xfrm>
              <a:off x="1559667" y="1740161"/>
              <a:ext cx="5557935" cy="620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l-P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W jakich grupach produktowych można wykorzystać kryteria EU Ecolabel?</a:t>
              </a:r>
            </a:p>
          </p:txBody>
        </p:sp>
      </p:grp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16416BBC-6FBB-B243-78C2-90F50A12C698}"/>
              </a:ext>
            </a:extLst>
          </p:cNvPr>
          <p:cNvSpPr/>
          <p:nvPr/>
        </p:nvSpPr>
        <p:spPr>
          <a:xfrm>
            <a:off x="2948810" y="3327903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latin typeface="+mj-lt"/>
              </a:rPr>
              <a:t>Przykłady włączania kryteriów EU Ecolabel w zielonych zamówieniach.</a:t>
            </a:r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A12C85E7-D696-DB3F-5B59-03687FA0BF73}"/>
              </a:ext>
            </a:extLst>
          </p:cNvPr>
          <p:cNvGrpSpPr/>
          <p:nvPr/>
        </p:nvGrpSpPr>
        <p:grpSpPr>
          <a:xfrm>
            <a:off x="1805691" y="4049260"/>
            <a:ext cx="9705922" cy="462348"/>
            <a:chOff x="807577" y="1740161"/>
            <a:chExt cx="6310025" cy="620483"/>
          </a:xfrm>
        </p:grpSpPr>
        <p:sp>
          <p:nvSpPr>
            <p:cNvPr id="49" name="Prostokąt: zaokrąglone rogi 48">
              <a:extLst>
                <a:ext uri="{FF2B5EF4-FFF2-40B4-BE49-F238E27FC236}">
                  <a16:creationId xmlns:a16="http://schemas.microsoft.com/office/drawing/2014/main" id="{E4F935E6-784F-3971-7376-704C4C04FCF7}"/>
                </a:ext>
              </a:extLst>
            </p:cNvPr>
            <p:cNvSpPr/>
            <p:nvPr/>
          </p:nvSpPr>
          <p:spPr>
            <a:xfrm>
              <a:off x="807577" y="1740161"/>
              <a:ext cx="690775" cy="6204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4.</a:t>
              </a:r>
            </a:p>
          </p:txBody>
        </p:sp>
        <p:sp>
          <p:nvSpPr>
            <p:cNvPr id="50" name="Prostokąt: zaokrąglone rogi 49">
              <a:extLst>
                <a:ext uri="{FF2B5EF4-FFF2-40B4-BE49-F238E27FC236}">
                  <a16:creationId xmlns:a16="http://schemas.microsoft.com/office/drawing/2014/main" id="{57F83506-96E6-119A-E655-0A11E2603241}"/>
                </a:ext>
              </a:extLst>
            </p:cNvPr>
            <p:cNvSpPr/>
            <p:nvPr/>
          </p:nvSpPr>
          <p:spPr>
            <a:xfrm>
              <a:off x="1559667" y="1740161"/>
              <a:ext cx="5557935" cy="620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l-P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Jakie korzyści daje stosowanie EU Ecolabel i innych „zielonych” certyfikatów?</a:t>
              </a:r>
            </a:p>
          </p:txBody>
        </p:sp>
      </p:grp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F9CF3FE-4C25-DFB6-F336-CC88AA8F5570}"/>
              </a:ext>
            </a:extLst>
          </p:cNvPr>
          <p:cNvSpPr/>
          <p:nvPr/>
        </p:nvSpPr>
        <p:spPr>
          <a:xfrm>
            <a:off x="1791963" y="3299314"/>
            <a:ext cx="1062533" cy="4623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D02D79-7E8D-BD79-93DF-BBD6F8BB3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C2B6814E-532A-DA17-2B23-F162F8C09C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80264" y="1596344"/>
            <a:ext cx="4576763" cy="3092450"/>
          </a:xfrm>
          <a:solidFill>
            <a:srgbClr val="00206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l-PL" sz="1800" b="1" i="0" u="none" strike="noStrike" baseline="0" dirty="0">
                <a:solidFill>
                  <a:schemeClr val="bg1"/>
                </a:solidFill>
                <a:latin typeface="SegoeUI-SemiBold"/>
              </a:rPr>
              <a:t>zamawiający</a:t>
            </a:r>
            <a:r>
              <a:rPr lang="pl-PL" sz="1800" i="0" u="none" strike="noStrike" baseline="0" dirty="0">
                <a:solidFill>
                  <a:schemeClr val="bg1"/>
                </a:solidFill>
                <a:latin typeface="SegoeUI-SemiBold"/>
              </a:rPr>
              <a:t> w opisie przedmiotu zamówienia stawia wykonawcy </a:t>
            </a:r>
            <a:r>
              <a:rPr lang="pl-PL" sz="1800" b="1" i="0" u="sng" strike="noStrike" baseline="0" dirty="0">
                <a:solidFill>
                  <a:srgbClr val="FF0000"/>
                </a:solidFill>
                <a:latin typeface="SegoeUI-SemiBold"/>
              </a:rPr>
              <a:t>warunek</a:t>
            </a:r>
            <a:r>
              <a:rPr lang="pl-PL" sz="1800" i="0" u="none" strike="noStrike" baseline="0" dirty="0">
                <a:solidFill>
                  <a:schemeClr val="bg1"/>
                </a:solidFill>
                <a:latin typeface="SegoeUI-SemiBold"/>
              </a:rPr>
              <a:t>, aby w realizacji zamówienia </a:t>
            </a:r>
            <a:r>
              <a:rPr lang="pl-PL" sz="1800" b="1" i="0" u="none" strike="noStrike" baseline="0" dirty="0">
                <a:solidFill>
                  <a:schemeClr val="bg1"/>
                </a:solidFill>
                <a:latin typeface="SegoeUI-SemiBold"/>
              </a:rPr>
              <a:t>wykorzystał produkty lub usługi z certyfikatem ekologicznym</a:t>
            </a:r>
          </a:p>
          <a:p>
            <a:endParaRPr lang="pl-PL" b="1" dirty="0">
              <a:solidFill>
                <a:schemeClr val="bg1"/>
              </a:solidFill>
              <a:latin typeface="SegoeUI-SemiBold"/>
            </a:endParaRPr>
          </a:p>
          <a:p>
            <a:r>
              <a:rPr lang="pl-PL" sz="1800" b="1" i="1" u="sng" dirty="0">
                <a:solidFill>
                  <a:schemeClr val="bg1"/>
                </a:solidFill>
              </a:rPr>
              <a:t>Np.</a:t>
            </a:r>
            <a:r>
              <a:rPr lang="pl-PL" sz="1800" b="1" i="1" dirty="0">
                <a:solidFill>
                  <a:schemeClr val="bg1"/>
                </a:solidFill>
              </a:rPr>
              <a:t> </a:t>
            </a:r>
            <a:r>
              <a:rPr lang="pl-PL" sz="1800" i="1" dirty="0">
                <a:solidFill>
                  <a:schemeClr val="bg1"/>
                </a:solidFill>
              </a:rPr>
              <a:t>Usługa sprzątania pomieszczeń biurowych z wykorzystaniem ekologicznych środków czystości z oznakowaniem EU Ecolabel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CC30BA00-F601-E143-E25D-357120A387A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71519" y="1612219"/>
            <a:ext cx="4576762" cy="3092450"/>
          </a:xfrm>
          <a:solidFill>
            <a:srgbClr val="0070C0"/>
          </a:solidFill>
          <a:ln w="38100"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pl-PL" sz="1800" b="1" i="0" u="none" strike="noStrike" baseline="0" dirty="0">
                <a:solidFill>
                  <a:schemeClr val="bg1"/>
                </a:solidFill>
                <a:latin typeface="SegoeUI-SemiBold"/>
              </a:rPr>
              <a:t>zamawiający</a:t>
            </a:r>
            <a:r>
              <a:rPr lang="pl-PL" sz="1800" i="0" u="none" strike="noStrike" baseline="0" dirty="0">
                <a:solidFill>
                  <a:schemeClr val="bg1"/>
                </a:solidFill>
                <a:latin typeface="SegoeUI-SemiBold"/>
              </a:rPr>
              <a:t> w </a:t>
            </a:r>
            <a:r>
              <a:rPr lang="pl-PL" sz="1800" b="1" i="0" u="none" strike="noStrike" baseline="0" dirty="0">
                <a:solidFill>
                  <a:schemeClr val="bg1"/>
                </a:solidFill>
                <a:latin typeface="SegoeUI-SemiBold"/>
              </a:rPr>
              <a:t>kryteriach oceny oferty przyzna </a:t>
            </a:r>
            <a:r>
              <a:rPr lang="pl-PL" sz="1800" b="1" i="0" u="none" strike="noStrike" baseline="0" dirty="0">
                <a:solidFill>
                  <a:schemeClr val="accent3"/>
                </a:solidFill>
                <a:latin typeface="SegoeUI-SemiBold"/>
              </a:rPr>
              <a:t>dodatkowe punkty </a:t>
            </a:r>
            <a:r>
              <a:rPr lang="pl-PL" sz="1800" i="0" u="none" strike="noStrike" baseline="0" dirty="0">
                <a:solidFill>
                  <a:schemeClr val="bg1"/>
                </a:solidFill>
                <a:latin typeface="SegoeUI-SemiBold"/>
              </a:rPr>
              <a:t>za to, że wykonawca zobowiąże się do wykorzystania produktów lub usług z oznakowaniem ekologicznym w trakcie realizacji zamówienia</a:t>
            </a:r>
            <a:endParaRPr lang="pl-PL" b="1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sz="1800" b="1" i="1" u="sng" dirty="0">
                <a:solidFill>
                  <a:schemeClr val="bg1"/>
                </a:solidFill>
              </a:rPr>
              <a:t>Np.</a:t>
            </a:r>
            <a:r>
              <a:rPr lang="pl-PL" sz="1800" b="1" i="1" dirty="0">
                <a:solidFill>
                  <a:schemeClr val="bg1"/>
                </a:solidFill>
              </a:rPr>
              <a:t> </a:t>
            </a:r>
            <a:r>
              <a:rPr lang="pl-PL" sz="1800" i="1" dirty="0">
                <a:solidFill>
                  <a:schemeClr val="bg1"/>
                </a:solidFill>
              </a:rPr>
              <a:t>W ramach usługi sprzątania pomieszczeń biurowych, wykonawca dostanie </a:t>
            </a:r>
            <a:r>
              <a:rPr lang="pl-PL" sz="1800" b="1" i="1" dirty="0">
                <a:solidFill>
                  <a:schemeClr val="bg1"/>
                </a:solidFill>
              </a:rPr>
              <a:t>dodatkowe punkty </a:t>
            </a:r>
            <a:r>
              <a:rPr lang="pl-PL" sz="1800" i="1" dirty="0">
                <a:solidFill>
                  <a:schemeClr val="bg1"/>
                </a:solidFill>
              </a:rPr>
              <a:t>za wykorzystanie środków czystości z certyfikatem EU Ecolabel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C8E0D3B-DC9A-624F-6B4D-96A7C0A76781}"/>
              </a:ext>
            </a:extLst>
          </p:cNvPr>
          <p:cNvSpPr txBox="1">
            <a:spLocks/>
          </p:cNvSpPr>
          <p:nvPr/>
        </p:nvSpPr>
        <p:spPr>
          <a:xfrm>
            <a:off x="1849482" y="130478"/>
            <a:ext cx="7510418" cy="13665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600" b="1">
                <a:solidFill>
                  <a:srgbClr val="292B5E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Zastosowanie kryteriów </a:t>
            </a:r>
          </a:p>
          <a:p>
            <a:r>
              <a:rPr lang="pl-PL" dirty="0"/>
              <a:t>EU Ecolabel w ZZP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CAEC3B5-9E52-7433-FCD1-A1E03F1420C3}"/>
              </a:ext>
            </a:extLst>
          </p:cNvPr>
          <p:cNvSpPr/>
          <p:nvPr/>
        </p:nvSpPr>
        <p:spPr>
          <a:xfrm>
            <a:off x="5484815" y="2721114"/>
            <a:ext cx="958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i="0" u="none" strike="noStrike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2B5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UI"/>
              </a:rPr>
              <a:t>lub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292B5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BCBEBA1-EFF5-574D-909C-373EBFFA05EA}"/>
              </a:ext>
            </a:extLst>
          </p:cNvPr>
          <p:cNvSpPr txBox="1"/>
          <p:nvPr/>
        </p:nvSpPr>
        <p:spPr>
          <a:xfrm>
            <a:off x="331981" y="5357070"/>
            <a:ext cx="4499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wykonawca, który nie jest w stanie spełnić tego warunku, nie może ubiegać się o realizację zamówienia</a:t>
            </a:r>
          </a:p>
        </p:txBody>
      </p:sp>
      <p:sp>
        <p:nvSpPr>
          <p:cNvPr id="18" name="Strzałka: prążkowana w prawo 17">
            <a:extLst>
              <a:ext uri="{FF2B5EF4-FFF2-40B4-BE49-F238E27FC236}">
                <a16:creationId xmlns:a16="http://schemas.microsoft.com/office/drawing/2014/main" id="{466B0BA8-385E-05A2-4E06-52D2D75F3E25}"/>
              </a:ext>
            </a:extLst>
          </p:cNvPr>
          <p:cNvSpPr/>
          <p:nvPr/>
        </p:nvSpPr>
        <p:spPr>
          <a:xfrm rot="5400000">
            <a:off x="2023643" y="4523406"/>
            <a:ext cx="746659" cy="678638"/>
          </a:xfrm>
          <a:prstGeom prst="stripedRightArrow">
            <a:avLst>
              <a:gd name="adj1" fmla="val 50000"/>
              <a:gd name="adj2" fmla="val 59907"/>
            </a:avLst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pl-PL" b="1">
              <a:solidFill>
                <a:schemeClr val="bg1"/>
              </a:solidFill>
              <a:latin typeface="SegoeUI-SemiBold"/>
            </a:endParaRPr>
          </a:p>
        </p:txBody>
      </p:sp>
      <p:sp>
        <p:nvSpPr>
          <p:cNvPr id="19" name="Strzałka: prążkowana w prawo 18">
            <a:extLst>
              <a:ext uri="{FF2B5EF4-FFF2-40B4-BE49-F238E27FC236}">
                <a16:creationId xmlns:a16="http://schemas.microsoft.com/office/drawing/2014/main" id="{9852F863-0B09-7556-E6D4-080539FAB687}"/>
              </a:ext>
            </a:extLst>
          </p:cNvPr>
          <p:cNvSpPr/>
          <p:nvPr/>
        </p:nvSpPr>
        <p:spPr>
          <a:xfrm rot="5400000">
            <a:off x="9510345" y="4464144"/>
            <a:ext cx="746659" cy="678638"/>
          </a:xfrm>
          <a:prstGeom prst="stripedRightArrow">
            <a:avLst>
              <a:gd name="adj1" fmla="val 50000"/>
              <a:gd name="adj2" fmla="val 59907"/>
            </a:avLst>
          </a:prstGeom>
          <a:solidFill>
            <a:srgbClr val="0070C0"/>
          </a:solidFill>
          <a:ln w="38100"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l-PL" b="1">
              <a:solidFill>
                <a:schemeClr val="bg1"/>
              </a:solidFill>
              <a:latin typeface="SegoeUI-SemiBold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DFF1FA1-78A8-7D09-65E7-28FC3B2770C6}"/>
              </a:ext>
            </a:extLst>
          </p:cNvPr>
          <p:cNvSpPr txBox="1"/>
          <p:nvPr/>
        </p:nvSpPr>
        <p:spPr>
          <a:xfrm>
            <a:off x="6804214" y="5103674"/>
            <a:ext cx="48440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</a:lstStyle>
          <a:p>
            <a:r>
              <a:rPr lang="pl-PL" dirty="0"/>
              <a:t>wykorzystanie w realizacji zamówienia produktów z określonym certyfikatem </a:t>
            </a:r>
            <a:r>
              <a:rPr lang="pl-PL" b="1" dirty="0"/>
              <a:t>nie jest obowiązkiem </a:t>
            </a:r>
            <a:r>
              <a:rPr lang="pl-PL" dirty="0"/>
              <a:t>-&gt;&gt;o realizację takiego zamówienia mogą ubiegać się również wykonawcy, którzy nie będą korzystać przy jego realizacji z produktów z certyfikatem EU Ecolabel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DAE0792-E10E-61E6-319B-F3A5F119E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17DD46-AB82-FA6B-56FF-0158A89DB3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94425"/>
            <a:ext cx="2743200" cy="365125"/>
          </a:xfrm>
        </p:spPr>
        <p:txBody>
          <a:bodyPr/>
          <a:lstStyle/>
          <a:p>
            <a:fld id="{0D43D323-6F5D-4FCC-B37B-AD2A2B92CB9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2A7C09F-AC20-E767-EE05-B39120526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42"/>
          <a:stretch/>
        </p:blipFill>
        <p:spPr>
          <a:xfrm>
            <a:off x="1150069" y="2001503"/>
            <a:ext cx="3481211" cy="4402844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0761DF9-7889-73C5-B652-E0307E7CBF01}"/>
              </a:ext>
            </a:extLst>
          </p:cNvPr>
          <p:cNvSpPr txBox="1">
            <a:spLocks/>
          </p:cNvSpPr>
          <p:nvPr/>
        </p:nvSpPr>
        <p:spPr>
          <a:xfrm>
            <a:off x="1833304" y="820180"/>
            <a:ext cx="6631156" cy="1181323"/>
          </a:xfrm>
          <a:prstGeom prst="rect">
            <a:avLst/>
          </a:prstGeom>
        </p:spPr>
        <p:txBody>
          <a:bodyPr>
            <a:normAutofit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PRZEDMIOT ZAMÓWIENIA:  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Świadczenie usług sprzątania biura o zmniejszonym negatywnym wpływie na środowisko</a:t>
            </a:r>
            <a:endParaRPr lang="pl-PL" sz="1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358CBEE-9C91-B8B9-CD21-4C7AADFDDE61}"/>
              </a:ext>
            </a:extLst>
          </p:cNvPr>
          <p:cNvSpPr/>
          <p:nvPr/>
        </p:nvSpPr>
        <p:spPr>
          <a:xfrm>
            <a:off x="1172894" y="2695942"/>
            <a:ext cx="3435557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Decyzja Komisji nr 2018/680</a:t>
            </a:r>
          </a:p>
        </p:txBody>
      </p:sp>
      <p:sp>
        <p:nvSpPr>
          <p:cNvPr id="11" name="Strzałka: prążkowana w prawo 10">
            <a:extLst>
              <a:ext uri="{FF2B5EF4-FFF2-40B4-BE49-F238E27FC236}">
                <a16:creationId xmlns:a16="http://schemas.microsoft.com/office/drawing/2014/main" id="{FA3A6792-26A7-76D5-518B-5D562BAD1050}"/>
              </a:ext>
            </a:extLst>
          </p:cNvPr>
          <p:cNvSpPr/>
          <p:nvPr/>
        </p:nvSpPr>
        <p:spPr>
          <a:xfrm>
            <a:off x="4290594" y="3790491"/>
            <a:ext cx="1589506" cy="509848"/>
          </a:xfrm>
          <a:prstGeom prst="stripedRightArrow">
            <a:avLst>
              <a:gd name="adj1" fmla="val 50000"/>
              <a:gd name="adj2" fmla="val 8231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7E95E3B4-6098-E1B0-7A5C-F278FFBDEF5A}"/>
              </a:ext>
            </a:extLst>
          </p:cNvPr>
          <p:cNvSpPr txBox="1">
            <a:spLocks/>
          </p:cNvSpPr>
          <p:nvPr/>
        </p:nvSpPr>
        <p:spPr>
          <a:xfrm>
            <a:off x="6116613" y="3558663"/>
            <a:ext cx="5661140" cy="2238669"/>
          </a:xfrm>
          <a:prstGeom prst="rect">
            <a:avLst/>
          </a:prstGeom>
        </p:spPr>
        <p:txBody>
          <a:bodyPr>
            <a:normAutofit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Wykonawca w ramach realizacji usługi sprzątania biura, będzie stosować środki do czyszczenia powierzchni twardych posiadające certyfikat EU Ecolabel lub inny równoważny.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610EF6D-6B12-A1E4-B9E4-46062283B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007" y="3124186"/>
            <a:ext cx="2423332" cy="1659896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C5336356-0631-8F07-1E0E-C19EACDD46FF}"/>
              </a:ext>
            </a:extLst>
          </p:cNvPr>
          <p:cNvSpPr/>
          <p:nvPr/>
        </p:nvSpPr>
        <p:spPr>
          <a:xfrm>
            <a:off x="6696090" y="2929369"/>
            <a:ext cx="4124310" cy="499631"/>
          </a:xfrm>
          <a:prstGeom prst="rect">
            <a:avLst/>
          </a:prstGeom>
          <a:solidFill>
            <a:srgbClr val="DC661E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Opis przedmiotu zamówienia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0BB2ED8-53C7-2BDD-6DEF-435424AF8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2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2BA6ADB4-3093-90B4-E08E-AC86CEC090E0}"/>
              </a:ext>
            </a:extLst>
          </p:cNvPr>
          <p:cNvSpPr txBox="1">
            <a:spLocks/>
          </p:cNvSpPr>
          <p:nvPr/>
        </p:nvSpPr>
        <p:spPr>
          <a:xfrm>
            <a:off x="171291" y="1505701"/>
            <a:ext cx="11849418" cy="240860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1800" i="1" dirty="0">
                <a:solidFill>
                  <a:srgbClr val="061B5B"/>
                </a:solidFill>
              </a:rPr>
              <a:t>Oferent musi posiadać odpowiednie kompetencje i doświadczenie w świadczeniu usług w zakresie sprzątania wewnątrz pomieszczeń, </a:t>
            </a:r>
            <a:r>
              <a:rPr lang="pl-PL" sz="1800" b="1" i="1" u="sng" dirty="0">
                <a:solidFill>
                  <a:srgbClr val="061B5B"/>
                </a:solidFill>
              </a:rPr>
              <a:t>które obejmowały co najmniej</a:t>
            </a:r>
            <a:r>
              <a:rPr lang="pl-PL" sz="1800" i="1" dirty="0">
                <a:solidFill>
                  <a:srgbClr val="061B5B"/>
                </a:solidFill>
              </a:rPr>
              <a:t>:  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1" dirty="0">
              <a:solidFill>
                <a:srgbClr val="061B5B"/>
              </a:solidFill>
            </a:endParaRPr>
          </a:p>
          <a:p>
            <a:pPr lvl="1">
              <a:lnSpc>
                <a:spcPct val="100000"/>
              </a:lnSpc>
            </a:pPr>
            <a:r>
              <a:rPr lang="pl-PL" sz="1800" b="1" i="1" dirty="0">
                <a:solidFill>
                  <a:srgbClr val="061B5B"/>
                </a:solidFill>
              </a:rPr>
              <a:t> 50 % objętości wszystkich nabytych produktów do czyszczenia powierzchni twardych </a:t>
            </a:r>
            <a:r>
              <a:rPr lang="pl-PL" sz="1800" i="1" dirty="0">
                <a:solidFill>
                  <a:srgbClr val="061B5B"/>
                </a:solidFill>
              </a:rPr>
              <a:t>wykorzystywanych w ciągu roku, z wyłączeniem nawilżonych chusteczek, innych uprzednio nawilżonych produktów oraz produktów stosowanych do impregnowania i ochrony </a:t>
            </a:r>
            <a:r>
              <a:rPr lang="pl-PL" sz="1800" i="1" dirty="0" err="1">
                <a:solidFill>
                  <a:srgbClr val="061B5B"/>
                </a:solidFill>
              </a:rPr>
              <a:t>mopów</a:t>
            </a:r>
            <a:r>
              <a:rPr lang="pl-PL" sz="1800" i="1" dirty="0">
                <a:solidFill>
                  <a:srgbClr val="061B5B"/>
                </a:solidFill>
              </a:rPr>
              <a:t> (w procesie prania), </a:t>
            </a:r>
            <a:r>
              <a:rPr lang="pl-PL" sz="1800" b="1" i="1" dirty="0">
                <a:solidFill>
                  <a:srgbClr val="061B5B"/>
                </a:solidFill>
              </a:rPr>
              <a:t>ma przyznane certyfikat EU Ecolabel </a:t>
            </a:r>
            <a:r>
              <a:rPr lang="pl-PL" sz="1800" i="1" dirty="0">
                <a:solidFill>
                  <a:srgbClr val="061B5B"/>
                </a:solidFill>
              </a:rPr>
              <a:t>lub inne oznakowanie EN ISO 14024 typu I urzędowo uznawane na poziomie krajowym lub regionalnym w państwach członkowskich </a:t>
            </a:r>
            <a:r>
              <a:rPr lang="pl-PL" sz="1800" i="1" u="sng" dirty="0">
                <a:solidFill>
                  <a:srgbClr val="061B5B"/>
                </a:solidFill>
              </a:rPr>
              <a:t>np. </a:t>
            </a:r>
            <a:r>
              <a:rPr lang="pl-PL" sz="1800" i="1" u="sng" dirty="0" err="1">
                <a:solidFill>
                  <a:srgbClr val="061B5B"/>
                </a:solidFill>
              </a:rPr>
              <a:t>Blauer</a:t>
            </a:r>
            <a:r>
              <a:rPr lang="pl-PL" sz="1800" i="1" u="sng" dirty="0">
                <a:solidFill>
                  <a:srgbClr val="061B5B"/>
                </a:solidFill>
              </a:rPr>
              <a:t> Angel, </a:t>
            </a:r>
            <a:r>
              <a:rPr lang="pl-PL" sz="1800" i="1" u="sng" dirty="0" err="1">
                <a:solidFill>
                  <a:srgbClr val="061B5B"/>
                </a:solidFill>
              </a:rPr>
              <a:t>Nordic</a:t>
            </a:r>
            <a:r>
              <a:rPr lang="pl-PL" sz="1800" i="1" u="sng" dirty="0">
                <a:solidFill>
                  <a:srgbClr val="061B5B"/>
                </a:solidFill>
              </a:rPr>
              <a:t> Swan</a:t>
            </a:r>
          </a:p>
          <a:p>
            <a:pPr lvl="1">
              <a:lnSpc>
                <a:spcPct val="100000"/>
              </a:lnSpc>
            </a:pPr>
            <a:endParaRPr lang="pl-PL" sz="1800" i="1" dirty="0">
              <a:solidFill>
                <a:srgbClr val="061B5B"/>
              </a:solidFill>
            </a:endParaRPr>
          </a:p>
          <a:p>
            <a:pPr lvl="1">
              <a:lnSpc>
                <a:spcPct val="100000"/>
              </a:lnSpc>
            </a:pPr>
            <a:r>
              <a:rPr lang="pl-PL" sz="1800" i="1" dirty="0">
                <a:solidFill>
                  <a:srgbClr val="061B5B"/>
                </a:solidFill>
              </a:rPr>
              <a:t> szkolenie personelu przez trenerów wewnętrznych lub zewnętrznych, które obejmuje aspekty środowiskowe, takie jak prawidłowe rozcieńczanie i dozowanie środków czyszczących, oszczędność energii, oszczędność wody, sortowanie odpadów.</a:t>
            </a:r>
            <a:endParaRPr lang="pl-PL" sz="1800" i="1" dirty="0">
              <a:solidFill>
                <a:srgbClr val="06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884CA43-ADBE-0DAC-4C6A-542969AFF354}"/>
              </a:ext>
            </a:extLst>
          </p:cNvPr>
          <p:cNvSpPr/>
          <p:nvPr/>
        </p:nvSpPr>
        <p:spPr>
          <a:xfrm>
            <a:off x="0" y="957016"/>
            <a:ext cx="4124310" cy="499631"/>
          </a:xfrm>
          <a:prstGeom prst="rect">
            <a:avLst/>
          </a:prstGeom>
          <a:solidFill>
            <a:srgbClr val="DC661E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Kryteria wyboru: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AC259D60-0B20-FD2E-D260-D0FB71496DC3}"/>
              </a:ext>
            </a:extLst>
          </p:cNvPr>
          <p:cNvSpPr txBox="1">
            <a:spLocks/>
          </p:cNvSpPr>
          <p:nvPr/>
        </p:nvSpPr>
        <p:spPr>
          <a:xfrm>
            <a:off x="171291" y="4800601"/>
            <a:ext cx="11849418" cy="158192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1800" i="1" dirty="0">
                <a:solidFill>
                  <a:srgbClr val="061B5B"/>
                </a:solidFill>
              </a:rPr>
              <a:t>Dowody w postaci informacji i odniesień w odpowiednich umowach, zrealizowanych w ciągu ostatniego roku, które obejmowały powyższe elementy.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1" dirty="0">
                <a:solidFill>
                  <a:srgbClr val="061B5B"/>
                </a:solidFill>
              </a:rPr>
              <a:t>Musi to być poparte zapisami dotyczącymi działań szkoleniowych personelu, gdzie wymienione są objęte nimi tematy. 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1" dirty="0">
              <a:solidFill>
                <a:srgbClr val="061B5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b="1" i="1" dirty="0">
                <a:solidFill>
                  <a:srgbClr val="061B5B"/>
                </a:solidFill>
              </a:rPr>
              <a:t>Przedsiębiorstwa, którym przyznano oznakowanie EU Ecolabel </a:t>
            </a:r>
            <a:r>
              <a:rPr lang="pl-PL" sz="1800" i="1" dirty="0">
                <a:solidFill>
                  <a:srgbClr val="061B5B"/>
                </a:solidFill>
              </a:rPr>
              <a:t>dla usług sprzątania pomieszczeń lub inne odpowiednie oznakowanie ekologiczne EN ISO 14024 typ I (np. </a:t>
            </a:r>
            <a:r>
              <a:rPr lang="pl-PL" sz="1800" i="1" dirty="0" err="1">
                <a:solidFill>
                  <a:srgbClr val="061B5B"/>
                </a:solidFill>
              </a:rPr>
              <a:t>Blauer</a:t>
            </a:r>
            <a:r>
              <a:rPr lang="pl-PL" sz="1800" i="1" dirty="0">
                <a:solidFill>
                  <a:srgbClr val="061B5B"/>
                </a:solidFill>
              </a:rPr>
              <a:t> Angel, </a:t>
            </a:r>
            <a:r>
              <a:rPr lang="pl-PL" sz="1800" i="1" dirty="0" err="1">
                <a:solidFill>
                  <a:srgbClr val="061B5B"/>
                </a:solidFill>
              </a:rPr>
              <a:t>Nordic</a:t>
            </a:r>
            <a:r>
              <a:rPr lang="pl-PL" sz="1800" i="1" dirty="0">
                <a:solidFill>
                  <a:srgbClr val="061B5B"/>
                </a:solidFill>
              </a:rPr>
              <a:t> Swan), oficjalnie uznawane w państwach członkowskich na szczeblu krajowym lub regionalnym, zostaną uznane za spełniające wymogi.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03E087A-721D-00C0-1C0C-1056DC29F841}"/>
              </a:ext>
            </a:extLst>
          </p:cNvPr>
          <p:cNvSpPr/>
          <p:nvPr/>
        </p:nvSpPr>
        <p:spPr>
          <a:xfrm>
            <a:off x="7878172" y="4166828"/>
            <a:ext cx="4124310" cy="499631"/>
          </a:xfrm>
          <a:prstGeom prst="rect">
            <a:avLst/>
          </a:prstGeom>
          <a:solidFill>
            <a:srgbClr val="DC661E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Weryfikacja: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14CBD2-CD36-3B3F-032F-5729909F3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2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2BA6ADB4-3093-90B4-E08E-AC86CEC090E0}"/>
              </a:ext>
            </a:extLst>
          </p:cNvPr>
          <p:cNvSpPr txBox="1">
            <a:spLocks/>
          </p:cNvSpPr>
          <p:nvPr/>
        </p:nvSpPr>
        <p:spPr>
          <a:xfrm>
            <a:off x="171291" y="1325088"/>
            <a:ext cx="11849418" cy="2472419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61B5B"/>
                </a:solidFill>
              </a:rPr>
              <a:t>Niżej wymienione kategorie środków czyszczących: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61B5B"/>
                </a:solidFill>
              </a:rPr>
              <a:t> - środki do czyszczenia okien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61B5B"/>
                </a:solidFill>
              </a:rPr>
              <a:t> - środki do czyszczenia urządzeń sanitarnych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61B5B"/>
                </a:solidFill>
              </a:rPr>
              <a:t> - środki do czyszczenia kuchni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61B5B"/>
                </a:solidFill>
              </a:rPr>
              <a:t> - uniwersalne środki czyszczące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61B5B"/>
                </a:solidFill>
              </a:rPr>
              <a:t>które będą wykorzystywane podczas realizowania przedmiotu zamówienia</a:t>
            </a:r>
            <a:r>
              <a:rPr lang="pl-PL" sz="1800" b="1" dirty="0">
                <a:solidFill>
                  <a:srgbClr val="061B5B"/>
                </a:solidFill>
              </a:rPr>
              <a:t>, </a:t>
            </a:r>
            <a:r>
              <a:rPr lang="pl-PL" sz="1800" b="1" dirty="0">
                <a:solidFill>
                  <a:srgbClr val="00B050"/>
                </a:solidFill>
              </a:rPr>
              <a:t>muszą spełniać Kryterium 1 i Kryterium 4 opublikowane w Decyzji Komisji nr 2017/1217</a:t>
            </a:r>
            <a:r>
              <a:rPr lang="pl-PL" sz="1800" b="1" dirty="0">
                <a:solidFill>
                  <a:srgbClr val="061B5B"/>
                </a:solidFill>
              </a:rPr>
              <a:t> </a:t>
            </a:r>
            <a:r>
              <a:rPr lang="pl-PL" sz="1800" dirty="0">
                <a:solidFill>
                  <a:srgbClr val="061B5B"/>
                </a:solidFill>
              </a:rPr>
              <a:t>w odniesieniu do toksyczności w stosunku do organizmów wodnych oraz substancji objętych wyłączeniami i ograniczeniami.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884CA43-ADBE-0DAC-4C6A-542969AFF354}"/>
              </a:ext>
            </a:extLst>
          </p:cNvPr>
          <p:cNvSpPr/>
          <p:nvPr/>
        </p:nvSpPr>
        <p:spPr>
          <a:xfrm>
            <a:off x="0" y="825457"/>
            <a:ext cx="4124310" cy="499631"/>
          </a:xfrm>
          <a:prstGeom prst="rect">
            <a:avLst/>
          </a:prstGeom>
          <a:solidFill>
            <a:srgbClr val="DC661E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Specyfikacja techniczna: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F376A6E-4829-EBE6-2E15-2FC984CFBBCE}"/>
              </a:ext>
            </a:extLst>
          </p:cNvPr>
          <p:cNvSpPr/>
          <p:nvPr/>
        </p:nvSpPr>
        <p:spPr>
          <a:xfrm>
            <a:off x="7878172" y="3915763"/>
            <a:ext cx="4124310" cy="499631"/>
          </a:xfrm>
          <a:prstGeom prst="rect">
            <a:avLst/>
          </a:prstGeom>
          <a:solidFill>
            <a:srgbClr val="DC661E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Weryfikacja: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32F3FF6-C12D-A6A6-D01B-BC1DD760216E}"/>
              </a:ext>
            </a:extLst>
          </p:cNvPr>
          <p:cNvSpPr txBox="1">
            <a:spLocks/>
          </p:cNvSpPr>
          <p:nvPr/>
        </p:nvSpPr>
        <p:spPr>
          <a:xfrm>
            <a:off x="153064" y="4415394"/>
            <a:ext cx="11849418" cy="184423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61B5B"/>
                </a:solidFill>
              </a:rPr>
              <a:t>Oferent przedstawia listę środków czyszczących, które będą stosowane podczas realizowania przedmiotu zamówienia wraz z dokumentacją potwierdzającą spełnienie wymagań. 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dirty="0">
              <a:solidFill>
                <a:srgbClr val="061B5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solidFill>
                  <a:srgbClr val="061B5B"/>
                </a:solidFill>
              </a:rPr>
              <a:t>Koperty posiadające oznakowanie EU Ecolabel będą uznawane za spełniające wymagania. Akceptowane będą również wszelkie inne równoważne środki dowody w postaci certyfikaty </a:t>
            </a:r>
            <a:r>
              <a:rPr lang="pl-PL" sz="1800" dirty="0" err="1">
                <a:solidFill>
                  <a:srgbClr val="061B5B"/>
                </a:solidFill>
              </a:rPr>
              <a:t>Nordic</a:t>
            </a:r>
            <a:r>
              <a:rPr lang="pl-PL" sz="1800" dirty="0">
                <a:solidFill>
                  <a:srgbClr val="061B5B"/>
                </a:solidFill>
              </a:rPr>
              <a:t> Swan, </a:t>
            </a:r>
            <a:r>
              <a:rPr lang="pl-PL" sz="1800" dirty="0" err="1">
                <a:solidFill>
                  <a:srgbClr val="061B5B"/>
                </a:solidFill>
              </a:rPr>
              <a:t>Blauer</a:t>
            </a:r>
            <a:r>
              <a:rPr lang="pl-PL" sz="1800" dirty="0">
                <a:solidFill>
                  <a:srgbClr val="061B5B"/>
                </a:solidFill>
              </a:rPr>
              <a:t> Angel.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FDB9A9C-ACFC-B3AF-F6A4-E705DFDC7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3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0761DF9-7889-73C5-B652-E0307E7CBF01}"/>
              </a:ext>
            </a:extLst>
          </p:cNvPr>
          <p:cNvSpPr txBox="1">
            <a:spLocks/>
          </p:cNvSpPr>
          <p:nvPr/>
        </p:nvSpPr>
        <p:spPr>
          <a:xfrm>
            <a:off x="1841500" y="1105215"/>
            <a:ext cx="9594939" cy="5973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PRZEDMIOT ZAMÓWIENIA: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Zakup i dostawa kopert o zmniejszonym negatywnym wpływie na środowisko</a:t>
            </a:r>
            <a:endParaRPr lang="pl-PL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trzałka: prążkowana w prawo 10">
            <a:extLst>
              <a:ext uri="{FF2B5EF4-FFF2-40B4-BE49-F238E27FC236}">
                <a16:creationId xmlns:a16="http://schemas.microsoft.com/office/drawing/2014/main" id="{FA3A6792-26A7-76D5-518B-5D562BAD1050}"/>
              </a:ext>
            </a:extLst>
          </p:cNvPr>
          <p:cNvSpPr/>
          <p:nvPr/>
        </p:nvSpPr>
        <p:spPr>
          <a:xfrm>
            <a:off x="4286177" y="3799997"/>
            <a:ext cx="1342991" cy="597310"/>
          </a:xfrm>
          <a:prstGeom prst="stripedRightArrow">
            <a:avLst>
              <a:gd name="adj1" fmla="val 50000"/>
              <a:gd name="adj2" fmla="val 8231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7E95E3B4-6098-E1B0-7A5C-F278FFBDEF5A}"/>
              </a:ext>
            </a:extLst>
          </p:cNvPr>
          <p:cNvSpPr txBox="1">
            <a:spLocks/>
          </p:cNvSpPr>
          <p:nvPr/>
        </p:nvSpPr>
        <p:spPr>
          <a:xfrm>
            <a:off x="6028491" y="3758718"/>
            <a:ext cx="5661140" cy="2238669"/>
          </a:xfrm>
          <a:prstGeom prst="rect">
            <a:avLst/>
          </a:prstGeom>
        </p:spPr>
        <p:txBody>
          <a:bodyPr>
            <a:normAutofit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Wykonawca w ramach realizacji usługi, będzie stosować koperty mające certyfikat EU Ecolabel lub inny równoważny.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5336356-0631-8F07-1E0E-C19EACDD46FF}"/>
              </a:ext>
            </a:extLst>
          </p:cNvPr>
          <p:cNvSpPr/>
          <p:nvPr/>
        </p:nvSpPr>
        <p:spPr>
          <a:xfrm>
            <a:off x="6428483" y="3153741"/>
            <a:ext cx="4124310" cy="499631"/>
          </a:xfrm>
          <a:prstGeom prst="rect">
            <a:avLst/>
          </a:prstGeom>
          <a:solidFill>
            <a:srgbClr val="DC661E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Opis przedmiotu zamówienia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91D4F24-68F4-B119-EA67-FECAA4675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18" y="1996976"/>
            <a:ext cx="3117182" cy="4538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EC135E2-D89B-8543-E00C-FF9468623895}"/>
              </a:ext>
            </a:extLst>
          </p:cNvPr>
          <p:cNvSpPr/>
          <p:nvPr/>
        </p:nvSpPr>
        <p:spPr>
          <a:xfrm>
            <a:off x="1023911" y="2483558"/>
            <a:ext cx="3262266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Decyzja Komisji </a:t>
            </a:r>
          </a:p>
          <a:p>
            <a:pPr algn="ctr"/>
            <a:r>
              <a:rPr lang="pl-PL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nr 2020/1803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A319F2-7C7B-1577-5EDA-A04867DC1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411" y="3444076"/>
            <a:ext cx="2387266" cy="14547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698FDE6-34DB-A34C-8CAB-E704469F1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3E328FA-C3FB-F00C-59E5-E86BC850AE3F}"/>
              </a:ext>
            </a:extLst>
          </p:cNvPr>
          <p:cNvSpPr/>
          <p:nvPr/>
        </p:nvSpPr>
        <p:spPr>
          <a:xfrm>
            <a:off x="1791964" y="1994001"/>
            <a:ext cx="1062533" cy="4623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798F316D-80E7-563F-C480-BACD9B733F73}"/>
              </a:ext>
            </a:extLst>
          </p:cNvPr>
          <p:cNvSpPr/>
          <p:nvPr/>
        </p:nvSpPr>
        <p:spPr>
          <a:xfrm>
            <a:off x="2881772" y="1994001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latin typeface="+mj-lt"/>
              </a:rPr>
              <a:t>Przykłady „zielonych” certyfikatów – EU Ecolabel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C1922853-CA1F-73F0-0186-B981384CB0D1}"/>
              </a:ext>
            </a:extLst>
          </p:cNvPr>
          <p:cNvSpPr/>
          <p:nvPr/>
        </p:nvSpPr>
        <p:spPr>
          <a:xfrm>
            <a:off x="1791964" y="2649765"/>
            <a:ext cx="1062533" cy="4623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900A4E71-44A3-267D-BA2D-97D4CCF566A9}"/>
              </a:ext>
            </a:extLst>
          </p:cNvPr>
          <p:cNvSpPr/>
          <p:nvPr/>
        </p:nvSpPr>
        <p:spPr>
          <a:xfrm>
            <a:off x="2948810" y="2649765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latin typeface="+mj-lt"/>
              </a:rPr>
              <a:t>W jakich grupach produktowych można wykorzystać kryteria EU Ecolabel?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17A416EC-E64B-5446-F13A-9EC787FC34EF}"/>
              </a:ext>
            </a:extLst>
          </p:cNvPr>
          <p:cNvSpPr/>
          <p:nvPr/>
        </p:nvSpPr>
        <p:spPr>
          <a:xfrm>
            <a:off x="1791964" y="3327903"/>
            <a:ext cx="1062533" cy="4623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16416BBC-6FBB-B243-78C2-90F50A12C698}"/>
              </a:ext>
            </a:extLst>
          </p:cNvPr>
          <p:cNvSpPr/>
          <p:nvPr/>
        </p:nvSpPr>
        <p:spPr>
          <a:xfrm>
            <a:off x="2948810" y="3327903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latin typeface="+mj-lt"/>
              </a:rPr>
              <a:t>Przykłady włączania kryteriów EU Ecolabel w zielonych zamówieniach.</a:t>
            </a:r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E4F935E6-784F-3971-7376-704C4C04FCF7}"/>
              </a:ext>
            </a:extLst>
          </p:cNvPr>
          <p:cNvSpPr/>
          <p:nvPr/>
        </p:nvSpPr>
        <p:spPr>
          <a:xfrm>
            <a:off x="1805691" y="4049260"/>
            <a:ext cx="1062533" cy="4623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</a:t>
            </a:r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57F83506-96E6-119A-E655-0A11E2603241}"/>
              </a:ext>
            </a:extLst>
          </p:cNvPr>
          <p:cNvSpPr/>
          <p:nvPr/>
        </p:nvSpPr>
        <p:spPr>
          <a:xfrm>
            <a:off x="2962537" y="4049260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latin typeface="+mj-lt"/>
              </a:rPr>
              <a:t>Jakie korzyści daje stosowanie EU Ecolabel i innych „zielonych” certyfikatów?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E6E0BE4-CC32-5CCC-6B07-3D640735A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2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17DD46-AB82-FA6B-56FF-0158A89DB3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94425"/>
            <a:ext cx="2743200" cy="365125"/>
          </a:xfrm>
        </p:spPr>
        <p:txBody>
          <a:bodyPr/>
          <a:lstStyle/>
          <a:p>
            <a:fld id="{0D43D323-6F5D-4FCC-B37B-AD2A2B92CB9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884CA43-ADBE-0DAC-4C6A-542969AFF354}"/>
              </a:ext>
            </a:extLst>
          </p:cNvPr>
          <p:cNvSpPr/>
          <p:nvPr/>
        </p:nvSpPr>
        <p:spPr>
          <a:xfrm>
            <a:off x="0" y="1249381"/>
            <a:ext cx="4124310" cy="499631"/>
          </a:xfrm>
          <a:prstGeom prst="rect">
            <a:avLst/>
          </a:prstGeom>
          <a:solidFill>
            <a:srgbClr val="DC661E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Specyfikacja techniczna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AC259D60-0B20-FD2E-D260-D0FB71496DC3}"/>
              </a:ext>
            </a:extLst>
          </p:cNvPr>
          <p:cNvSpPr txBox="1">
            <a:spLocks/>
          </p:cNvSpPr>
          <p:nvPr/>
        </p:nvSpPr>
        <p:spPr>
          <a:xfrm>
            <a:off x="171291" y="3921551"/>
            <a:ext cx="11849418" cy="1961346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sz="1800" i="1" dirty="0">
                <a:solidFill>
                  <a:srgbClr val="061B5B"/>
                </a:solidFill>
              </a:rPr>
              <a:t>Oferent dostarcza </a:t>
            </a:r>
            <a:r>
              <a:rPr lang="pl-PL" sz="1800" i="1" u="sng" dirty="0">
                <a:solidFill>
                  <a:srgbClr val="061B5B"/>
                </a:solidFill>
              </a:rPr>
              <a:t>obliczenia ilości papieru odpadowego</a:t>
            </a:r>
            <a:r>
              <a:rPr lang="pl-PL" sz="1800" i="1" dirty="0">
                <a:solidFill>
                  <a:srgbClr val="061B5B"/>
                </a:solidFill>
              </a:rPr>
              <a:t> powstającego w zakładach wytwarzających koperty dostarczane przez zamawiającego zgodnie z wytycznymi Decyzji Komisji nr 2020/1830. Okres do obliczeń ustalony jest na podstawie produkcji w czasie 12 miesięcy.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1" dirty="0">
              <a:solidFill>
                <a:srgbClr val="061B5B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b="1" i="1" dirty="0">
                <a:solidFill>
                  <a:srgbClr val="061B5B"/>
                </a:solidFill>
              </a:rPr>
              <a:t>Kopertom, którym przyznano oznakowanie EU Ecolabel </a:t>
            </a:r>
            <a:r>
              <a:rPr lang="pl-PL" sz="1800" i="1" dirty="0">
                <a:solidFill>
                  <a:srgbClr val="061B5B"/>
                </a:solidFill>
              </a:rPr>
              <a:t>lub inne odpowiednie oznakowanie ekologiczne EN ISO 14024 typ I (np. </a:t>
            </a:r>
            <a:r>
              <a:rPr lang="pl-PL" sz="1800" i="1" dirty="0" err="1">
                <a:solidFill>
                  <a:srgbClr val="061B5B"/>
                </a:solidFill>
              </a:rPr>
              <a:t>Blauer</a:t>
            </a:r>
            <a:r>
              <a:rPr lang="pl-PL" sz="1800" i="1" dirty="0">
                <a:solidFill>
                  <a:srgbClr val="061B5B"/>
                </a:solidFill>
              </a:rPr>
              <a:t> Angel, </a:t>
            </a:r>
            <a:r>
              <a:rPr lang="pl-PL" sz="1800" i="1" dirty="0" err="1">
                <a:solidFill>
                  <a:srgbClr val="061B5B"/>
                </a:solidFill>
              </a:rPr>
              <a:t>Nordic</a:t>
            </a:r>
            <a:r>
              <a:rPr lang="pl-PL" sz="1800" i="1" dirty="0">
                <a:solidFill>
                  <a:srgbClr val="061B5B"/>
                </a:solidFill>
              </a:rPr>
              <a:t> Swan), oficjalnie uznawane w państwach członkowskich na szczeblu krajowym lub regionalnym, zostaną uznane za spełniające wymogi.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03E087A-721D-00C0-1C0C-1056DC29F841}"/>
              </a:ext>
            </a:extLst>
          </p:cNvPr>
          <p:cNvSpPr/>
          <p:nvPr/>
        </p:nvSpPr>
        <p:spPr>
          <a:xfrm>
            <a:off x="7896399" y="3362805"/>
            <a:ext cx="4124310" cy="499631"/>
          </a:xfrm>
          <a:prstGeom prst="rect">
            <a:avLst/>
          </a:prstGeom>
          <a:solidFill>
            <a:srgbClr val="DC661E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Weryfikacja: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940BEC94-A9A4-AE09-A2BF-6BC317A3EDD0}"/>
              </a:ext>
            </a:extLst>
          </p:cNvPr>
          <p:cNvSpPr txBox="1">
            <a:spLocks/>
          </p:cNvSpPr>
          <p:nvPr/>
        </p:nvSpPr>
        <p:spPr>
          <a:xfrm>
            <a:off x="171291" y="1777968"/>
            <a:ext cx="11225715" cy="114901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96441" indent="-96441" algn="l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22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204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85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66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solidFill>
                  <a:srgbClr val="061B5B"/>
                </a:solidFill>
              </a:rPr>
              <a:t>Wszystkie oferowane koperty przez wykonawcę</a:t>
            </a:r>
            <a:r>
              <a:rPr lang="pl-PL" sz="2000" b="1" dirty="0">
                <a:solidFill>
                  <a:srgbClr val="061B5B"/>
                </a:solidFill>
              </a:rPr>
              <a:t> </a:t>
            </a:r>
            <a:r>
              <a:rPr lang="pl-PL" sz="2000" b="1" dirty="0">
                <a:solidFill>
                  <a:srgbClr val="00B050"/>
                </a:solidFill>
              </a:rPr>
              <a:t>muszą spełniać Kryterium 3.5 opublikowane w Decyzji Komisji nr 2020/1830</a:t>
            </a:r>
            <a:r>
              <a:rPr lang="pl-PL" sz="2000" b="1" dirty="0">
                <a:solidFill>
                  <a:srgbClr val="061B5B"/>
                </a:solidFill>
              </a:rPr>
              <a:t> </a:t>
            </a:r>
            <a:r>
              <a:rPr lang="pl-PL" sz="2000" dirty="0">
                <a:solidFill>
                  <a:srgbClr val="061B5B"/>
                </a:solidFill>
              </a:rPr>
              <a:t>w odniesieniu do ilości wytworzonego papieru odpadowego, która nie przekracza 19 %.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43299F5-C031-72B2-0EB8-076E15085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6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BC652D30-2BCA-EE0D-F0EE-951F4156C367}"/>
              </a:ext>
            </a:extLst>
          </p:cNvPr>
          <p:cNvGrpSpPr/>
          <p:nvPr/>
        </p:nvGrpSpPr>
        <p:grpSpPr>
          <a:xfrm>
            <a:off x="1791964" y="1994001"/>
            <a:ext cx="9638884" cy="462348"/>
            <a:chOff x="807577" y="1740161"/>
            <a:chExt cx="6266442" cy="620483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D3E328FA-C3FB-F00C-59E5-E86BC850AE3F}"/>
                </a:ext>
              </a:extLst>
            </p:cNvPr>
            <p:cNvSpPr/>
            <p:nvPr/>
          </p:nvSpPr>
          <p:spPr>
            <a:xfrm>
              <a:off x="807577" y="1740161"/>
              <a:ext cx="690775" cy="6204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1.</a:t>
              </a:r>
            </a:p>
          </p:txBody>
        </p:sp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798F316D-80E7-563F-C480-BACD9B733F73}"/>
                </a:ext>
              </a:extLst>
            </p:cNvPr>
            <p:cNvSpPr/>
            <p:nvPr/>
          </p:nvSpPr>
          <p:spPr>
            <a:xfrm>
              <a:off x="1516084" y="1740161"/>
              <a:ext cx="5557935" cy="620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l-P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Przykłady „zielonych” certyfikatów – EU Ecolabel</a:t>
              </a:r>
            </a:p>
          </p:txBody>
        </p:sp>
      </p:grp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C1922853-CA1F-73F0-0186-B981384CB0D1}"/>
              </a:ext>
            </a:extLst>
          </p:cNvPr>
          <p:cNvSpPr/>
          <p:nvPr/>
        </p:nvSpPr>
        <p:spPr>
          <a:xfrm>
            <a:off x="1791964" y="2649765"/>
            <a:ext cx="1062533" cy="4623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900A4E71-44A3-267D-BA2D-97D4CCF566A9}"/>
              </a:ext>
            </a:extLst>
          </p:cNvPr>
          <p:cNvSpPr/>
          <p:nvPr/>
        </p:nvSpPr>
        <p:spPr>
          <a:xfrm>
            <a:off x="2948810" y="2649765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 jakich grupach produktowych można wykorzystać kryteria EU Ecolabel?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16416BBC-6FBB-B243-78C2-90F50A12C698}"/>
              </a:ext>
            </a:extLst>
          </p:cNvPr>
          <p:cNvSpPr/>
          <p:nvPr/>
        </p:nvSpPr>
        <p:spPr>
          <a:xfrm>
            <a:off x="2948810" y="3327903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Przykłady włączania kryteriów EU Ecolabel w zielonych zamówieniach.</a:t>
            </a:r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E4F935E6-784F-3971-7376-704C4C04FCF7}"/>
              </a:ext>
            </a:extLst>
          </p:cNvPr>
          <p:cNvSpPr/>
          <p:nvPr/>
        </p:nvSpPr>
        <p:spPr>
          <a:xfrm>
            <a:off x="1805691" y="4049260"/>
            <a:ext cx="1062533" cy="4623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</a:t>
            </a:r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57F83506-96E6-119A-E655-0A11E2603241}"/>
              </a:ext>
            </a:extLst>
          </p:cNvPr>
          <p:cNvSpPr/>
          <p:nvPr/>
        </p:nvSpPr>
        <p:spPr>
          <a:xfrm>
            <a:off x="2962537" y="4049260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latin typeface="+mj-lt"/>
              </a:rPr>
              <a:t>Jakie korzyści daje stosowanie EU Ecolabel i innych „zielonych” certyfikatów?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F9CF3FE-4C25-DFB6-F336-CC88AA8F5570}"/>
              </a:ext>
            </a:extLst>
          </p:cNvPr>
          <p:cNvSpPr/>
          <p:nvPr/>
        </p:nvSpPr>
        <p:spPr>
          <a:xfrm>
            <a:off x="1791963" y="3299314"/>
            <a:ext cx="1062533" cy="4623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EDD7D72-EAE6-EF5A-2AA1-F8116433A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4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898362AA-0003-1F28-2113-6813D423B1C6}"/>
              </a:ext>
            </a:extLst>
          </p:cNvPr>
          <p:cNvSpPr txBox="1">
            <a:spLocks/>
          </p:cNvSpPr>
          <p:nvPr/>
        </p:nvSpPr>
        <p:spPr>
          <a:xfrm>
            <a:off x="1768965" y="644420"/>
            <a:ext cx="9118600" cy="7294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pl-P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600" b="1">
                <a:solidFill>
                  <a:srgbClr val="292B5E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EU Ecolabel – więcej niż etykieta…</a:t>
            </a:r>
            <a:endParaRPr lang="pl-PL" alt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E9CE65A-B682-A31F-27F3-E59AC25C2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0277" y="2111752"/>
            <a:ext cx="3091245" cy="3839327"/>
          </a:xfrm>
          <a:prstGeom prst="rect">
            <a:avLst/>
          </a:prstGeom>
          <a:noFill/>
        </p:spPr>
      </p:pic>
      <p:sp>
        <p:nvSpPr>
          <p:cNvPr id="11" name="Objaśnienie: wygięta linia 10">
            <a:extLst>
              <a:ext uri="{FF2B5EF4-FFF2-40B4-BE49-F238E27FC236}">
                <a16:creationId xmlns:a16="http://schemas.microsoft.com/office/drawing/2014/main" id="{079E143B-5088-D7B1-ED74-1522DB7C0D6E}"/>
              </a:ext>
            </a:extLst>
          </p:cNvPr>
          <p:cNvSpPr/>
          <p:nvPr/>
        </p:nvSpPr>
        <p:spPr>
          <a:xfrm>
            <a:off x="7978693" y="2097762"/>
            <a:ext cx="2404404" cy="273844"/>
          </a:xfrm>
          <a:prstGeom prst="borderCallout2">
            <a:avLst>
              <a:gd name="adj1" fmla="val 56778"/>
              <a:gd name="adj2" fmla="val -721"/>
              <a:gd name="adj3" fmla="val 48718"/>
              <a:gd name="adj4" fmla="val -36017"/>
              <a:gd name="adj5" fmla="val 698979"/>
              <a:gd name="adj6" fmla="val -79435"/>
            </a:avLst>
          </a:prstGeom>
          <a:solidFill>
            <a:srgbClr val="7F8283"/>
          </a:solidFill>
          <a:ln>
            <a:solidFill>
              <a:srgbClr val="7F8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BIZNESOWE</a:t>
            </a:r>
          </a:p>
        </p:txBody>
      </p:sp>
      <p:sp>
        <p:nvSpPr>
          <p:cNvPr id="15" name="Objaśnienie: wygięta linia 14">
            <a:extLst>
              <a:ext uri="{FF2B5EF4-FFF2-40B4-BE49-F238E27FC236}">
                <a16:creationId xmlns:a16="http://schemas.microsoft.com/office/drawing/2014/main" id="{C091FE80-8096-1681-A656-F62F21D08E3E}"/>
              </a:ext>
            </a:extLst>
          </p:cNvPr>
          <p:cNvSpPr/>
          <p:nvPr/>
        </p:nvSpPr>
        <p:spPr>
          <a:xfrm>
            <a:off x="1260253" y="1610575"/>
            <a:ext cx="2404404" cy="273844"/>
          </a:xfrm>
          <a:prstGeom prst="borderCallout2">
            <a:avLst>
              <a:gd name="adj1" fmla="val 514841"/>
              <a:gd name="adj2" fmla="val 168563"/>
              <a:gd name="adj3" fmla="val 75142"/>
              <a:gd name="adj4" fmla="val 137326"/>
              <a:gd name="adj5" fmla="val 40882"/>
              <a:gd name="adj6" fmla="val 97962"/>
            </a:avLst>
          </a:prstGeom>
          <a:solidFill>
            <a:srgbClr val="CB4F2A"/>
          </a:solidFill>
          <a:ln>
            <a:solidFill>
              <a:srgbClr val="CB4F2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ŚRODOWISKOWE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13DF8B9-5093-FDDD-B210-EBABDEE73B62}"/>
              </a:ext>
            </a:extLst>
          </p:cNvPr>
          <p:cNvSpPr txBox="1"/>
          <p:nvPr/>
        </p:nvSpPr>
        <p:spPr>
          <a:xfrm>
            <a:off x="680473" y="1935342"/>
            <a:ext cx="43640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61B5B"/>
                </a:solidFill>
                <a:latin typeface="+mj-lt"/>
              </a:rPr>
              <a:t>zachęcanie do wdrażania innowacji</a:t>
            </a:r>
            <a:endParaRPr lang="pl-PL" sz="1600" dirty="0">
              <a:solidFill>
                <a:srgbClr val="061B5B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zastępowanie pierwotnych materiałów, materiałami o mniejszym śladzie środowiskowym czy ekologicznym (np. węglowym) bez negatywnego wpływu na jakość produktu końcowego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tworzenie 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wspólnych ram wokół realizacji celów zrównoważonego rozwoju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zmniejszenie 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śladu środowiskowego</a:t>
            </a:r>
            <a:endParaRPr lang="pl-PL" sz="1600" dirty="0">
              <a:solidFill>
                <a:srgbClr val="061B5B"/>
              </a:solidFill>
              <a:latin typeface="+mj-lt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0E8B78E-FFA0-626E-CB62-64D5DEFC7C57}"/>
              </a:ext>
            </a:extLst>
          </p:cNvPr>
          <p:cNvSpPr txBox="1"/>
          <p:nvPr/>
        </p:nvSpPr>
        <p:spPr>
          <a:xfrm>
            <a:off x="7366000" y="2444153"/>
            <a:ext cx="46364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61B5B"/>
                </a:solidFill>
                <a:latin typeface="+mj-lt"/>
              </a:rPr>
              <a:t>wzmocnienie wizerunku </a:t>
            </a:r>
            <a:r>
              <a:rPr lang="pl-PL" sz="1600" dirty="0">
                <a:solidFill>
                  <a:srgbClr val="061B5B"/>
                </a:solidFill>
                <a:latin typeface="+mj-lt"/>
              </a:rPr>
              <a:t>firmy jako </a:t>
            </a:r>
            <a:r>
              <a:rPr lang="pl-PL" sz="1600" dirty="0" err="1">
                <a:solidFill>
                  <a:srgbClr val="061B5B"/>
                </a:solidFill>
                <a:latin typeface="+mj-lt"/>
              </a:rPr>
              <a:t>prośrodowiskowej</a:t>
            </a:r>
            <a:endParaRPr lang="pl-PL" sz="1600" dirty="0">
              <a:solidFill>
                <a:srgbClr val="061B5B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narzędzie do 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realizacji celów zrównoważonego rozwoju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rozwijanie 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jednolitego rynku zrównoważonych produktów</a:t>
            </a:r>
            <a:endParaRPr lang="pl-PL" sz="1600" dirty="0">
              <a:solidFill>
                <a:srgbClr val="061B5B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zyskanie 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przewagi konkurencyjnej </a:t>
            </a:r>
            <a:r>
              <a:rPr lang="pl-PL" sz="1600" dirty="0">
                <a:solidFill>
                  <a:srgbClr val="061B5B"/>
                </a:solidFill>
                <a:latin typeface="+mj-lt"/>
              </a:rPr>
              <a:t>na rynku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61B5B"/>
                </a:solidFill>
                <a:latin typeface="+mj-lt"/>
              </a:rPr>
              <a:t>wyróżnienie</a:t>
            </a:r>
            <a:r>
              <a:rPr lang="pl-PL" sz="1600" dirty="0">
                <a:solidFill>
                  <a:srgbClr val="061B5B"/>
                </a:solidFill>
                <a:latin typeface="+mj-lt"/>
              </a:rPr>
              <a:t> produktów/usług na rynku oraz na 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platformach zakupowych</a:t>
            </a:r>
            <a:endParaRPr lang="pl-PL" sz="1600" dirty="0">
              <a:solidFill>
                <a:srgbClr val="061B5B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uzyskanie 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lepszej i głębszej wiedzy </a:t>
            </a:r>
            <a:r>
              <a:rPr lang="pl-PL" sz="1600" dirty="0">
                <a:solidFill>
                  <a:srgbClr val="061B5B"/>
                </a:solidFill>
                <a:latin typeface="+mj-lt"/>
              </a:rPr>
              <a:t>na temat wpływu produktów/usług, w tym stosowanych surowców/opakowań na środowisko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gotowość do spełnienia obecnych i przyszłych przepisów unijnych w zakresie środowiska (Zielony Ład, Gospodarka o Obiegu Zamkniętym, Inicjatywa na rzecz Zrównoważonych Produktów…)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0B050"/>
                </a:solidFill>
                <a:latin typeface="+mj-lt"/>
              </a:rPr>
              <a:t>uzasadnione twierdzenia środowiskowe</a:t>
            </a:r>
            <a:endParaRPr lang="pl-PL" sz="1600" dirty="0">
              <a:solidFill>
                <a:srgbClr val="00B05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61B5B"/>
              </a:solidFill>
              <a:latin typeface="+mj-lt"/>
            </a:endParaRPr>
          </a:p>
        </p:txBody>
      </p:sp>
      <p:sp>
        <p:nvSpPr>
          <p:cNvPr id="18" name="Objaśnienie: wygięta linia 17">
            <a:extLst>
              <a:ext uri="{FF2B5EF4-FFF2-40B4-BE49-F238E27FC236}">
                <a16:creationId xmlns:a16="http://schemas.microsoft.com/office/drawing/2014/main" id="{293F2E98-8753-BB0F-7D57-39AED05791F3}"/>
              </a:ext>
            </a:extLst>
          </p:cNvPr>
          <p:cNvSpPr/>
          <p:nvPr/>
        </p:nvSpPr>
        <p:spPr>
          <a:xfrm>
            <a:off x="1156418" y="4923928"/>
            <a:ext cx="2404404" cy="273844"/>
          </a:xfrm>
          <a:prstGeom prst="borderCallout2">
            <a:avLst>
              <a:gd name="adj1" fmla="val 80815"/>
              <a:gd name="adj2" fmla="val 182562"/>
              <a:gd name="adj3" fmla="val 67638"/>
              <a:gd name="adj4" fmla="val 113824"/>
              <a:gd name="adj5" fmla="val 40882"/>
              <a:gd name="adj6" fmla="val 97962"/>
            </a:avLst>
          </a:prstGeom>
          <a:solidFill>
            <a:srgbClr val="008DAC"/>
          </a:solidFill>
          <a:ln>
            <a:solidFill>
              <a:srgbClr val="008DA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SPOŁECZNE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4CD7852-E85F-4927-A36A-B321A880808D}"/>
              </a:ext>
            </a:extLst>
          </p:cNvPr>
          <p:cNvSpPr txBox="1"/>
          <p:nvPr/>
        </p:nvSpPr>
        <p:spPr>
          <a:xfrm>
            <a:off x="680473" y="5367465"/>
            <a:ext cx="4156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drogowskaz w łatwym 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podejmowaniu</a:t>
            </a:r>
            <a:r>
              <a:rPr lang="pl-PL" sz="1600" dirty="0">
                <a:solidFill>
                  <a:srgbClr val="061B5B"/>
                </a:solidFill>
                <a:latin typeface="+mj-lt"/>
              </a:rPr>
              <a:t> 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decyzji</a:t>
            </a:r>
            <a:r>
              <a:rPr lang="pl-PL" sz="1600" dirty="0">
                <a:solidFill>
                  <a:srgbClr val="061B5B"/>
                </a:solidFill>
                <a:latin typeface="+mj-lt"/>
              </a:rPr>
              <a:t> ekologicznych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61B5B"/>
                </a:solidFill>
                <a:latin typeface="+mj-lt"/>
              </a:rPr>
              <a:t>zapobiega </a:t>
            </a:r>
            <a:r>
              <a:rPr lang="pl-PL" sz="1600" b="1" dirty="0" err="1">
                <a:solidFill>
                  <a:srgbClr val="00B050"/>
                </a:solidFill>
                <a:latin typeface="+mj-lt"/>
              </a:rPr>
              <a:t>greenwashingu</a:t>
            </a:r>
            <a:endParaRPr lang="pl-PL" sz="1600" b="1" dirty="0">
              <a:solidFill>
                <a:srgbClr val="00B05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0B050"/>
                </a:solidFill>
                <a:latin typeface="+mj-lt"/>
              </a:rPr>
              <a:t>przewodnik</a:t>
            </a:r>
            <a:r>
              <a:rPr lang="pl-PL" sz="1600" b="1" dirty="0">
                <a:solidFill>
                  <a:srgbClr val="061B5B"/>
                </a:solidFill>
                <a:latin typeface="+mj-lt"/>
              </a:rPr>
              <a:t> </a:t>
            </a:r>
            <a:r>
              <a:rPr lang="pl-PL" sz="1600" dirty="0">
                <a:solidFill>
                  <a:srgbClr val="061B5B"/>
                </a:solidFill>
                <a:latin typeface="+mj-lt"/>
              </a:rPr>
              <a:t>po „zielonych” produktach i usługach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61B5B"/>
              </a:solidFill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93604F-5B6F-7ABD-5189-B6C0144B4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74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2C3F02-9AE8-0809-4AF6-BF93A1A64AEE}"/>
              </a:ext>
            </a:extLst>
          </p:cNvPr>
          <p:cNvSpPr txBox="1"/>
          <p:nvPr/>
        </p:nvSpPr>
        <p:spPr>
          <a:xfrm>
            <a:off x="1874482" y="2125746"/>
            <a:ext cx="1093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spc="-280" dirty="0">
                <a:solidFill>
                  <a:srgbClr val="292B5E"/>
                </a:solidFill>
                <a:latin typeface="Lato Black" panose="020F0A02020204030203" pitchFamily="34" charset="-18"/>
              </a:rPr>
              <a:t>Dziękuję za uwagę.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5B1D93-06B7-67DD-0CC4-D7002DD36FD0}"/>
              </a:ext>
            </a:extLst>
          </p:cNvPr>
          <p:cNvSpPr txBox="1"/>
          <p:nvPr/>
        </p:nvSpPr>
        <p:spPr>
          <a:xfrm>
            <a:off x="1872471" y="3505841"/>
            <a:ext cx="71474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spc="-150" dirty="0">
                <a:solidFill>
                  <a:srgbClr val="313D72"/>
                </a:solidFill>
                <a:latin typeface="Lato" panose="020F0502020204030203" pitchFamily="34" charset="-18"/>
              </a:rPr>
              <a:t>Magdalena Jabłońska-Pudlak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547D48D-6FEF-3289-06A7-ABDBD6265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12" y="2368751"/>
            <a:ext cx="2271287" cy="22741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F0BEB13-BFA3-1215-3E68-96C68C4D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90" y="83716"/>
            <a:ext cx="2729218" cy="1220028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1BA31BEA-24A8-DA2F-39E5-4A2B238C2B9D}"/>
              </a:ext>
            </a:extLst>
          </p:cNvPr>
          <p:cNvSpPr txBox="1">
            <a:spLocks/>
          </p:cNvSpPr>
          <p:nvPr/>
        </p:nvSpPr>
        <p:spPr>
          <a:xfrm>
            <a:off x="1961666" y="4314388"/>
            <a:ext cx="4850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300" spc="-150">
                <a:solidFill>
                  <a:srgbClr val="313D72"/>
                </a:solidFill>
                <a:latin typeface="Lato" panose="020F0502020204030203" pitchFamily="34" charset="-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hlinkClick r:id="rId4"/>
              </a:rPr>
              <a:t>mjpudlak@pcbc.gov.pl</a:t>
            </a:r>
            <a:r>
              <a:rPr lang="pl-PL" sz="2000" dirty="0"/>
              <a:t>    </a:t>
            </a:r>
          </a:p>
          <a:p>
            <a:r>
              <a:rPr lang="pl-PL" sz="2000" dirty="0"/>
              <a:t>Kom.: </a:t>
            </a:r>
            <a:r>
              <a:rPr lang="en-US" sz="2000" dirty="0"/>
              <a:t>691 770 746</a:t>
            </a:r>
            <a:endParaRPr lang="pl-PL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724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3E328FA-C3FB-F00C-59E5-E86BC850AE3F}"/>
              </a:ext>
            </a:extLst>
          </p:cNvPr>
          <p:cNvSpPr/>
          <p:nvPr/>
        </p:nvSpPr>
        <p:spPr>
          <a:xfrm>
            <a:off x="1791964" y="1994001"/>
            <a:ext cx="1062533" cy="4623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798F316D-80E7-563F-C480-BACD9B733F73}"/>
              </a:ext>
            </a:extLst>
          </p:cNvPr>
          <p:cNvSpPr/>
          <p:nvPr/>
        </p:nvSpPr>
        <p:spPr>
          <a:xfrm>
            <a:off x="2881772" y="1994001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latin typeface="+mj-lt"/>
              </a:rPr>
              <a:t>Przykłady „zielonych” certyfikatów – EU Ecolabel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C1922853-CA1F-73F0-0186-B981384CB0D1}"/>
              </a:ext>
            </a:extLst>
          </p:cNvPr>
          <p:cNvSpPr/>
          <p:nvPr/>
        </p:nvSpPr>
        <p:spPr>
          <a:xfrm>
            <a:off x="1791964" y="2649765"/>
            <a:ext cx="1062533" cy="4623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900A4E71-44A3-267D-BA2D-97D4CCF566A9}"/>
              </a:ext>
            </a:extLst>
          </p:cNvPr>
          <p:cNvSpPr/>
          <p:nvPr/>
        </p:nvSpPr>
        <p:spPr>
          <a:xfrm>
            <a:off x="2948810" y="2649765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 jakich grupach produktowych można wykorzystać kryteria EU Ecolabel?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17A416EC-E64B-5446-F13A-9EC787FC34EF}"/>
              </a:ext>
            </a:extLst>
          </p:cNvPr>
          <p:cNvSpPr/>
          <p:nvPr/>
        </p:nvSpPr>
        <p:spPr>
          <a:xfrm>
            <a:off x="1791964" y="3327903"/>
            <a:ext cx="1062533" cy="4623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16416BBC-6FBB-B243-78C2-90F50A12C698}"/>
              </a:ext>
            </a:extLst>
          </p:cNvPr>
          <p:cNvSpPr/>
          <p:nvPr/>
        </p:nvSpPr>
        <p:spPr>
          <a:xfrm>
            <a:off x="2948810" y="3327903"/>
            <a:ext cx="8549076" cy="46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Przykłady włączania kryteriów EU Ecolabel w zielonych zamówieniach.</a:t>
            </a:r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A12C85E7-D696-DB3F-5B59-03687FA0BF73}"/>
              </a:ext>
            </a:extLst>
          </p:cNvPr>
          <p:cNvGrpSpPr/>
          <p:nvPr/>
        </p:nvGrpSpPr>
        <p:grpSpPr>
          <a:xfrm>
            <a:off x="1805691" y="4049260"/>
            <a:ext cx="9705922" cy="462348"/>
            <a:chOff x="807577" y="1740161"/>
            <a:chExt cx="6310025" cy="620483"/>
          </a:xfrm>
        </p:grpSpPr>
        <p:sp>
          <p:nvSpPr>
            <p:cNvPr id="49" name="Prostokąt: zaokrąglone rogi 48">
              <a:extLst>
                <a:ext uri="{FF2B5EF4-FFF2-40B4-BE49-F238E27FC236}">
                  <a16:creationId xmlns:a16="http://schemas.microsoft.com/office/drawing/2014/main" id="{E4F935E6-784F-3971-7376-704C4C04FCF7}"/>
                </a:ext>
              </a:extLst>
            </p:cNvPr>
            <p:cNvSpPr/>
            <p:nvPr/>
          </p:nvSpPr>
          <p:spPr>
            <a:xfrm>
              <a:off x="807577" y="1740161"/>
              <a:ext cx="690775" cy="6204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4.</a:t>
              </a:r>
            </a:p>
          </p:txBody>
        </p:sp>
        <p:sp>
          <p:nvSpPr>
            <p:cNvPr id="50" name="Prostokąt: zaokrąglone rogi 49">
              <a:extLst>
                <a:ext uri="{FF2B5EF4-FFF2-40B4-BE49-F238E27FC236}">
                  <a16:creationId xmlns:a16="http://schemas.microsoft.com/office/drawing/2014/main" id="{57F83506-96E6-119A-E655-0A11E2603241}"/>
                </a:ext>
              </a:extLst>
            </p:cNvPr>
            <p:cNvSpPr/>
            <p:nvPr/>
          </p:nvSpPr>
          <p:spPr>
            <a:xfrm>
              <a:off x="1559667" y="1740161"/>
              <a:ext cx="5557935" cy="620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l-P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Jakie korzyści daje stosowanie EU Ecolabel i innych „zielonych” certyfikatów?</a:t>
              </a: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EE6E0BE4-CC32-5CCC-6B07-3D640735A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D421493-5BD3-5C9B-25E5-8320329B7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397B4DCF-DB3A-CC62-B638-490A6DFE5C9E}"/>
              </a:ext>
            </a:extLst>
          </p:cNvPr>
          <p:cNvSpPr/>
          <p:nvPr/>
        </p:nvSpPr>
        <p:spPr>
          <a:xfrm>
            <a:off x="3856000" y="2394219"/>
            <a:ext cx="2404167" cy="12561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+mj-lt"/>
              </a:rPr>
              <a:t>wyroby z </a:t>
            </a:r>
            <a:r>
              <a:rPr lang="pl-PL" sz="1600" b="1" dirty="0">
                <a:solidFill>
                  <a:srgbClr val="00A36D"/>
                </a:solidFill>
                <a:latin typeface="+mj-lt"/>
              </a:rPr>
              <a:t>oznakowaniem ekologicznym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7B6AADD-F12B-AC6A-D050-686D7E5442C2}"/>
              </a:ext>
            </a:extLst>
          </p:cNvPr>
          <p:cNvSpPr/>
          <p:nvPr/>
        </p:nvSpPr>
        <p:spPr>
          <a:xfrm>
            <a:off x="512231" y="2379536"/>
            <a:ext cx="2190940" cy="12561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latin typeface="+mj-lt"/>
              </a:rPr>
              <a:t>Zamówienia publiczne = </a:t>
            </a:r>
            <a:r>
              <a:rPr lang="pl-PL" sz="1600" b="1" dirty="0">
                <a:latin typeface="+mj-lt"/>
              </a:rPr>
              <a:t>14% PKB </a:t>
            </a:r>
            <a:r>
              <a:rPr lang="pl-PL" sz="1600" dirty="0">
                <a:latin typeface="+mj-lt"/>
              </a:rPr>
              <a:t>Unii Europejskiej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3CEED9A-1430-8B3B-B7A0-E69E6839C4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18" t="24646" r="13420" b="26470"/>
          <a:stretch/>
        </p:blipFill>
        <p:spPr>
          <a:xfrm>
            <a:off x="2478875" y="1290324"/>
            <a:ext cx="1601421" cy="1089212"/>
          </a:xfrm>
          <a:prstGeom prst="rect">
            <a:avLst/>
          </a:prstGeom>
        </p:spPr>
      </p:pic>
      <p:sp>
        <p:nvSpPr>
          <p:cNvPr id="7" name="Strzałka: prążkowana w prawo 6">
            <a:extLst>
              <a:ext uri="{FF2B5EF4-FFF2-40B4-BE49-F238E27FC236}">
                <a16:creationId xmlns:a16="http://schemas.microsoft.com/office/drawing/2014/main" id="{A9F88958-A980-903E-FAA9-F216CB5FD5DE}"/>
              </a:ext>
            </a:extLst>
          </p:cNvPr>
          <p:cNvSpPr/>
          <p:nvPr/>
        </p:nvSpPr>
        <p:spPr>
          <a:xfrm>
            <a:off x="2703171" y="2826098"/>
            <a:ext cx="1152829" cy="363071"/>
          </a:xfrm>
          <a:prstGeom prst="stripedRightArrow">
            <a:avLst/>
          </a:prstGeom>
          <a:solidFill>
            <a:srgbClr val="313D7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prążkowana w prawo 7">
            <a:extLst>
              <a:ext uri="{FF2B5EF4-FFF2-40B4-BE49-F238E27FC236}">
                <a16:creationId xmlns:a16="http://schemas.microsoft.com/office/drawing/2014/main" id="{FA132E88-D786-E74D-A2F7-C0436CDC8028}"/>
              </a:ext>
            </a:extLst>
          </p:cNvPr>
          <p:cNvSpPr/>
          <p:nvPr/>
        </p:nvSpPr>
        <p:spPr>
          <a:xfrm>
            <a:off x="6264833" y="2826098"/>
            <a:ext cx="1152829" cy="363071"/>
          </a:xfrm>
          <a:prstGeom prst="stripedRightArrow">
            <a:avLst/>
          </a:prstGeom>
          <a:solidFill>
            <a:srgbClr val="313D7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B87A08AA-9CA8-A26C-481E-D5740C995009}"/>
              </a:ext>
            </a:extLst>
          </p:cNvPr>
          <p:cNvSpPr/>
          <p:nvPr/>
        </p:nvSpPr>
        <p:spPr>
          <a:xfrm>
            <a:off x="7404208" y="2379536"/>
            <a:ext cx="2404167" cy="12561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>
                <a:latin typeface="+mj-lt"/>
              </a:rPr>
              <a:t>realizacja celów ESG </a:t>
            </a:r>
          </a:p>
          <a:p>
            <a:pPr algn="just"/>
            <a:r>
              <a:rPr lang="pl-PL" sz="1600" dirty="0">
                <a:latin typeface="+mj-lt"/>
              </a:rPr>
              <a:t>gospodarka o obiegu zamkniętym</a:t>
            </a:r>
          </a:p>
          <a:p>
            <a:pPr algn="just"/>
            <a:r>
              <a:rPr lang="pl-PL" sz="1600" dirty="0">
                <a:latin typeface="+mj-lt"/>
              </a:rPr>
              <a:t>…</a:t>
            </a:r>
          </a:p>
        </p:txBody>
      </p:sp>
      <p:sp>
        <p:nvSpPr>
          <p:cNvPr id="10" name="Zwój: pionowy 9">
            <a:extLst>
              <a:ext uri="{FF2B5EF4-FFF2-40B4-BE49-F238E27FC236}">
                <a16:creationId xmlns:a16="http://schemas.microsoft.com/office/drawing/2014/main" id="{34E0960A-0991-CBB9-6450-C38B0C732AFE}"/>
              </a:ext>
            </a:extLst>
          </p:cNvPr>
          <p:cNvSpPr/>
          <p:nvPr/>
        </p:nvSpPr>
        <p:spPr>
          <a:xfrm>
            <a:off x="6143241" y="1206832"/>
            <a:ext cx="1477250" cy="1256195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2060"/>
                </a:solidFill>
              </a:rPr>
              <a:t>Art. 43 </a:t>
            </a:r>
          </a:p>
          <a:p>
            <a:pPr algn="ctr"/>
            <a:r>
              <a:rPr lang="pl-PL" sz="1400" b="1" dirty="0">
                <a:solidFill>
                  <a:srgbClr val="002060"/>
                </a:solidFill>
              </a:rPr>
              <a:t>2014/24/UE</a:t>
            </a:r>
          </a:p>
          <a:p>
            <a:pPr algn="ctr"/>
            <a:r>
              <a:rPr lang="pl-PL" sz="1400" b="1" dirty="0">
                <a:solidFill>
                  <a:srgbClr val="002060"/>
                </a:solidFill>
              </a:rPr>
              <a:t>Etykiety</a:t>
            </a:r>
          </a:p>
        </p:txBody>
      </p:sp>
      <p:pic>
        <p:nvPicPr>
          <p:cNvPr id="11" name="Picture 2" descr="Znak Zapytania, Myślący, Pytanie">
            <a:extLst>
              <a:ext uri="{FF2B5EF4-FFF2-40B4-BE49-F238E27FC236}">
                <a16:creationId xmlns:a16="http://schemas.microsoft.com/office/drawing/2014/main" id="{2264499A-C66B-AC70-2F83-97FC59218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r="11664"/>
          <a:stretch/>
        </p:blipFill>
        <p:spPr bwMode="auto">
          <a:xfrm>
            <a:off x="3686040" y="3019014"/>
            <a:ext cx="680698" cy="12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7E71F63B-CA4C-2007-F6F1-316FBFF292B9}"/>
              </a:ext>
            </a:extLst>
          </p:cNvPr>
          <p:cNvGrpSpPr/>
          <p:nvPr/>
        </p:nvGrpSpPr>
        <p:grpSpPr>
          <a:xfrm>
            <a:off x="-107245" y="4315579"/>
            <a:ext cx="5591986" cy="2170346"/>
            <a:chOff x="4032671" y="3786169"/>
            <a:chExt cx="5591986" cy="2170346"/>
          </a:xfrm>
        </p:grpSpPr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D73BC658-271A-C3C8-C8CC-93EEE2A2C660}"/>
                </a:ext>
              </a:extLst>
            </p:cNvPr>
            <p:cNvSpPr/>
            <p:nvPr/>
          </p:nvSpPr>
          <p:spPr>
            <a:xfrm>
              <a:off x="4249881" y="5084355"/>
              <a:ext cx="1521154" cy="6280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dirty="0" err="1">
                  <a:latin typeface="+mj-lt"/>
                </a:rPr>
                <a:t>oznakowań</a:t>
              </a:r>
              <a:r>
                <a:rPr lang="pl-PL" sz="1600" dirty="0">
                  <a:latin typeface="+mj-lt"/>
                </a:rPr>
                <a:t> ekologicznych w UE</a:t>
              </a:r>
            </a:p>
          </p:txBody>
        </p: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AD9C9014-43AE-9DCE-4953-7DC105951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4772"/>
            <a:stretch/>
          </p:blipFill>
          <p:spPr>
            <a:xfrm>
              <a:off x="4032671" y="3786169"/>
              <a:ext cx="1521154" cy="1266326"/>
            </a:xfrm>
            <a:prstGeom prst="rect">
              <a:avLst/>
            </a:prstGeom>
          </p:spPr>
        </p:pic>
        <p:sp>
          <p:nvSpPr>
            <p:cNvPr id="15" name="Prostokąt: zaokrąglone rogi 14">
              <a:extLst>
                <a:ext uri="{FF2B5EF4-FFF2-40B4-BE49-F238E27FC236}">
                  <a16:creationId xmlns:a16="http://schemas.microsoft.com/office/drawing/2014/main" id="{1A17AB83-65CF-4447-CF6E-39A892D6D4F2}"/>
                </a:ext>
              </a:extLst>
            </p:cNvPr>
            <p:cNvSpPr/>
            <p:nvPr/>
          </p:nvSpPr>
          <p:spPr>
            <a:xfrm>
              <a:off x="6086676" y="5070692"/>
              <a:ext cx="1521154" cy="6280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latin typeface="+mj-lt"/>
                </a:rPr>
                <a:t>wprowadza konsumentów w błąd</a:t>
              </a:r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E4EA71D5-8EC3-0791-8D51-01EDA88C6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4556" t="4604" r="52719" b="-4604"/>
            <a:stretch/>
          </p:blipFill>
          <p:spPr>
            <a:xfrm>
              <a:off x="6045115" y="3804366"/>
              <a:ext cx="1370190" cy="1266326"/>
            </a:xfrm>
            <a:prstGeom prst="rect">
              <a:avLst/>
            </a:prstGeom>
          </p:spPr>
        </p:pic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0837C523-0B75-986A-3DED-20DBABA26A24}"/>
                </a:ext>
              </a:extLst>
            </p:cNvPr>
            <p:cNvSpPr/>
            <p:nvPr/>
          </p:nvSpPr>
          <p:spPr>
            <a:xfrm>
              <a:off x="7584465" y="4852662"/>
              <a:ext cx="2040192" cy="110385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latin typeface="+mj-lt"/>
                </a:rPr>
                <a:t>brak dowodów na właściwości </a:t>
              </a:r>
              <a:r>
                <a:rPr lang="pl-PL" sz="1600" dirty="0" err="1">
                  <a:latin typeface="+mj-lt"/>
                </a:rPr>
                <a:t>prośrodowiskowych</a:t>
              </a:r>
              <a:endParaRPr lang="pl-PL" sz="1600" dirty="0">
                <a:latin typeface="+mj-lt"/>
              </a:endParaRPr>
            </a:p>
          </p:txBody>
        </p:sp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F87521FC-7FF2-E013-B9A5-F2C78400F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6504" t="3625" r="30771" b="-3625"/>
            <a:stretch/>
          </p:blipFill>
          <p:spPr>
            <a:xfrm>
              <a:off x="7955323" y="3818029"/>
              <a:ext cx="1370190" cy="1266326"/>
            </a:xfrm>
            <a:prstGeom prst="rect">
              <a:avLst/>
            </a:prstGeom>
          </p:spPr>
        </p:pic>
      </p:grpSp>
      <p:sp>
        <p:nvSpPr>
          <p:cNvPr id="19" name="Strzałka: prążkowana w prawo 18">
            <a:extLst>
              <a:ext uri="{FF2B5EF4-FFF2-40B4-BE49-F238E27FC236}">
                <a16:creationId xmlns:a16="http://schemas.microsoft.com/office/drawing/2014/main" id="{E67E05CC-70AE-CC64-E53E-DB36E3E37582}"/>
              </a:ext>
            </a:extLst>
          </p:cNvPr>
          <p:cNvSpPr/>
          <p:nvPr/>
        </p:nvSpPr>
        <p:spPr>
          <a:xfrm>
            <a:off x="5381052" y="4603868"/>
            <a:ext cx="1152829" cy="363071"/>
          </a:xfrm>
          <a:prstGeom prst="stripedRightArrow">
            <a:avLst/>
          </a:prstGeom>
          <a:solidFill>
            <a:srgbClr val="313D7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9E67771-5224-E9A2-BD37-B7DFB9DC152E}"/>
              </a:ext>
            </a:extLst>
          </p:cNvPr>
          <p:cNvSpPr txBox="1"/>
          <p:nvPr/>
        </p:nvSpPr>
        <p:spPr>
          <a:xfrm>
            <a:off x="6841247" y="4315579"/>
            <a:ext cx="40451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B050"/>
                </a:solidFill>
                <a:latin typeface="+mj-lt"/>
              </a:rPr>
              <a:t>Etykiety środowiskowe </a:t>
            </a:r>
          </a:p>
          <a:p>
            <a:pPr algn="ctr"/>
            <a:r>
              <a:rPr lang="pl-PL" sz="3200" b="1" dirty="0">
                <a:solidFill>
                  <a:srgbClr val="00B050"/>
                </a:solidFill>
                <a:latin typeface="+mj-lt"/>
              </a:rPr>
              <a:t>I typu</a:t>
            </a:r>
          </a:p>
          <a:p>
            <a:pPr algn="ctr"/>
            <a:r>
              <a:rPr lang="pl-PL" sz="2400" dirty="0">
                <a:latin typeface="+mj-lt"/>
              </a:rPr>
              <a:t>PN-EN ISO 14024 „Etykiety i deklaracje środowiskowe</a:t>
            </a:r>
            <a:endParaRPr lang="pl-PL" sz="2400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A00CCA70-4603-66E3-DF8D-6BB01554D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279" t="21976"/>
          <a:stretch/>
        </p:blipFill>
        <p:spPr>
          <a:xfrm>
            <a:off x="10580640" y="1886680"/>
            <a:ext cx="984380" cy="1085185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5E05B65-6730-B669-8DA7-973E1BD9F601}"/>
              </a:ext>
            </a:extLst>
          </p:cNvPr>
          <p:cNvSpPr txBox="1"/>
          <p:nvPr/>
        </p:nvSpPr>
        <p:spPr>
          <a:xfrm>
            <a:off x="9772649" y="2897257"/>
            <a:ext cx="2523953" cy="1256195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i="1"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dirty="0">
                <a:solidFill>
                  <a:srgbClr val="2500FF"/>
                </a:solidFill>
              </a:rPr>
              <a:t>„promowanie praktyk zamówień publicznych,</a:t>
            </a:r>
          </a:p>
          <a:p>
            <a:r>
              <a:rPr lang="pl-PL" sz="1600" dirty="0">
                <a:solidFill>
                  <a:srgbClr val="2500FF"/>
                </a:solidFill>
              </a:rPr>
              <a:t> które są zrównoważone, zgodnie z krajowymi politykami i priorytetami”</a:t>
            </a:r>
          </a:p>
        </p:txBody>
      </p:sp>
    </p:spTree>
    <p:extLst>
      <p:ext uri="{BB962C8B-B14F-4D97-AF65-F5344CB8AC3E}">
        <p14:creationId xmlns:p14="http://schemas.microsoft.com/office/powerpoint/2010/main" val="143182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35623B-8278-01AA-9D2D-FD592E81E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EB4590FF-08BD-D068-0204-4A31B4F4D6A1}"/>
              </a:ext>
            </a:extLst>
          </p:cNvPr>
          <p:cNvSpPr txBox="1">
            <a:spLocks/>
          </p:cNvSpPr>
          <p:nvPr/>
        </p:nvSpPr>
        <p:spPr>
          <a:xfrm>
            <a:off x="1790489" y="896343"/>
            <a:ext cx="3132768" cy="729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defPPr>
              <a:defRPr lang="pl-P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600" b="1">
                <a:solidFill>
                  <a:srgbClr val="292B5E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l-PL" dirty="0"/>
              <a:t>Typ I etykiet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611B8D2-4711-0A72-2A0E-8805E39C9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754520"/>
              </p:ext>
            </p:extLst>
          </p:nvPr>
        </p:nvGraphicFramePr>
        <p:xfrm>
          <a:off x="-6022106" y="1841440"/>
          <a:ext cx="16678900" cy="489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F3C8C7B3-77CC-E4F5-2CD3-1C15D1BCDA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46" y="1852508"/>
            <a:ext cx="1906148" cy="1908577"/>
          </a:xfrm>
          <a:prstGeom prst="rect">
            <a:avLst/>
          </a:prstGeom>
        </p:spPr>
      </p:pic>
      <p:pic>
        <p:nvPicPr>
          <p:cNvPr id="6" name="Picture 2" descr="upload.wikimedia.org/wikipedia/commons/1/10/BLU...">
            <a:extLst>
              <a:ext uri="{FF2B5EF4-FFF2-40B4-BE49-F238E27FC236}">
                <a16:creationId xmlns:a16="http://schemas.microsoft.com/office/drawing/2014/main" id="{51506ED7-709F-D143-3935-91B47FFB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49" y="2765361"/>
            <a:ext cx="1397088" cy="13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ordic Ecolabel | Abena">
            <a:extLst>
              <a:ext uri="{FF2B5EF4-FFF2-40B4-BE49-F238E27FC236}">
                <a16:creationId xmlns:a16="http://schemas.microsoft.com/office/drawing/2014/main" id="{2ADA2BB1-718D-BFE6-2AF2-29B5D212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59" y="4061984"/>
            <a:ext cx="1441887" cy="14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ustrian Ecolabel | Tourism2030">
            <a:extLst>
              <a:ext uri="{FF2B5EF4-FFF2-40B4-BE49-F238E27FC236}">
                <a16:creationId xmlns:a16="http://schemas.microsoft.com/office/drawing/2014/main" id="{1219CC32-405A-B7F8-C811-E8D232D5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95" y="4786532"/>
            <a:ext cx="1478616" cy="14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1DC5E9CA-AD50-3D46-2972-232ACCD8D1BC}"/>
              </a:ext>
            </a:extLst>
          </p:cNvPr>
          <p:cNvSpPr/>
          <p:nvPr/>
        </p:nvSpPr>
        <p:spPr>
          <a:xfrm>
            <a:off x="10815766" y="6125175"/>
            <a:ext cx="198073" cy="131240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CFC51407-9770-8620-580E-B18EC5E32E85}"/>
              </a:ext>
            </a:extLst>
          </p:cNvPr>
          <p:cNvSpPr/>
          <p:nvPr/>
        </p:nvSpPr>
        <p:spPr>
          <a:xfrm>
            <a:off x="11289966" y="6104389"/>
            <a:ext cx="198073" cy="131240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łącznik 10">
            <a:extLst>
              <a:ext uri="{FF2B5EF4-FFF2-40B4-BE49-F238E27FC236}">
                <a16:creationId xmlns:a16="http://schemas.microsoft.com/office/drawing/2014/main" id="{33C6E0C8-A038-9234-2E40-A555EA9792FB}"/>
              </a:ext>
            </a:extLst>
          </p:cNvPr>
          <p:cNvSpPr/>
          <p:nvPr/>
        </p:nvSpPr>
        <p:spPr>
          <a:xfrm>
            <a:off x="11777231" y="6104389"/>
            <a:ext cx="198073" cy="131240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65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E92B6-3389-67E5-2EA0-DBEE0B101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CAA35A5B-13BC-7910-BFA8-F0720ED64688}"/>
              </a:ext>
            </a:extLst>
          </p:cNvPr>
          <p:cNvSpPr txBox="1">
            <a:spLocks/>
          </p:cNvSpPr>
          <p:nvPr/>
        </p:nvSpPr>
        <p:spPr>
          <a:xfrm>
            <a:off x="1865966" y="167629"/>
            <a:ext cx="8460068" cy="13665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pl-P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600" b="1">
                <a:solidFill>
                  <a:srgbClr val="292B5E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l-PL" dirty="0"/>
              <a:t>Etykiety ekologiczne </a:t>
            </a:r>
          </a:p>
          <a:p>
            <a:r>
              <a:rPr lang="pl-PL" dirty="0"/>
              <a:t>– </a:t>
            </a:r>
            <a:r>
              <a:rPr lang="pl-PL" sz="4000" dirty="0"/>
              <a:t>zasady stosowania w ZZP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044C37E-9408-3BDF-360E-A27D448CFE63}"/>
              </a:ext>
            </a:extLst>
          </p:cNvPr>
          <p:cNvSpPr txBox="1"/>
          <p:nvPr/>
        </p:nvSpPr>
        <p:spPr>
          <a:xfrm>
            <a:off x="767173" y="1534157"/>
            <a:ext cx="9345764" cy="50335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</a:rPr>
              <a:t>Zamawiający może wskazać w opisie przedmiotu zamówienia lub w kryteriach oceny ofert stosowanie przez wykonawcę w realizacji zamówienia produktów lub usług posiadających określone oznakowanie, </a:t>
            </a:r>
            <a:r>
              <a:rPr lang="pl-PL" b="1" dirty="0">
                <a:solidFill>
                  <a:srgbClr val="000000"/>
                </a:solidFill>
              </a:rPr>
              <a:t>pod warunkiem spełnienia </a:t>
            </a:r>
            <a:r>
              <a:rPr lang="pl-PL" b="1" dirty="0">
                <a:solidFill>
                  <a:srgbClr val="FF0000"/>
                </a:solidFill>
              </a:rPr>
              <a:t>łącznie 5 warunków </a:t>
            </a:r>
            <a:r>
              <a:rPr lang="pl-PL" b="1" dirty="0">
                <a:solidFill>
                  <a:srgbClr val="000000"/>
                </a:solidFill>
              </a:rPr>
              <a:t>wskazanych w artykule 104 ust. 1 pkt. 1-5: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związana z opisem przedmiotu zamówienia i jest odpowiednia dla potwierdzenia oczekiwanych przez zamawiającego cech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wymagania oparte na obiektywnie możliwych do sprawdzenia i niedyskryminujących kryteriach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opracowana i przyjęta w drodze otwartej i przejrzystej procedury, z udziałem wszystkich zainteresowanych stron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kryteria są publicznie dostępne -&gt;&gt; wszyscy mogą się o nie ubiegać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jest przyznawana przez niezależny podmiot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6921EC-30D0-57AC-A443-08F1F7B1A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22" y="2892253"/>
            <a:ext cx="2250660" cy="22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F5A884C-14E1-F815-435F-61785FC17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86927FD-762E-4D8B-E86D-F2505FC0F8D3}"/>
              </a:ext>
            </a:extLst>
          </p:cNvPr>
          <p:cNvSpPr txBox="1">
            <a:spLocks/>
          </p:cNvSpPr>
          <p:nvPr/>
        </p:nvSpPr>
        <p:spPr>
          <a:xfrm>
            <a:off x="1885949" y="785977"/>
            <a:ext cx="7886700" cy="7294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pl-P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600" b="1">
                <a:solidFill>
                  <a:srgbClr val="292B5E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l-PL" dirty="0"/>
              <a:t>EU Ecolabel – czyli…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DFF1C54-EE4E-1939-4B84-2D1616FED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2314685"/>
            <a:ext cx="2837468" cy="2841082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955781A1-7F94-322D-C623-8B1DEF2B0793}"/>
              </a:ext>
            </a:extLst>
          </p:cNvPr>
          <p:cNvSpPr txBox="1">
            <a:spLocks/>
          </p:cNvSpPr>
          <p:nvPr/>
        </p:nvSpPr>
        <p:spPr>
          <a:xfrm>
            <a:off x="5107198" y="1934998"/>
            <a:ext cx="6895284" cy="41370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pl-PL" sz="1800" dirty="0">
                <a:latin typeface="+mj-lt"/>
              </a:rPr>
              <a:t>Oficjalne, europejskie wyróżnienie </a:t>
            </a:r>
            <a:r>
              <a:rPr lang="pl-PL" sz="1800" b="1" dirty="0">
                <a:solidFill>
                  <a:srgbClr val="00A36D"/>
                </a:solidFill>
                <a:latin typeface="+mj-lt"/>
              </a:rPr>
              <a:t>typu I wg ISO 14024 </a:t>
            </a:r>
            <a:r>
              <a:rPr lang="pl-PL" sz="1800" dirty="0">
                <a:latin typeface="+mj-lt"/>
              </a:rPr>
              <a:t>dla </a:t>
            </a:r>
            <a:r>
              <a:rPr lang="pl-PL" sz="1800" b="1" dirty="0">
                <a:latin typeface="+mj-lt"/>
              </a:rPr>
              <a:t>ekologicznych wyrobów </a:t>
            </a:r>
            <a:r>
              <a:rPr lang="pl-PL" sz="1800" dirty="0">
                <a:latin typeface="+mj-lt"/>
              </a:rPr>
              <a:t>potwierdzone</a:t>
            </a:r>
            <a:r>
              <a:rPr lang="pl-PL" sz="1800" b="1" dirty="0">
                <a:latin typeface="+mj-lt"/>
              </a:rPr>
              <a:t> certyfikatem</a:t>
            </a:r>
          </a:p>
          <a:p>
            <a:pPr marL="285750" indent="-285750"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pl-PL" sz="1800" b="1" dirty="0">
                <a:latin typeface="+mj-lt"/>
              </a:rPr>
              <a:t>Zarządzane</a:t>
            </a:r>
            <a:r>
              <a:rPr lang="pl-PL" sz="1800" dirty="0">
                <a:latin typeface="+mj-lt"/>
              </a:rPr>
              <a:t> przez Komisję Europejską i Jednostki Właściwe </a:t>
            </a:r>
          </a:p>
          <a:p>
            <a:pPr marL="285750" indent="-285750"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pl-PL" sz="1800" dirty="0">
                <a:latin typeface="+mj-lt"/>
              </a:rPr>
              <a:t>Dobrowolny do stosowania</a:t>
            </a:r>
          </a:p>
          <a:p>
            <a:pPr marL="285750" indent="-285750"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pl-PL" sz="1800" dirty="0">
                <a:latin typeface="+mj-lt"/>
              </a:rPr>
              <a:t>Łączące konsumentów, producentów, regulatorów z ogólnymi celami/strategiami unijnymi w zakresie ochrony środowiska</a:t>
            </a:r>
          </a:p>
          <a:p>
            <a:pPr marL="285750" indent="-285750">
              <a:buBlip>
                <a:blip r:embed="rId5"/>
              </a:buBlip>
              <a:defRPr/>
            </a:pPr>
            <a:r>
              <a:rPr lang="pl-PL" sz="1800" dirty="0">
                <a:latin typeface="+mj-lt"/>
              </a:rPr>
              <a:t>Przyznawane o najwyższej cechach środowiskowych</a:t>
            </a:r>
            <a:r>
              <a:rPr lang="pl-PL" sz="1800" b="1" dirty="0">
                <a:latin typeface="+mj-lt"/>
              </a:rPr>
              <a:t>10-20% wyrobom i usługom </a:t>
            </a:r>
            <a:endParaRPr lang="pl-PL" sz="1800" dirty="0">
              <a:latin typeface="+mj-lt"/>
            </a:endParaRPr>
          </a:p>
          <a:p>
            <a:pPr marL="285750" indent="-285750">
              <a:buBlip>
                <a:blip r:embed="rId5"/>
              </a:buBlip>
              <a:defRPr/>
            </a:pPr>
            <a:r>
              <a:rPr lang="pl-PL" sz="1800" dirty="0">
                <a:latin typeface="+mj-lt"/>
              </a:rPr>
              <a:t>Spełniającym rygorystyczne kryteria środowiskowe</a:t>
            </a:r>
          </a:p>
          <a:p>
            <a:pPr marL="285750" indent="-285750"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pl-PL" sz="1800" dirty="0">
                <a:latin typeface="+mj-lt"/>
              </a:rPr>
              <a:t>Uznawane we wszystkich krajach UE</a:t>
            </a:r>
          </a:p>
          <a:p>
            <a:pPr marL="285750" indent="-285750"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pl-PL" sz="1800" dirty="0">
                <a:latin typeface="+mj-lt"/>
              </a:rPr>
              <a:t>Realizujące cele zrównoważonego rozwoju (ESG)</a:t>
            </a:r>
          </a:p>
          <a:p>
            <a:pPr marL="285750" indent="-285750"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pl-PL" sz="1800" dirty="0">
                <a:latin typeface="+mj-lt"/>
              </a:rPr>
              <a:t>Wpisujące się w Zielone Zamówienia Publiczne (GPP)</a:t>
            </a:r>
          </a:p>
        </p:txBody>
      </p:sp>
    </p:spTree>
    <p:extLst>
      <p:ext uri="{BB962C8B-B14F-4D97-AF65-F5344CB8AC3E}">
        <p14:creationId xmlns:p14="http://schemas.microsoft.com/office/powerpoint/2010/main" val="394241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F3B6CDC-5094-C62E-2A83-AA9A7026D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17C1805B-C7B1-0474-0CB5-349FFB032E69}"/>
              </a:ext>
            </a:extLst>
          </p:cNvPr>
          <p:cNvSpPr txBox="1">
            <a:spLocks/>
          </p:cNvSpPr>
          <p:nvPr/>
        </p:nvSpPr>
        <p:spPr>
          <a:xfrm>
            <a:off x="1913381" y="708436"/>
            <a:ext cx="8733772" cy="7294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>
              <a:defRPr lang="pl-P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600" b="1">
                <a:solidFill>
                  <a:srgbClr val="292B5E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l-PL" dirty="0"/>
              <a:t>EU Ecolabel – podstawa prawna…</a:t>
            </a:r>
            <a:endParaRPr lang="pl-PL" alt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C199E2-24A4-E4F7-C93C-9E643AC40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33" r="37357"/>
          <a:stretch/>
        </p:blipFill>
        <p:spPr>
          <a:xfrm>
            <a:off x="526149" y="2012844"/>
            <a:ext cx="1604471" cy="23005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CAA9D95-DC8E-E9E3-9182-238AEA4DD2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8"/>
          <a:stretch/>
        </p:blipFill>
        <p:spPr>
          <a:xfrm>
            <a:off x="1399903" y="3136814"/>
            <a:ext cx="2896299" cy="335681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2DB2E87-E29E-625C-71CD-581A598DC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453" y="2203455"/>
            <a:ext cx="769904" cy="123754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055457A-7363-A893-B686-F49CE5CF160F}"/>
              </a:ext>
            </a:extLst>
          </p:cNvPr>
          <p:cNvSpPr/>
          <p:nvPr/>
        </p:nvSpPr>
        <p:spPr>
          <a:xfrm>
            <a:off x="4821937" y="2468134"/>
            <a:ext cx="5808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>
                <a:ln/>
                <a:solidFill>
                  <a:srgbClr val="0070C0"/>
                </a:solidFill>
                <a:effectLst/>
              </a:rPr>
              <a:t>Rozporządzenie (UE) 66/2010</a:t>
            </a:r>
          </a:p>
        </p:txBody>
      </p:sp>
      <p:sp>
        <p:nvSpPr>
          <p:cNvPr id="9" name="Prostokąt zaokrąglony 6">
            <a:extLst>
              <a:ext uri="{FF2B5EF4-FFF2-40B4-BE49-F238E27FC236}">
                <a16:creationId xmlns:a16="http://schemas.microsoft.com/office/drawing/2014/main" id="{33BB3162-00D0-3740-28F4-31BE2BF5E58A}"/>
              </a:ext>
            </a:extLst>
          </p:cNvPr>
          <p:cNvSpPr/>
          <p:nvPr/>
        </p:nvSpPr>
        <p:spPr>
          <a:xfrm>
            <a:off x="4666511" y="3163097"/>
            <a:ext cx="7147588" cy="2986467"/>
          </a:xfrm>
          <a:prstGeom prst="roundRect">
            <a:avLst>
              <a:gd name="adj" fmla="val 278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Ustanawia program unijnego oznakowania ekologicznego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Zasady stosowania oznakowania EU Ecolabel oraz ogólne opłaty związane z programem.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Promowanie wyrobów i usług spełniających restrykcyjne wymagania środowiskowe i techniczne.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Rzetelne, prawdziwe informacje  zdobyte na gruncie wiedzy naukowej o oddziaływaniu danego towaru czy określonej usługi na środowisko.</a:t>
            </a:r>
          </a:p>
        </p:txBody>
      </p:sp>
    </p:spTree>
    <p:extLst>
      <p:ext uri="{BB962C8B-B14F-4D97-AF65-F5344CB8AC3E}">
        <p14:creationId xmlns:p14="http://schemas.microsoft.com/office/powerpoint/2010/main" val="364385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BC652D30-2BCA-EE0D-F0EE-951F4156C367}"/>
              </a:ext>
            </a:extLst>
          </p:cNvPr>
          <p:cNvGrpSpPr/>
          <p:nvPr/>
        </p:nvGrpSpPr>
        <p:grpSpPr>
          <a:xfrm>
            <a:off x="1791964" y="1994001"/>
            <a:ext cx="9638884" cy="462348"/>
            <a:chOff x="807577" y="1740161"/>
            <a:chExt cx="6266442" cy="620483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D3E328FA-C3FB-F00C-59E5-E86BC850AE3F}"/>
                </a:ext>
              </a:extLst>
            </p:cNvPr>
            <p:cNvSpPr/>
            <p:nvPr/>
          </p:nvSpPr>
          <p:spPr>
            <a:xfrm>
              <a:off x="807577" y="1740161"/>
              <a:ext cx="690775" cy="6204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1.</a:t>
              </a:r>
            </a:p>
          </p:txBody>
        </p:sp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798F316D-80E7-563F-C480-BACD9B733F73}"/>
                </a:ext>
              </a:extLst>
            </p:cNvPr>
            <p:cNvSpPr/>
            <p:nvPr/>
          </p:nvSpPr>
          <p:spPr>
            <a:xfrm>
              <a:off x="1516084" y="1740161"/>
              <a:ext cx="5557935" cy="620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l-P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Przykłady „zielonych” certyfikatów – EU Ecolabel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F1874AC-835A-E7B9-FBA6-D83550059562}"/>
              </a:ext>
            </a:extLst>
          </p:cNvPr>
          <p:cNvGrpSpPr/>
          <p:nvPr/>
        </p:nvGrpSpPr>
        <p:grpSpPr>
          <a:xfrm>
            <a:off x="1791964" y="2649765"/>
            <a:ext cx="9705922" cy="462348"/>
            <a:chOff x="807577" y="1740161"/>
            <a:chExt cx="6310025" cy="620483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C1922853-CA1F-73F0-0186-B981384CB0D1}"/>
                </a:ext>
              </a:extLst>
            </p:cNvPr>
            <p:cNvSpPr/>
            <p:nvPr/>
          </p:nvSpPr>
          <p:spPr>
            <a:xfrm>
              <a:off x="807577" y="1740161"/>
              <a:ext cx="690775" cy="6204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2.</a:t>
              </a:r>
            </a:p>
          </p:txBody>
        </p:sp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id="{900A4E71-44A3-267D-BA2D-97D4CCF566A9}"/>
                </a:ext>
              </a:extLst>
            </p:cNvPr>
            <p:cNvSpPr/>
            <p:nvPr/>
          </p:nvSpPr>
          <p:spPr>
            <a:xfrm>
              <a:off x="1559667" y="1740161"/>
              <a:ext cx="5557935" cy="620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l-PL" b="1" dirty="0">
                  <a:latin typeface="+mj-lt"/>
                </a:rPr>
                <a:t>W jakich grupach produktowych można wykorzystać kryteria EU Ecolabel?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315A0C2-1843-50BC-19BD-37C76DEDAF17}"/>
              </a:ext>
            </a:extLst>
          </p:cNvPr>
          <p:cNvGrpSpPr/>
          <p:nvPr/>
        </p:nvGrpSpPr>
        <p:grpSpPr>
          <a:xfrm>
            <a:off x="1791964" y="3327903"/>
            <a:ext cx="9705922" cy="462348"/>
            <a:chOff x="807577" y="1740161"/>
            <a:chExt cx="6310025" cy="620483"/>
          </a:xfrm>
        </p:grpSpPr>
        <p:sp>
          <p:nvSpPr>
            <p:cNvPr id="26" name="Prostokąt: zaokrąglone rogi 25">
              <a:extLst>
                <a:ext uri="{FF2B5EF4-FFF2-40B4-BE49-F238E27FC236}">
                  <a16:creationId xmlns:a16="http://schemas.microsoft.com/office/drawing/2014/main" id="{17A416EC-E64B-5446-F13A-9EC787FC34EF}"/>
                </a:ext>
              </a:extLst>
            </p:cNvPr>
            <p:cNvSpPr/>
            <p:nvPr/>
          </p:nvSpPr>
          <p:spPr>
            <a:xfrm>
              <a:off x="807577" y="1740161"/>
              <a:ext cx="690775" cy="6204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3.</a:t>
              </a:r>
            </a:p>
          </p:txBody>
        </p:sp>
        <p:sp>
          <p:nvSpPr>
            <p:cNvPr id="27" name="Prostokąt: zaokrąglone rogi 26">
              <a:extLst>
                <a:ext uri="{FF2B5EF4-FFF2-40B4-BE49-F238E27FC236}">
                  <a16:creationId xmlns:a16="http://schemas.microsoft.com/office/drawing/2014/main" id="{16416BBC-6FBB-B243-78C2-90F50A12C698}"/>
                </a:ext>
              </a:extLst>
            </p:cNvPr>
            <p:cNvSpPr/>
            <p:nvPr/>
          </p:nvSpPr>
          <p:spPr>
            <a:xfrm>
              <a:off x="1559667" y="1740161"/>
              <a:ext cx="5557935" cy="620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l-P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Przykłady włączania kryteriów EU Ecolabel w zielonych zamówieniach.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A12C85E7-D696-DB3F-5B59-03687FA0BF73}"/>
              </a:ext>
            </a:extLst>
          </p:cNvPr>
          <p:cNvGrpSpPr/>
          <p:nvPr/>
        </p:nvGrpSpPr>
        <p:grpSpPr>
          <a:xfrm>
            <a:off x="1805691" y="4049260"/>
            <a:ext cx="9705922" cy="462348"/>
            <a:chOff x="807577" y="1740161"/>
            <a:chExt cx="6310025" cy="620483"/>
          </a:xfrm>
        </p:grpSpPr>
        <p:sp>
          <p:nvSpPr>
            <p:cNvPr id="49" name="Prostokąt: zaokrąglone rogi 48">
              <a:extLst>
                <a:ext uri="{FF2B5EF4-FFF2-40B4-BE49-F238E27FC236}">
                  <a16:creationId xmlns:a16="http://schemas.microsoft.com/office/drawing/2014/main" id="{E4F935E6-784F-3971-7376-704C4C04FCF7}"/>
                </a:ext>
              </a:extLst>
            </p:cNvPr>
            <p:cNvSpPr/>
            <p:nvPr/>
          </p:nvSpPr>
          <p:spPr>
            <a:xfrm>
              <a:off x="807577" y="1740161"/>
              <a:ext cx="690775" cy="6204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4.</a:t>
              </a:r>
            </a:p>
          </p:txBody>
        </p:sp>
        <p:sp>
          <p:nvSpPr>
            <p:cNvPr id="50" name="Prostokąt: zaokrąglone rogi 49">
              <a:extLst>
                <a:ext uri="{FF2B5EF4-FFF2-40B4-BE49-F238E27FC236}">
                  <a16:creationId xmlns:a16="http://schemas.microsoft.com/office/drawing/2014/main" id="{57F83506-96E6-119A-E655-0A11E2603241}"/>
                </a:ext>
              </a:extLst>
            </p:cNvPr>
            <p:cNvSpPr/>
            <p:nvPr/>
          </p:nvSpPr>
          <p:spPr>
            <a:xfrm>
              <a:off x="1559667" y="1740161"/>
              <a:ext cx="5557935" cy="6204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l-P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Jakie korzyści daje stosowanie EU Ecolabel i innych „zielonych” certyfikatów?</a:t>
              </a: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9750F89E-5245-4DD5-73CF-78A90BDF1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9" y="210041"/>
            <a:ext cx="2229833" cy="9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9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AF5A28A8-C92F-400E-B71D-39BDACFB7546}" vid="{2A5E0D26-3C4B-467B-83B5-56BDFD44FAD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215</TotalTime>
  <Words>3995</Words>
  <Application>Microsoft Office PowerPoint</Application>
  <PresentationFormat>Panoramiczny</PresentationFormat>
  <Paragraphs>396</Paragraphs>
  <Slides>23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18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Georgia</vt:lpstr>
      <vt:lpstr>Lato</vt:lpstr>
      <vt:lpstr>Lato Black</vt:lpstr>
      <vt:lpstr>lexend</vt:lpstr>
      <vt:lpstr>Open Sans</vt:lpstr>
      <vt:lpstr>OpenSans-Regular</vt:lpstr>
      <vt:lpstr>SegoeUI</vt:lpstr>
      <vt:lpstr>SegoeUI-SemiBold</vt:lpstr>
      <vt:lpstr>SourceSansPro-Regular</vt:lpstr>
      <vt:lpstr>Times New Roman</vt:lpstr>
      <vt:lpstr>Ubuntu</vt:lpstr>
      <vt:lpstr>Ubuntu Light</vt:lpstr>
      <vt:lpstr>Verdana</vt:lpstr>
      <vt:lpstr>Wingdings</vt:lpstr>
      <vt:lpstr>Motyw1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EU Ecolabel – zakres…</vt:lpstr>
      <vt:lpstr>Prezentacja programu PowerPoint</vt:lpstr>
      <vt:lpstr>EU Ecolabel – w liczbach  marzec 2023</vt:lpstr>
      <vt:lpstr>EU Ecolabel – gdzie szukać?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Macioszek Tymoteusz</dc:creator>
  <cp:lastModifiedBy>Jabłońska - Pudlak Magdalena</cp:lastModifiedBy>
  <cp:revision>16</cp:revision>
  <dcterms:created xsi:type="dcterms:W3CDTF">2023-09-19T08:02:14Z</dcterms:created>
  <dcterms:modified xsi:type="dcterms:W3CDTF">2023-09-20T07:26:41Z</dcterms:modified>
</cp:coreProperties>
</file>