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6E4AF-CB96-40AA-B9F0-4E2DC91FBC23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8A31-189E-44C6-A9CB-FB81FE4F3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45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306BE8-8B24-8820-CE06-D118EFD75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CF0B5E-06A9-4AF3-3C52-026E2D16D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ABDBEB-9FF1-BA78-A463-0F7A4859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CFD005-6F9B-33AE-51D7-352ECE2D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385EAD-A579-CEE1-6957-6FBE1623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11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AAA146-04EF-7967-495F-029A82F6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53BF9D-F357-719A-4B6B-07AE1ADB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94770C-84CE-7BA7-F6B9-D6771AD3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BDEF7B-FF0D-17B9-5C17-6DEDAE30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0E0D67-6194-6C0D-632C-09ED8807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27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98BC469-9718-1ADB-F74E-BB20AF230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0C4FDC-7117-C0A8-8D43-73B6E4AA4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73A340-868F-040F-C00F-ABFF60A4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6549C1-1965-8562-83F0-2EEDD7E0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B41798-0333-3C46-CB86-9EF1278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90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E055B-4E1E-1501-0A37-C601C6EA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8446C1-FA73-AE91-3FC2-9D9F441D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316C7A-5312-FDD9-4FE8-BB0183ED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AB58B0-5F8D-243A-1293-DB5E1E76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CD8EA2-D4DE-1699-9ABC-45C87513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73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CD555-8BD0-CD4A-A973-A63E6E9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E373F3-42CC-DE82-783C-5045D5A6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01A28E-61ED-A755-EE58-A92BE69D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CFBDE0-92C2-50D7-E10F-E4F72232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AB36B0-F7C7-0A3B-1D9A-934FAEC6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74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73C73-275C-CBA7-500A-4EE0DFB1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E5E113-6151-C467-6FB8-650FA320F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C7BE3D-F86A-7D58-3555-020F2AAA7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F8B194-05AE-900C-D6BF-65040569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57C19D-5984-940C-F905-4E8F5E40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1BB144-87E7-0431-951B-2DC87BF0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7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D10F65-1D96-A95D-FFD3-E6769703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D8FDE7-9F47-C99B-9A6B-B48D0B345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005597-5DA5-6864-C46B-626FB156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1C10FD7-73D2-98A3-4564-B50BC4D7F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D18376-5ED1-03DB-6907-AE6163B2D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B3DED2C-AFF4-7E5B-E4B8-245F9BCF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DB596F1-569F-9FAD-BFC7-F9E1FDAB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E023E8-5319-444D-2FC3-0522806F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78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0A06B8-0C06-9C87-2663-A4480FB3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C1F0E5-BB07-5840-9EAA-CB61FC81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0AAA17-DA85-7D06-D570-93FB0F1F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A82E68-2107-CC97-4140-222570F6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54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6FD91C3-1A9E-07B5-C9CB-E78697B0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0D50682-EA3D-97A9-E173-09DD715D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660971-9A76-7B50-17C0-FEF0DA06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80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B2730D-2139-D987-CC35-86F43D20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CC2948-7A5A-E79C-7819-6307BC7D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E2C341-17CE-4829-1B35-8939AA7F8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E4F417-FCC5-7A90-FFA1-F18FDC53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ABB549-CC8C-7526-5461-13B37D49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522B1A-7F00-E80C-9580-647D6E5E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60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BB911-A173-68D1-01A0-C37D6EC7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98BD16-F57A-B46A-6F2B-D13458527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89115A-8438-28D9-2FCC-BD38A16E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B2A940-824B-73F0-6695-A6DF072E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9670DD-C702-263A-2289-B0969AF2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958C1C-6B57-7D85-8B95-5BAAFA15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21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58C1731-8836-A36E-C9A5-5AAE0642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2C6812-454B-4296-BDE4-EC18E7AB7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DE487F-1FA2-50E5-18C1-361E63D71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6FF1-0D8B-4441-BBDE-97664A89C6C4}" type="datetimeFigureOut">
              <a:rPr lang="pl-PL" smtClean="0"/>
              <a:t>22.05.2023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746359-FDB0-2285-1109-397474464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AD72F7-D31B-3E8D-7822-4E18DA4D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3F77-1E6D-4B1A-9697-6693BD797D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37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F0794A-2FFA-6806-1EEC-BDE45CFF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5056" y="2181980"/>
            <a:ext cx="6002365" cy="2387600"/>
          </a:xfrm>
        </p:spPr>
        <p:txBody>
          <a:bodyPr>
            <a:normAutofit/>
          </a:bodyPr>
          <a:lstStyle/>
          <a:p>
            <a:r>
              <a:rPr lang="pl-PL" sz="7200" dirty="0">
                <a:latin typeface="Haettenschweiler" panose="020B0706040902060204" pitchFamily="34" charset="0"/>
              </a:rPr>
              <a:t>Światowy Dzień Bez Tytoniu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5102C7-E0A6-F5B6-32B5-24523CCA4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2014" y="5668928"/>
            <a:ext cx="4469986" cy="1208950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Caladea" panose="02040503050406030204" pitchFamily="18" charset="-18"/>
              </a:rPr>
              <a:t>PSSE w Tomaszowie Mazowieckim</a:t>
            </a:r>
          </a:p>
          <a:p>
            <a:r>
              <a:rPr lang="pl-PL" sz="1600" dirty="0">
                <a:latin typeface="Caladea" panose="02040503050406030204" pitchFamily="18" charset="-18"/>
              </a:rPr>
              <a:t>Opracowanie: Kinga Kaczmarek</a:t>
            </a:r>
          </a:p>
          <a:p>
            <a:r>
              <a:rPr lang="pl-PL" sz="1600" dirty="0">
                <a:latin typeface="Caladea" panose="02040503050406030204" pitchFamily="18" charset="-18"/>
              </a:rPr>
              <a:t>Źródło: WHO, World No Tobacco Day 2023.</a:t>
            </a: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9000B1CA-41B9-6653-B4E6-F5755C54EAAD}"/>
              </a:ext>
            </a:extLst>
          </p:cNvPr>
          <p:cNvGrpSpPr/>
          <p:nvPr/>
        </p:nvGrpSpPr>
        <p:grpSpPr>
          <a:xfrm>
            <a:off x="-2869636" y="-918171"/>
            <a:ext cx="9620499" cy="7922855"/>
            <a:chOff x="-2188944" y="0"/>
            <a:chExt cx="9620499" cy="818544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29" name="Schemat blokowy: proces alternatywny 28">
              <a:extLst>
                <a:ext uri="{FF2B5EF4-FFF2-40B4-BE49-F238E27FC236}">
                  <a16:creationId xmlns:a16="http://schemas.microsoft.com/office/drawing/2014/main" id="{DF232E4F-666D-C522-D108-8A72630B826C}"/>
                </a:ext>
              </a:extLst>
            </p:cNvPr>
            <p:cNvSpPr/>
            <p:nvPr/>
          </p:nvSpPr>
          <p:spPr>
            <a:xfrm rot="20484960">
              <a:off x="-614182" y="4778785"/>
              <a:ext cx="7365507" cy="1302309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0" name="Schemat blokowy: proces alternatywny 29">
              <a:extLst>
                <a:ext uri="{FF2B5EF4-FFF2-40B4-BE49-F238E27FC236}">
                  <a16:creationId xmlns:a16="http://schemas.microsoft.com/office/drawing/2014/main" id="{B0C8834E-11B1-C0C3-46F6-584D6BF97EE5}"/>
                </a:ext>
              </a:extLst>
            </p:cNvPr>
            <p:cNvSpPr/>
            <p:nvPr/>
          </p:nvSpPr>
          <p:spPr>
            <a:xfrm rot="20484960">
              <a:off x="-2055919" y="3904289"/>
              <a:ext cx="6158689" cy="1302309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Schemat blokowy: proces alternatywny 30">
              <a:extLst>
                <a:ext uri="{FF2B5EF4-FFF2-40B4-BE49-F238E27FC236}">
                  <a16:creationId xmlns:a16="http://schemas.microsoft.com/office/drawing/2014/main" id="{40F1D028-DA1B-CD57-D31B-4860B2927EA2}"/>
                </a:ext>
              </a:extLst>
            </p:cNvPr>
            <p:cNvSpPr/>
            <p:nvPr/>
          </p:nvSpPr>
          <p:spPr>
            <a:xfrm rot="20484960">
              <a:off x="-1084487" y="1576409"/>
              <a:ext cx="7463948" cy="1567704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Schemat blokowy: proces alternatywny 31">
              <a:extLst>
                <a:ext uri="{FF2B5EF4-FFF2-40B4-BE49-F238E27FC236}">
                  <a16:creationId xmlns:a16="http://schemas.microsoft.com/office/drawing/2014/main" id="{D8D5DB2B-AE41-E77D-A8A5-A8E1E460E2B4}"/>
                </a:ext>
              </a:extLst>
            </p:cNvPr>
            <p:cNvSpPr/>
            <p:nvPr/>
          </p:nvSpPr>
          <p:spPr>
            <a:xfrm rot="20484960">
              <a:off x="-1929545" y="6714395"/>
              <a:ext cx="7681926" cy="1471049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Schemat blokowy: łącznik 32">
              <a:extLst>
                <a:ext uri="{FF2B5EF4-FFF2-40B4-BE49-F238E27FC236}">
                  <a16:creationId xmlns:a16="http://schemas.microsoft.com/office/drawing/2014/main" id="{D310E3C7-B89B-F2B5-4CB6-B2E7A4816E6C}"/>
                </a:ext>
              </a:extLst>
            </p:cNvPr>
            <p:cNvSpPr/>
            <p:nvPr/>
          </p:nvSpPr>
          <p:spPr>
            <a:xfrm>
              <a:off x="5778992" y="5144032"/>
              <a:ext cx="1652563" cy="1500217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Schemat blokowy: łącznik 33">
              <a:extLst>
                <a:ext uri="{FF2B5EF4-FFF2-40B4-BE49-F238E27FC236}">
                  <a16:creationId xmlns:a16="http://schemas.microsoft.com/office/drawing/2014/main" id="{327AE1F2-AF6C-8FFD-C39C-E5657DBE74B1}"/>
                </a:ext>
              </a:extLst>
            </p:cNvPr>
            <p:cNvSpPr/>
            <p:nvPr/>
          </p:nvSpPr>
          <p:spPr>
            <a:xfrm>
              <a:off x="4287396" y="2624185"/>
              <a:ext cx="1328871" cy="117088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Schemat blokowy: łącznik 34">
              <a:extLst>
                <a:ext uri="{FF2B5EF4-FFF2-40B4-BE49-F238E27FC236}">
                  <a16:creationId xmlns:a16="http://schemas.microsoft.com/office/drawing/2014/main" id="{4BBCA801-65B8-6DBF-B8DC-56B3190A7F79}"/>
                </a:ext>
              </a:extLst>
            </p:cNvPr>
            <p:cNvSpPr/>
            <p:nvPr/>
          </p:nvSpPr>
          <p:spPr>
            <a:xfrm>
              <a:off x="0" y="0"/>
              <a:ext cx="910080" cy="838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Schemat blokowy: łącznik 35">
              <a:extLst>
                <a:ext uri="{FF2B5EF4-FFF2-40B4-BE49-F238E27FC236}">
                  <a16:creationId xmlns:a16="http://schemas.microsoft.com/office/drawing/2014/main" id="{FD1D49D6-2A8E-0898-B0C4-15711968954F}"/>
                </a:ext>
              </a:extLst>
            </p:cNvPr>
            <p:cNvSpPr/>
            <p:nvPr/>
          </p:nvSpPr>
          <p:spPr>
            <a:xfrm>
              <a:off x="2041585" y="528786"/>
              <a:ext cx="910080" cy="838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Schemat blokowy: proces alternatywny 36">
              <a:extLst>
                <a:ext uri="{FF2B5EF4-FFF2-40B4-BE49-F238E27FC236}">
                  <a16:creationId xmlns:a16="http://schemas.microsoft.com/office/drawing/2014/main" id="{6EFF2F31-94A8-04FF-6022-A607C44638D7}"/>
                </a:ext>
              </a:extLst>
            </p:cNvPr>
            <p:cNvSpPr/>
            <p:nvPr/>
          </p:nvSpPr>
          <p:spPr>
            <a:xfrm rot="20484960">
              <a:off x="-2188944" y="1253104"/>
              <a:ext cx="4055764" cy="1046582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62466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13" y="-24221"/>
            <a:ext cx="11554366" cy="1384300"/>
          </a:xfrm>
        </p:spPr>
        <p:txBody>
          <a:bodyPr>
            <a:normAutofit/>
          </a:bodyPr>
          <a:lstStyle/>
          <a:p>
            <a:r>
              <a:rPr lang="pl-PL" dirty="0">
                <a:latin typeface="Caladea" panose="02040503050406030204" pitchFamily="18" charset="-18"/>
                <a:cs typeface="Times New Roman" panose="02020603050405020304" pitchFamily="18" charset="0"/>
              </a:rPr>
              <a:t>Szczególnie zagrożone populacje wrażliwe.</a:t>
            </a:r>
          </a:p>
        </p:txBody>
      </p:sp>
      <p:pic>
        <p:nvPicPr>
          <p:cNvPr id="4" name="Picture 12" descr="Ciggie wars: black tobacco farmers paying the price | Food For Mzansi">
            <a:extLst>
              <a:ext uri="{FF2B5EF4-FFF2-40B4-BE49-F238E27FC236}">
                <a16:creationId xmlns:a16="http://schemas.microsoft.com/office/drawing/2014/main" id="{589F7EC8-4D68-5E76-6B93-94AAB8A3E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67" y="4241453"/>
            <a:ext cx="1463427" cy="13843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ferman miles de niños que trabajan recogiendo tabaco en EEUU | CNN">
            <a:extLst>
              <a:ext uri="{FF2B5EF4-FFF2-40B4-BE49-F238E27FC236}">
                <a16:creationId xmlns:a16="http://schemas.microsoft.com/office/drawing/2014/main" id="{02E7FAA6-A70C-C07D-5466-0CAE856B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748" y="2822338"/>
            <a:ext cx="1550418" cy="141911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bacco Industry Guidelines on COVID-19 Preventative Measures During ...">
            <a:extLst>
              <a:ext uri="{FF2B5EF4-FFF2-40B4-BE49-F238E27FC236}">
                <a16:creationId xmlns:a16="http://schemas.microsoft.com/office/drawing/2014/main" id="{2B5D874C-2405-3FBC-EB6E-F902FADC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52" y="3788414"/>
            <a:ext cx="1687032" cy="15965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se up of tobacco farmer's hands cutting tobacco leaves on farm in ...">
            <a:extLst>
              <a:ext uri="{FF2B5EF4-FFF2-40B4-BE49-F238E27FC236}">
                <a16:creationId xmlns:a16="http://schemas.microsoft.com/office/drawing/2014/main" id="{B104104F-AA4D-96D5-00B5-59F3D95C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1452930" y="1340530"/>
            <a:ext cx="1687032" cy="159006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0E1621-3A20-925F-0923-94B959F13465}"/>
              </a:ext>
            </a:extLst>
          </p:cNvPr>
          <p:cNvSpPr txBox="1"/>
          <p:nvPr/>
        </p:nvSpPr>
        <p:spPr>
          <a:xfrm>
            <a:off x="181992" y="5811965"/>
            <a:ext cx="11268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adea" panose="02040503050406030204" pitchFamily="18" charset="-18"/>
              </a:rPr>
              <a:t>Kobiety w ciąży są również nieproporcjonalnie dotknięte szkodliwymi skutkami uprawy tytoniu i są bardziej narażone na </a:t>
            </a:r>
            <a:r>
              <a:rPr lang="pl-PL" sz="2400" dirty="0">
                <a:solidFill>
                  <a:srgbClr val="FF0000"/>
                </a:solidFill>
                <a:latin typeface="Caladea" panose="02040503050406030204" pitchFamily="18" charset="-18"/>
              </a:rPr>
              <a:t>poronienie. </a:t>
            </a:r>
          </a:p>
        </p:txBody>
      </p:sp>
      <p:pic>
        <p:nvPicPr>
          <p:cNvPr id="3" name="Picture 8" descr="Indonésie : Des enfants travaillent dans des conditions dangereuses ...">
            <a:extLst>
              <a:ext uri="{FF2B5EF4-FFF2-40B4-BE49-F238E27FC236}">
                <a16:creationId xmlns:a16="http://schemas.microsoft.com/office/drawing/2014/main" id="{96ACEBBD-BFAE-9511-ED63-ABFD9F11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95" y="1104072"/>
            <a:ext cx="1494975" cy="152606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3585A9D-8204-F2CE-FF49-1851AC971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306" y="1234106"/>
            <a:ext cx="4305388" cy="420135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95844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84" y="800100"/>
            <a:ext cx="4626517" cy="5308599"/>
          </a:xfrm>
        </p:spPr>
        <p:txBody>
          <a:bodyPr>
            <a:normAutofit/>
          </a:bodyPr>
          <a:lstStyle/>
          <a:p>
            <a:r>
              <a:rPr lang="pl-PL" dirty="0">
                <a:latin typeface="Haettenschweiler" panose="020B0706040902060204" pitchFamily="34" charset="0"/>
                <a:cs typeface="Times New Roman" panose="02020603050405020304" pitchFamily="18" charset="0"/>
              </a:rPr>
              <a:t>W jaki sposób uprawa tytoniu szkodzi środowisku?</a:t>
            </a:r>
          </a:p>
        </p:txBody>
      </p:sp>
      <p:pic>
        <p:nvPicPr>
          <p:cNvPr id="1026" name="Picture 2" descr="Pestycydy - gdzie występują? Jak je usunąć? | Dzień Dobry TVN | Dzień ...">
            <a:extLst>
              <a:ext uri="{FF2B5EF4-FFF2-40B4-BE49-F238E27FC236}">
                <a16:creationId xmlns:a16="http://schemas.microsoft.com/office/drawing/2014/main" id="{6490D6CB-1506-6656-1A80-25F145E3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797" y="114300"/>
            <a:ext cx="3432719" cy="19263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 Amazon deforestation rises, so does the need for urgent action">
            <a:extLst>
              <a:ext uri="{FF2B5EF4-FFF2-40B4-BE49-F238E27FC236}">
                <a16:creationId xmlns:a16="http://schemas.microsoft.com/office/drawing/2014/main" id="{020D17FD-06C4-EE32-4779-78BD5485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21" y="4361522"/>
            <a:ext cx="3338884" cy="224882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forestation &amp; The Loss of Biodiversity - Youth Are Awesome">
            <a:extLst>
              <a:ext uri="{FF2B5EF4-FFF2-40B4-BE49-F238E27FC236}">
                <a16:creationId xmlns:a16="http://schemas.microsoft.com/office/drawing/2014/main" id="{80AA0726-4245-5E9D-84F1-A2B13A3B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59" y="2155031"/>
            <a:ext cx="3432719" cy="228123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314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667" y="114300"/>
            <a:ext cx="8620666" cy="819150"/>
          </a:xfrm>
        </p:spPr>
        <p:txBody>
          <a:bodyPr>
            <a:noAutofit/>
          </a:bodyPr>
          <a:lstStyle/>
          <a:p>
            <a:pPr algn="ctr"/>
            <a:r>
              <a:rPr lang="pl-PL" sz="320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Utrata różnorodności biologicznej.</a:t>
            </a:r>
            <a:endParaRPr lang="pl-PL" sz="3200" dirty="0">
              <a:latin typeface="Caladea" panose="02040503050406030204" pitchFamily="18" charset="-18"/>
              <a:cs typeface="Times New Roman" panose="02020603050405020304" pitchFamily="18" charset="0"/>
            </a:endParaRPr>
          </a:p>
        </p:txBody>
      </p:sp>
      <p:pic>
        <p:nvPicPr>
          <p:cNvPr id="1026" name="Picture 2" descr="Pestycydy - gdzie występują? Jak je usunąć? | Dzień Dobry TVN | Dzień ...">
            <a:extLst>
              <a:ext uri="{FF2B5EF4-FFF2-40B4-BE49-F238E27FC236}">
                <a16:creationId xmlns:a16="http://schemas.microsoft.com/office/drawing/2014/main" id="{6490D6CB-1506-6656-1A80-25F145E3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12" y="3455543"/>
            <a:ext cx="2914653" cy="17813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 Amazon deforestation rises, so does the need for urgent action">
            <a:extLst>
              <a:ext uri="{FF2B5EF4-FFF2-40B4-BE49-F238E27FC236}">
                <a16:creationId xmlns:a16="http://schemas.microsoft.com/office/drawing/2014/main" id="{020D17FD-06C4-EE32-4779-78BD5485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" y="877007"/>
            <a:ext cx="2968679" cy="199948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forestation &amp; The Loss of Biodiversity - Youth Are Awesome">
            <a:extLst>
              <a:ext uri="{FF2B5EF4-FFF2-40B4-BE49-F238E27FC236}">
                <a16:creationId xmlns:a16="http://schemas.microsoft.com/office/drawing/2014/main" id="{80AA0726-4245-5E9D-84F1-A2B13A3B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96" y="1030434"/>
            <a:ext cx="6143208" cy="408251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F33EA02-F1B8-1769-1E20-3218F75C45DA}"/>
              </a:ext>
            </a:extLst>
          </p:cNvPr>
          <p:cNvSpPr txBox="1"/>
          <p:nvPr/>
        </p:nvSpPr>
        <p:spPr>
          <a:xfrm>
            <a:off x="384724" y="5266372"/>
            <a:ext cx="11697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Uprawa tytoniu przyczynia się do fragmentacji siedlisk, co oznacza, że </a:t>
            </a:r>
            <a:r>
              <a:rPr lang="pl-PL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części siedlisk są niszczone</a:t>
            </a:r>
            <a:r>
              <a:rPr lang="pl-PL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, pozostawiając mniejsze niepołączone obszary, co może osłabiać ekosystemy i przyczyniać się do utraty różnorodności biologicznej. Jest to również związane z degradacją gleby lub pustynnieniem w postaci erozji gleby, zmniejszonej żyzności i produktywności gleby oraz zakłóceniem obiegu wody. </a:t>
            </a:r>
            <a:r>
              <a:rPr lang="pl-PL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Wypłukiwanie chemikaliów do pobliskich źródeł wody zabija ryby i wpływa na innych ludzi i zwierzęta, w tym bydło, które mają dostęp do tych wód do użytku domowego i picia.</a:t>
            </a:r>
            <a:endParaRPr lang="pl-PL" dirty="0">
              <a:solidFill>
                <a:srgbClr val="FF0000"/>
              </a:solidFill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2186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09" y="134480"/>
            <a:ext cx="8106315" cy="819150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latin typeface="Caladea" panose="02040503050406030204" pitchFamily="18" charset="-18"/>
                <a:cs typeface="Times New Roman" panose="02020603050405020304" pitchFamily="18" charset="0"/>
              </a:rPr>
              <a:t>Intensywne stosowanie pestycydów.</a:t>
            </a:r>
          </a:p>
        </p:txBody>
      </p:sp>
      <p:pic>
        <p:nvPicPr>
          <p:cNvPr id="1026" name="Picture 2" descr="Pestycydy - gdzie występują? Jak je usunąć? | Dzień Dobry TVN | Dzień ...">
            <a:extLst>
              <a:ext uri="{FF2B5EF4-FFF2-40B4-BE49-F238E27FC236}">
                <a16:creationId xmlns:a16="http://schemas.microsoft.com/office/drawing/2014/main" id="{6490D6CB-1506-6656-1A80-25F145E3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55" y="1299767"/>
            <a:ext cx="6112687" cy="374439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 Amazon deforestation rises, so does the need for urgent action">
            <a:extLst>
              <a:ext uri="{FF2B5EF4-FFF2-40B4-BE49-F238E27FC236}">
                <a16:creationId xmlns:a16="http://schemas.microsoft.com/office/drawing/2014/main" id="{020D17FD-06C4-EE32-4779-78BD5485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11" y="3521984"/>
            <a:ext cx="2890920" cy="189135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forestation &amp; The Loss of Biodiversity - Youth Are Awesome">
            <a:extLst>
              <a:ext uri="{FF2B5EF4-FFF2-40B4-BE49-F238E27FC236}">
                <a16:creationId xmlns:a16="http://schemas.microsoft.com/office/drawing/2014/main" id="{80AA0726-4245-5E9D-84F1-A2B13A3B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855"/>
            <a:ext cx="2920322" cy="184601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F33EA02-F1B8-1769-1E20-3218F75C45DA}"/>
              </a:ext>
            </a:extLst>
          </p:cNvPr>
          <p:cNvSpPr txBox="1"/>
          <p:nvPr/>
        </p:nvSpPr>
        <p:spPr>
          <a:xfrm>
            <a:off x="323579" y="5523191"/>
            <a:ext cx="1154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Uprawa tytoniu wymaga dużych zasobów i </a:t>
            </a:r>
            <a:r>
              <a:rPr lang="pl-PL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intensywnego stosowania pestycydów i nawozów</a:t>
            </a:r>
            <a:r>
              <a:rPr lang="pl-PL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, które przyczyniają się do </a:t>
            </a:r>
            <a:r>
              <a:rPr lang="pl-PL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degradacji gleby</a:t>
            </a:r>
            <a:r>
              <a:rPr lang="pl-PL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. Te chemikalia przedostają się do środowiska wodnego, zanieczyszczając jeziora, rzeki i wodę pitną. Ziemia wykorzystywana do uprawy tytoniu ma wówczas mniejszą zdolność do uprawy innych upraw, takich jak żywność, ponieważ tytoń wyczerpuje żyzność gleby.</a:t>
            </a:r>
            <a:endParaRPr lang="pl-PL" dirty="0"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47675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284" y="74927"/>
            <a:ext cx="5652861" cy="819150"/>
          </a:xfrm>
        </p:spPr>
        <p:txBody>
          <a:bodyPr>
            <a:noAutofit/>
          </a:bodyPr>
          <a:lstStyle/>
          <a:p>
            <a:r>
              <a:rPr lang="pl-PL" sz="3200" dirty="0">
                <a:latin typeface="Caladea" panose="02040503050406030204" pitchFamily="18" charset="-18"/>
                <a:cs typeface="Times New Roman" panose="02020603050405020304" pitchFamily="18" charset="0"/>
              </a:rPr>
              <a:t>Wylesianie.</a:t>
            </a:r>
          </a:p>
        </p:txBody>
      </p:sp>
      <p:pic>
        <p:nvPicPr>
          <p:cNvPr id="1026" name="Picture 2" descr="Pestycydy - gdzie występują? Jak je usunąć? | Dzień Dobry TVN | Dzień ...">
            <a:extLst>
              <a:ext uri="{FF2B5EF4-FFF2-40B4-BE49-F238E27FC236}">
                <a16:creationId xmlns:a16="http://schemas.microsoft.com/office/drawing/2014/main" id="{6490D6CB-1506-6656-1A80-25F145E3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" y="1039725"/>
            <a:ext cx="2898195" cy="177532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 Amazon deforestation rises, so does the need for urgent action">
            <a:extLst>
              <a:ext uri="{FF2B5EF4-FFF2-40B4-BE49-F238E27FC236}">
                <a16:creationId xmlns:a16="http://schemas.microsoft.com/office/drawing/2014/main" id="{020D17FD-06C4-EE32-4779-78BD5485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16" y="1039725"/>
            <a:ext cx="6158783" cy="409701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forestation &amp; The Loss of Biodiversity - Youth Are Awesome">
            <a:extLst>
              <a:ext uri="{FF2B5EF4-FFF2-40B4-BE49-F238E27FC236}">
                <a16:creationId xmlns:a16="http://schemas.microsoft.com/office/drawing/2014/main" id="{80AA0726-4245-5E9D-84F1-A2B13A3B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99" y="3425691"/>
            <a:ext cx="2898195" cy="183202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F33EA02-F1B8-1769-1E20-3218F75C45DA}"/>
              </a:ext>
            </a:extLst>
          </p:cNvPr>
          <p:cNvSpPr txBox="1"/>
          <p:nvPr/>
        </p:nvSpPr>
        <p:spPr>
          <a:xfrm>
            <a:off x="427587" y="5428038"/>
            <a:ext cx="1161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Uprawa tytoniu odpowiada za około 5% całkowitego wylesiania. Aby zrobić miejsce dla upraw tytoniu, drzewa muszą zostać wycięte, a ziemia oczyszczona. Potrzeba mniej więcej </a:t>
            </a:r>
            <a:r>
              <a:rPr lang="pl-PL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jednego drzewa</a:t>
            </a:r>
            <a:r>
              <a:rPr lang="pl-PL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, aby wyprodukować </a:t>
            </a:r>
            <a:r>
              <a:rPr lang="pl-PL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300 papierosów</a:t>
            </a:r>
            <a:r>
              <a:rPr lang="pl-PL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. Prowadzi to do pustynnienia i głodu, ponieważ w niektórych z tych regionów żyzne grunty do uprawy żywności są ograniczone. Każdego roku oczyszcza się około 200 000 hektarów (ha) gruntów pod uprawę tytoniu.</a:t>
            </a:r>
            <a:endParaRPr lang="pl-PL" dirty="0"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85016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DDF36CE9-4AB3-76DF-2CD0-F038D2B818F9}"/>
              </a:ext>
            </a:extLst>
          </p:cNvPr>
          <p:cNvSpPr txBox="1"/>
          <p:nvPr/>
        </p:nvSpPr>
        <p:spPr>
          <a:xfrm>
            <a:off x="627024" y="2644170"/>
            <a:ext cx="112013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0" i="0" dirty="0">
                <a:solidFill>
                  <a:srgbClr val="FF0000"/>
                </a:solidFill>
                <a:effectLst/>
                <a:latin typeface="Haettenschweiler" panose="020B0706040902060204" pitchFamily="34" charset="0"/>
              </a:rPr>
              <a:t>Uprawa tytoniu szkodzi naszemu zdrowiu, zdrowiu rolników i zdrowiu planety. </a:t>
            </a:r>
            <a:endParaRPr lang="pl-PL" sz="4800" dirty="0">
              <a:solidFill>
                <a:srgbClr val="FF0000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254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9AC03-4FE9-0EEC-5487-7ADEE065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023"/>
            <a:ext cx="5462239" cy="1325563"/>
          </a:xfrm>
        </p:spPr>
        <p:txBody>
          <a:bodyPr/>
          <a:lstStyle/>
          <a:p>
            <a:r>
              <a:rPr lang="pl-PL" dirty="0">
                <a:latin typeface="Haettenschweiler" panose="020B0706040902060204" pitchFamily="34" charset="0"/>
              </a:rPr>
              <a:t>Potrzebujemy żywności, a nie tytoniu.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93ED6C2-1B56-D033-1794-F2E4BB34C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920" y="-470154"/>
            <a:ext cx="12893040" cy="1214524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D83A1DA-3D82-5320-3C16-7E64498059BC}"/>
              </a:ext>
            </a:extLst>
          </p:cNvPr>
          <p:cNvSpPr txBox="1"/>
          <p:nvPr/>
        </p:nvSpPr>
        <p:spPr>
          <a:xfrm>
            <a:off x="838200" y="2286779"/>
            <a:ext cx="50830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adea" panose="02040503050406030204" pitchFamily="18" charset="-18"/>
                <a:ea typeface="Cambria" panose="02040503050406030204" pitchFamily="18" charset="0"/>
              </a:rPr>
              <a:t>Powyższe hasło przyświeca tegorocznym obchodom Światowego Dnia Bez Tytoniu. </a:t>
            </a:r>
          </a:p>
          <a:p>
            <a:endParaRPr lang="pl-PL" sz="2000" dirty="0">
              <a:latin typeface="Caladea" panose="02040503050406030204" pitchFamily="18" charset="-18"/>
              <a:ea typeface="Cambria" panose="02040503050406030204" pitchFamily="18" charset="0"/>
            </a:endParaRPr>
          </a:p>
          <a:p>
            <a:r>
              <a:rPr lang="pl-PL" sz="2000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  <a:ea typeface="Cambria" panose="02040503050406030204" pitchFamily="18" charset="0"/>
              </a:rPr>
              <a:t>Obecnie tytoń jest uprawiany w ponad 125 krajach, na szacowanym obszarze 4 milionów hektarów (ha), który jest obszarem większym niż kraj Rwandy. </a:t>
            </a:r>
          </a:p>
          <a:p>
            <a:endParaRPr lang="pl-PL" sz="2000" dirty="0">
              <a:solidFill>
                <a:srgbClr val="3C4245"/>
              </a:solidFill>
              <a:latin typeface="Caladea" panose="02040503050406030204" pitchFamily="18" charset="-18"/>
              <a:ea typeface="Cambria" panose="02040503050406030204" pitchFamily="18" charset="0"/>
            </a:endParaRPr>
          </a:p>
          <a:p>
            <a:r>
              <a:rPr lang="pl-PL" sz="2000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  <a:ea typeface="Cambria" panose="02040503050406030204" pitchFamily="18" charset="0"/>
              </a:rPr>
              <a:t>Szkodliwy wpływ uprawy na środowisko jest szczególnie widoczny w krajach o niskim i średnim dochodzie.</a:t>
            </a:r>
            <a:endParaRPr lang="pl-PL" sz="2000" dirty="0">
              <a:latin typeface="Caladea" panose="02040503050406030204" pitchFamily="18" charset="-18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833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9AC03-4FE9-0EEC-5487-7ADEE065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6" y="2103437"/>
            <a:ext cx="5060795" cy="1325563"/>
          </a:xfrm>
        </p:spPr>
        <p:txBody>
          <a:bodyPr/>
          <a:lstStyle/>
          <a:p>
            <a:r>
              <a:rPr lang="pl-PL" dirty="0">
                <a:latin typeface="Haettenschweiler" panose="020B0706040902060204" pitchFamily="34" charset="0"/>
              </a:rPr>
              <a:t>Czy wiesz że…?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93ED6C2-1B56-D033-1794-F2E4BB34C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040" y="-7328154"/>
            <a:ext cx="12893040" cy="1214524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43455E8-26BF-943B-06FE-ADC8CADF4A21}"/>
              </a:ext>
            </a:extLst>
          </p:cNvPr>
          <p:cNvSpPr txBox="1"/>
          <p:nvPr/>
        </p:nvSpPr>
        <p:spPr>
          <a:xfrm>
            <a:off x="525966" y="4881745"/>
            <a:ext cx="11561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  <a:cs typeface="Arial" panose="020B0604020202020204" pitchFamily="34" charset="0"/>
              </a:rPr>
              <a:t>Rzadkie grunty orne i woda są wykorzystywane do uprawy tytoniu, </a:t>
            </a:r>
            <a:r>
              <a:rPr lang="pl-PL" sz="2000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  <a:cs typeface="Arial" panose="020B0604020202020204" pitchFamily="34" charset="0"/>
              </a:rPr>
              <a:t>a tysiące hektarów lasów </a:t>
            </a:r>
            <a:r>
              <a:rPr lang="pl-PL" sz="2000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  <a:cs typeface="Arial" panose="020B0604020202020204" pitchFamily="34" charset="0"/>
              </a:rPr>
              <a:t>są niszczone, aby stworzyć przestrzeń dla produkcji tytoniu i paliwa do peklowania liści tytoniu. W ten sposób </a:t>
            </a:r>
            <a:r>
              <a:rPr lang="pl-PL" sz="2000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  <a:cs typeface="Arial" panose="020B0604020202020204" pitchFamily="34" charset="0"/>
              </a:rPr>
              <a:t>żyzna ziemia jest niszczona i nie może być wykorzystana do uprawy bardzo potrzebnych roślin spożywczych.</a:t>
            </a:r>
            <a:endParaRPr lang="pl-PL" sz="2000" dirty="0">
              <a:solidFill>
                <a:srgbClr val="FF0000"/>
              </a:solidFill>
              <a:latin typeface="Caladea" panose="02040503050406030204" pitchFamily="18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306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84" y="800100"/>
            <a:ext cx="4848766" cy="5308599"/>
          </a:xfrm>
        </p:spPr>
        <p:txBody>
          <a:bodyPr>
            <a:normAutofit/>
          </a:bodyPr>
          <a:lstStyle/>
          <a:p>
            <a:r>
              <a:rPr lang="pl-PL" dirty="0">
                <a:latin typeface="Haettenschweiler" panose="020B0706040902060204" pitchFamily="34" charset="0"/>
                <a:cs typeface="Times New Roman" panose="02020603050405020304" pitchFamily="18" charset="0"/>
              </a:rPr>
              <a:t>W jaki sposób uprawa tytoniu szkodzi zdrowiu rolników i ich rodzin?</a:t>
            </a:r>
          </a:p>
        </p:txBody>
      </p:sp>
      <p:pic>
        <p:nvPicPr>
          <p:cNvPr id="4" name="Picture 12" descr="Ciggie wars: black tobacco farmers paying the price | Food For Mzansi">
            <a:extLst>
              <a:ext uri="{FF2B5EF4-FFF2-40B4-BE49-F238E27FC236}">
                <a16:creationId xmlns:a16="http://schemas.microsoft.com/office/drawing/2014/main" id="{589F7EC8-4D68-5E76-6B93-94AAB8A3E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73" y="293743"/>
            <a:ext cx="2857524" cy="270301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ferman miles de niños que trabajan recogiendo tabaco en EEUU | CNN">
            <a:extLst>
              <a:ext uri="{FF2B5EF4-FFF2-40B4-BE49-F238E27FC236}">
                <a16:creationId xmlns:a16="http://schemas.microsoft.com/office/drawing/2014/main" id="{02E7FAA6-A70C-C07D-5466-0CAE856B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924" y="3128091"/>
            <a:ext cx="2302352" cy="210736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bacco Industry Guidelines on COVID-19 Preventative Measures During ...">
            <a:extLst>
              <a:ext uri="{FF2B5EF4-FFF2-40B4-BE49-F238E27FC236}">
                <a16:creationId xmlns:a16="http://schemas.microsoft.com/office/drawing/2014/main" id="{2B5D874C-2405-3FBC-EB6E-F902FADC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71" y="3454399"/>
            <a:ext cx="2779216" cy="263022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se up of tobacco farmer's hands cutting tobacco leaves on farm in ...">
            <a:extLst>
              <a:ext uri="{FF2B5EF4-FFF2-40B4-BE49-F238E27FC236}">
                <a16:creationId xmlns:a16="http://schemas.microsoft.com/office/drawing/2014/main" id="{B104104F-AA4D-96D5-00B5-59F3D95C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5207001" y="225950"/>
            <a:ext cx="3238500" cy="305235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donésie : Des enfants travaillent dans des conditions dangereuses ...">
            <a:extLst>
              <a:ext uri="{FF2B5EF4-FFF2-40B4-BE49-F238E27FC236}">
                <a16:creationId xmlns:a16="http://schemas.microsoft.com/office/drawing/2014/main" id="{9F87582F-48BB-A1EC-02AA-856F4E79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57" y="2551886"/>
            <a:ext cx="1596688" cy="162988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D5D639B-9705-379B-E34B-A5F05FC09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8806" y="4570901"/>
            <a:ext cx="2302352" cy="224671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4769231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4" y="-194190"/>
            <a:ext cx="5833016" cy="1384300"/>
          </a:xfrm>
        </p:spPr>
        <p:txBody>
          <a:bodyPr>
            <a:normAutofit/>
          </a:bodyPr>
          <a:lstStyle/>
          <a:p>
            <a:r>
              <a:rPr lang="pl-PL" dirty="0">
                <a:latin typeface="Caladea" panose="02040503050406030204" pitchFamily="18" charset="-18"/>
                <a:cs typeface="Times New Roman" panose="02020603050405020304" pitchFamily="18" charset="0"/>
              </a:rPr>
              <a:t>Zatrucie nikotyną</a:t>
            </a:r>
          </a:p>
        </p:txBody>
      </p:sp>
      <p:pic>
        <p:nvPicPr>
          <p:cNvPr id="4" name="Picture 12" descr="Ciggie wars: black tobacco farmers paying the price | Food For Mzansi">
            <a:extLst>
              <a:ext uri="{FF2B5EF4-FFF2-40B4-BE49-F238E27FC236}">
                <a16:creationId xmlns:a16="http://schemas.microsoft.com/office/drawing/2014/main" id="{589F7EC8-4D68-5E76-6B93-94AAB8A3E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46" y="945958"/>
            <a:ext cx="1522074" cy="14397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ferman miles de niños que trabajan recogiendo tabaco en EEUU | CNN">
            <a:extLst>
              <a:ext uri="{FF2B5EF4-FFF2-40B4-BE49-F238E27FC236}">
                <a16:creationId xmlns:a16="http://schemas.microsoft.com/office/drawing/2014/main" id="{02E7FAA6-A70C-C07D-5466-0CAE856B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22" y="3292427"/>
            <a:ext cx="1726280" cy="15800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bacco Industry Guidelines on COVID-19 Preventative Measures During ...">
            <a:extLst>
              <a:ext uri="{FF2B5EF4-FFF2-40B4-BE49-F238E27FC236}">
                <a16:creationId xmlns:a16="http://schemas.microsoft.com/office/drawing/2014/main" id="{2B5D874C-2405-3FBC-EB6E-F902FADC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3" y="2711974"/>
            <a:ext cx="1866204" cy="176615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se up of tobacco farmer's hands cutting tobacco leaves on farm in ...">
            <a:extLst>
              <a:ext uri="{FF2B5EF4-FFF2-40B4-BE49-F238E27FC236}">
                <a16:creationId xmlns:a16="http://schemas.microsoft.com/office/drawing/2014/main" id="{B104104F-AA4D-96D5-00B5-59F3D95C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3704473" y="1025038"/>
            <a:ext cx="4001347" cy="377135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0E1621-3A20-925F-0923-94B959F13465}"/>
              </a:ext>
            </a:extLst>
          </p:cNvPr>
          <p:cNvSpPr txBox="1"/>
          <p:nvPr/>
        </p:nvSpPr>
        <p:spPr>
          <a:xfrm>
            <a:off x="274980" y="4919008"/>
            <a:ext cx="108790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Aż </a:t>
            </a:r>
            <a:r>
              <a:rPr lang="pl-PL" sz="2400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1 na 4 plantatorów </a:t>
            </a:r>
            <a:r>
              <a:rPr lang="pl-PL" sz="2400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tytoniu cierpi na zieloną chorobę tytoniową, czyli </a:t>
            </a:r>
            <a:r>
              <a:rPr lang="pl-PL" sz="2400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zatrucie nikotyną</a:t>
            </a:r>
            <a:r>
              <a:rPr lang="pl-PL" sz="2400" b="0" i="0" dirty="0">
                <a:solidFill>
                  <a:srgbClr val="3C4245"/>
                </a:solidFill>
                <a:effectLst/>
                <a:latin typeface="Caladea" panose="02040503050406030204" pitchFamily="18" charset="-18"/>
              </a:rPr>
              <a:t>. Choroba jest spowodowana przez nikotynę wchłanianą przez skórę podczas obchodzenia się z liśćmi tytoniu. </a:t>
            </a:r>
            <a:r>
              <a:rPr lang="pl-PL" sz="2400" b="0" i="0" dirty="0">
                <a:solidFill>
                  <a:srgbClr val="FF0000"/>
                </a:solidFill>
                <a:effectLst/>
                <a:latin typeface="Caladea" panose="02040503050406030204" pitchFamily="18" charset="-18"/>
              </a:rPr>
              <a:t>Objawy obejmują nudności, wymioty, zawroty głowy, bóle głowy, zwiększone pocenie się, dreszcze, bóle brzucha, biegunkę, osłabienie, duszność i inne.</a:t>
            </a:r>
            <a:endParaRPr lang="pl-PL" sz="2400" dirty="0">
              <a:solidFill>
                <a:srgbClr val="FF0000"/>
              </a:solidFill>
              <a:latin typeface="Caladea" panose="02040503050406030204" pitchFamily="18" charset="-18"/>
            </a:endParaRPr>
          </a:p>
        </p:txBody>
      </p:sp>
      <p:pic>
        <p:nvPicPr>
          <p:cNvPr id="6" name="Picture 8" descr="Indonésie : Des enfants travaillent dans des conditions dangereuses ...">
            <a:extLst>
              <a:ext uri="{FF2B5EF4-FFF2-40B4-BE49-F238E27FC236}">
                <a16:creationId xmlns:a16="http://schemas.microsoft.com/office/drawing/2014/main" id="{90EF2B09-428B-1A2E-086A-EB73621F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7" y="566156"/>
            <a:ext cx="1670214" cy="170494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A40A95A-C3E8-4E73-F66D-58682FE62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4547" y="1665846"/>
            <a:ext cx="1619209" cy="158008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32943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58" y="-99490"/>
            <a:ext cx="7068091" cy="1384300"/>
          </a:xfrm>
        </p:spPr>
        <p:txBody>
          <a:bodyPr>
            <a:normAutofit/>
          </a:bodyPr>
          <a:lstStyle/>
          <a:p>
            <a:r>
              <a:rPr lang="pl-PL" dirty="0">
                <a:latin typeface="Caladea" panose="02040503050406030204" pitchFamily="18" charset="-18"/>
                <a:cs typeface="Times New Roman" panose="02020603050405020304" pitchFamily="18" charset="0"/>
              </a:rPr>
              <a:t>Przewlekłe choroby płuc.</a:t>
            </a:r>
          </a:p>
        </p:txBody>
      </p:sp>
      <p:pic>
        <p:nvPicPr>
          <p:cNvPr id="4" name="Picture 12" descr="Ciggie wars: black tobacco farmers paying the price | Food For Mzansi">
            <a:extLst>
              <a:ext uri="{FF2B5EF4-FFF2-40B4-BE49-F238E27FC236}">
                <a16:creationId xmlns:a16="http://schemas.microsoft.com/office/drawing/2014/main" id="{589F7EC8-4D68-5E76-6B93-94AAB8A3E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284810"/>
            <a:ext cx="1717703" cy="162482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ferman miles de niños que trabajan recogiendo tabaco en EEUU | CNN">
            <a:extLst>
              <a:ext uri="{FF2B5EF4-FFF2-40B4-BE49-F238E27FC236}">
                <a16:creationId xmlns:a16="http://schemas.microsoft.com/office/drawing/2014/main" id="{02E7FAA6-A70C-C07D-5466-0CAE856B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36" y="2527586"/>
            <a:ext cx="1705164" cy="15607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bacco Industry Guidelines on COVID-19 Preventative Measures During ...">
            <a:extLst>
              <a:ext uri="{FF2B5EF4-FFF2-40B4-BE49-F238E27FC236}">
                <a16:creationId xmlns:a16="http://schemas.microsoft.com/office/drawing/2014/main" id="{2B5D874C-2405-3FBC-EB6E-F902FADC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59" y="1049196"/>
            <a:ext cx="4380055" cy="4145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se up of tobacco farmer's hands cutting tobacco leaves on farm in ...">
            <a:extLst>
              <a:ext uri="{FF2B5EF4-FFF2-40B4-BE49-F238E27FC236}">
                <a16:creationId xmlns:a16="http://schemas.microsoft.com/office/drawing/2014/main" id="{B104104F-AA4D-96D5-00B5-59F3D95C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1389664" y="3489445"/>
            <a:ext cx="1750588" cy="164996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0E1621-3A20-925F-0923-94B959F13465}"/>
              </a:ext>
            </a:extLst>
          </p:cNvPr>
          <p:cNvSpPr txBox="1"/>
          <p:nvPr/>
        </p:nvSpPr>
        <p:spPr>
          <a:xfrm>
            <a:off x="494758" y="5405536"/>
            <a:ext cx="10230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adea" panose="02040503050406030204" pitchFamily="18" charset="-18"/>
              </a:rPr>
              <a:t>Plantatorzy tytoniu wdychają również duże ilości dymu tytoniowego podczas procesu suszenia, co </a:t>
            </a:r>
            <a:r>
              <a:rPr lang="pl-PL" sz="2400" dirty="0">
                <a:solidFill>
                  <a:srgbClr val="FF0000"/>
                </a:solidFill>
                <a:latin typeface="Caladea" panose="02040503050406030204" pitchFamily="18" charset="-18"/>
              </a:rPr>
              <a:t>zwiększa ryzyko przewlekłych chorób płuc i innych problemów zdrowotnych.</a:t>
            </a:r>
          </a:p>
        </p:txBody>
      </p:sp>
      <p:pic>
        <p:nvPicPr>
          <p:cNvPr id="3" name="Picture 8" descr="Indonésie : Des enfants travaillent dans des conditions dangereuses ...">
            <a:extLst>
              <a:ext uri="{FF2B5EF4-FFF2-40B4-BE49-F238E27FC236}">
                <a16:creationId xmlns:a16="http://schemas.microsoft.com/office/drawing/2014/main" id="{A1BE51CC-9154-0F35-6708-32C794D6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86" y="1073720"/>
            <a:ext cx="1483456" cy="151430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644C33D-3092-8C75-686E-DBD5F7EBD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5572" y="3623984"/>
            <a:ext cx="1705164" cy="166396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8853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54" y="0"/>
            <a:ext cx="10649491" cy="1384300"/>
          </a:xfrm>
        </p:spPr>
        <p:txBody>
          <a:bodyPr>
            <a:normAutofit/>
          </a:bodyPr>
          <a:lstStyle/>
          <a:p>
            <a:r>
              <a:rPr lang="pl-PL" dirty="0">
                <a:latin typeface="Caladea" panose="02040503050406030204" pitchFamily="18" charset="-18"/>
                <a:cs typeface="Times New Roman" panose="02020603050405020304" pitchFamily="18" charset="0"/>
              </a:rPr>
              <a:t>Narażenie na ciężkie chemikalia i nikotynę.</a:t>
            </a:r>
          </a:p>
        </p:txBody>
      </p:sp>
      <p:pic>
        <p:nvPicPr>
          <p:cNvPr id="4" name="Picture 12" descr="Ciggie wars: black tobacco farmers paying the price | Food For Mzansi">
            <a:extLst>
              <a:ext uri="{FF2B5EF4-FFF2-40B4-BE49-F238E27FC236}">
                <a16:creationId xmlns:a16="http://schemas.microsoft.com/office/drawing/2014/main" id="{589F7EC8-4D68-5E76-6B93-94AAB8A3E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01" y="1204569"/>
            <a:ext cx="3800750" cy="359524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ferman miles de niños que trabajan recogiendo tabaco en EEUU | CNN">
            <a:extLst>
              <a:ext uri="{FF2B5EF4-FFF2-40B4-BE49-F238E27FC236}">
                <a16:creationId xmlns:a16="http://schemas.microsoft.com/office/drawing/2014/main" id="{02E7FAA6-A70C-C07D-5466-0CAE856B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0" y="1503129"/>
            <a:ext cx="1555708" cy="142395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bacco Industry Guidelines on COVID-19 Preventative Measures During ...">
            <a:extLst>
              <a:ext uri="{FF2B5EF4-FFF2-40B4-BE49-F238E27FC236}">
                <a16:creationId xmlns:a16="http://schemas.microsoft.com/office/drawing/2014/main" id="{2B5D874C-2405-3FBC-EB6E-F902FADC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402" y="2081075"/>
            <a:ext cx="1651419" cy="156288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se up of tobacco farmer's hands cutting tobacco leaves on farm in ...">
            <a:extLst>
              <a:ext uri="{FF2B5EF4-FFF2-40B4-BE49-F238E27FC236}">
                <a16:creationId xmlns:a16="http://schemas.microsoft.com/office/drawing/2014/main" id="{B104104F-AA4D-96D5-00B5-59F3D95C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8421733" y="3288057"/>
            <a:ext cx="1645669" cy="15510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0E1621-3A20-925F-0923-94B959F13465}"/>
              </a:ext>
            </a:extLst>
          </p:cNvPr>
          <p:cNvSpPr txBox="1"/>
          <p:nvPr/>
        </p:nvSpPr>
        <p:spPr>
          <a:xfrm>
            <a:off x="290240" y="4839133"/>
            <a:ext cx="116115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adea" panose="02040503050406030204" pitchFamily="18" charset="-18"/>
              </a:rPr>
              <a:t>Plantatorzy tytoniu są codziennie narażeni na pył tytoniowy i inne chemiczne pestycydy. Plantator tytoniu, który sadzi, uprawia i zbiera tytoń, może </a:t>
            </a:r>
            <a:r>
              <a:rPr lang="pl-PL" sz="2400" dirty="0">
                <a:solidFill>
                  <a:srgbClr val="FF0000"/>
                </a:solidFill>
                <a:latin typeface="Caladea" panose="02040503050406030204" pitchFamily="18" charset="-18"/>
              </a:rPr>
              <a:t>wchłonąć nikotynę </a:t>
            </a:r>
            <a:r>
              <a:rPr lang="pl-PL" sz="2400" dirty="0">
                <a:latin typeface="Caladea" panose="02040503050406030204" pitchFamily="18" charset="-18"/>
              </a:rPr>
              <a:t>odpowiadającą </a:t>
            </a:r>
            <a:r>
              <a:rPr lang="pl-PL" sz="2400" dirty="0">
                <a:solidFill>
                  <a:srgbClr val="FF0000"/>
                </a:solidFill>
                <a:latin typeface="Caladea" panose="02040503050406030204" pitchFamily="18" charset="-18"/>
              </a:rPr>
              <a:t>50 papierosom dziennie</a:t>
            </a:r>
            <a:r>
              <a:rPr lang="pl-PL" sz="2400" dirty="0">
                <a:latin typeface="Caladea" panose="02040503050406030204" pitchFamily="18" charset="-18"/>
              </a:rPr>
              <a:t>. Ponadto plantatorzy tytoniu często przewożą szkodliwe substancje do domu na swoich ciałach, ubraniach lub butach, co prowadzi do wtórnego szkodliwego narażenia ich rodzin, zwłaszcza dzieci.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BF4D8E5-3F2D-4914-CE26-BF8869B6F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44" y="3107571"/>
            <a:ext cx="1589483" cy="1551075"/>
          </a:xfrm>
          <a:prstGeom prst="flowChartConnector">
            <a:avLst/>
          </a:prstGeom>
        </p:spPr>
      </p:pic>
      <p:pic>
        <p:nvPicPr>
          <p:cNvPr id="6" name="Picture 8" descr="Indonésie : Des enfants travaillent dans des conditions dangereuses ...">
            <a:extLst>
              <a:ext uri="{FF2B5EF4-FFF2-40B4-BE49-F238E27FC236}">
                <a16:creationId xmlns:a16="http://schemas.microsoft.com/office/drawing/2014/main" id="{0DA04CB7-1053-6FB0-497E-C6E720A8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67" y="1031750"/>
            <a:ext cx="1388178" cy="141704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49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59" y="0"/>
            <a:ext cx="11748422" cy="1384300"/>
          </a:xfrm>
        </p:spPr>
        <p:txBody>
          <a:bodyPr>
            <a:normAutofit/>
          </a:bodyPr>
          <a:lstStyle/>
          <a:p>
            <a:r>
              <a:rPr lang="pl-PL" dirty="0">
                <a:latin typeface="Caladea" panose="02040503050406030204" pitchFamily="18" charset="-18"/>
                <a:cs typeface="Times New Roman" panose="02020603050405020304" pitchFamily="18" charset="0"/>
              </a:rPr>
              <a:t>Szczególnie zagrożone populacje wrażliwe.</a:t>
            </a:r>
          </a:p>
        </p:txBody>
      </p:sp>
      <p:pic>
        <p:nvPicPr>
          <p:cNvPr id="4" name="Picture 12" descr="Ciggie wars: black tobacco farmers paying the price | Food For Mzansi">
            <a:extLst>
              <a:ext uri="{FF2B5EF4-FFF2-40B4-BE49-F238E27FC236}">
                <a16:creationId xmlns:a16="http://schemas.microsoft.com/office/drawing/2014/main" id="{589F7EC8-4D68-5E76-6B93-94AAB8A3E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77" y="1265829"/>
            <a:ext cx="1546385" cy="146277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ferman miles de niños que trabajan recogiendo tabaco en EEUU | CNN">
            <a:extLst>
              <a:ext uri="{FF2B5EF4-FFF2-40B4-BE49-F238E27FC236}">
                <a16:creationId xmlns:a16="http://schemas.microsoft.com/office/drawing/2014/main" id="{02E7FAA6-A70C-C07D-5466-0CAE856B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35" y="1119941"/>
            <a:ext cx="4211773" cy="38550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bacco Industry Guidelines on COVID-19 Preventative Measures During ...">
            <a:extLst>
              <a:ext uri="{FF2B5EF4-FFF2-40B4-BE49-F238E27FC236}">
                <a16:creationId xmlns:a16="http://schemas.microsoft.com/office/drawing/2014/main" id="{2B5D874C-2405-3FBC-EB6E-F902FADC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588" y="2446546"/>
            <a:ext cx="1760552" cy="166617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se up of tobacco farmer's hands cutting tobacco leaves on farm in ...">
            <a:extLst>
              <a:ext uri="{FF2B5EF4-FFF2-40B4-BE49-F238E27FC236}">
                <a16:creationId xmlns:a16="http://schemas.microsoft.com/office/drawing/2014/main" id="{B104104F-AA4D-96D5-00B5-59F3D95C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631700" y="3047481"/>
            <a:ext cx="1676206" cy="157985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0E1621-3A20-925F-0923-94B959F13465}"/>
              </a:ext>
            </a:extLst>
          </p:cNvPr>
          <p:cNvSpPr txBox="1"/>
          <p:nvPr/>
        </p:nvSpPr>
        <p:spPr>
          <a:xfrm>
            <a:off x="98163" y="5174964"/>
            <a:ext cx="11840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adea" panose="02040503050406030204" pitchFamily="18" charset="-18"/>
              </a:rPr>
              <a:t>Kobiety i dzieci są często głównymi pracownikami plantacji tytoniu i dlatego są </a:t>
            </a:r>
            <a:r>
              <a:rPr lang="pl-PL" sz="2400" dirty="0">
                <a:solidFill>
                  <a:srgbClr val="FF0000"/>
                </a:solidFill>
                <a:latin typeface="Caladea" panose="02040503050406030204" pitchFamily="18" charset="-18"/>
              </a:rPr>
              <a:t>bardziej narażone na zagrożenia dla zdrowia związane z obchodzeniem się z zielonymi liśćmi tytoniu i ciężkimi chemikaliami</a:t>
            </a:r>
            <a:r>
              <a:rPr lang="pl-PL" sz="2400" dirty="0">
                <a:latin typeface="Caladea" panose="02040503050406030204" pitchFamily="18" charset="-18"/>
              </a:rPr>
              <a:t>, a także narażeniem na dym tytoniowy podczas procesu suszenia. </a:t>
            </a:r>
          </a:p>
        </p:txBody>
      </p:sp>
      <p:pic>
        <p:nvPicPr>
          <p:cNvPr id="3" name="Picture 8" descr="Indonésie : Des enfants travaillent dans des conditions dangereuses ...">
            <a:extLst>
              <a:ext uri="{FF2B5EF4-FFF2-40B4-BE49-F238E27FC236}">
                <a16:creationId xmlns:a16="http://schemas.microsoft.com/office/drawing/2014/main" id="{96ACEBBD-BFAE-9511-ED63-ABFD9F11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38" y="1394867"/>
            <a:ext cx="1531317" cy="156315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3585A9D-8204-F2CE-FF49-1851AC971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177" y="3759631"/>
            <a:ext cx="1429001" cy="139447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09436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81191-DAD7-0192-984A-2C899A41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58" y="-15252"/>
            <a:ext cx="10897141" cy="1384300"/>
          </a:xfrm>
        </p:spPr>
        <p:txBody>
          <a:bodyPr>
            <a:normAutofit/>
          </a:bodyPr>
          <a:lstStyle/>
          <a:p>
            <a:r>
              <a:rPr lang="pl-PL" dirty="0">
                <a:latin typeface="Caladea" panose="02040503050406030204" pitchFamily="18" charset="-18"/>
                <a:cs typeface="Times New Roman" panose="02020603050405020304" pitchFamily="18" charset="0"/>
              </a:rPr>
              <a:t>Szczególnie zagrożone populacje wrażliwe.</a:t>
            </a:r>
          </a:p>
        </p:txBody>
      </p:sp>
      <p:pic>
        <p:nvPicPr>
          <p:cNvPr id="4" name="Picture 12" descr="Ciggie wars: black tobacco farmers paying the price | Food For Mzansi">
            <a:extLst>
              <a:ext uri="{FF2B5EF4-FFF2-40B4-BE49-F238E27FC236}">
                <a16:creationId xmlns:a16="http://schemas.microsoft.com/office/drawing/2014/main" id="{589F7EC8-4D68-5E76-6B93-94AAB8A3E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706" y="2497676"/>
            <a:ext cx="1463427" cy="13843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ferman miles de niños que trabajan recogiendo tabaco en EEUU | CNN">
            <a:extLst>
              <a:ext uri="{FF2B5EF4-FFF2-40B4-BE49-F238E27FC236}">
                <a16:creationId xmlns:a16="http://schemas.microsoft.com/office/drawing/2014/main" id="{02E7FAA6-A70C-C07D-5466-0CAE856B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92" y="3666538"/>
            <a:ext cx="1629882" cy="149184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bacco Industry Guidelines on COVID-19 Preventative Measures During ...">
            <a:extLst>
              <a:ext uri="{FF2B5EF4-FFF2-40B4-BE49-F238E27FC236}">
                <a16:creationId xmlns:a16="http://schemas.microsoft.com/office/drawing/2014/main" id="{2B5D874C-2405-3FBC-EB6E-F902FADC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91" y="3974006"/>
            <a:ext cx="1462715" cy="13843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se up of tobacco farmer's hands cutting tobacco leaves on farm in ...">
            <a:extLst>
              <a:ext uri="{FF2B5EF4-FFF2-40B4-BE49-F238E27FC236}">
                <a16:creationId xmlns:a16="http://schemas.microsoft.com/office/drawing/2014/main" id="{B104104F-AA4D-96D5-00B5-59F3D95C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925313" y="1533462"/>
            <a:ext cx="1629882" cy="15361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0E1621-3A20-925F-0923-94B959F13465}"/>
              </a:ext>
            </a:extLst>
          </p:cNvPr>
          <p:cNvSpPr txBox="1"/>
          <p:nvPr/>
        </p:nvSpPr>
        <p:spPr>
          <a:xfrm>
            <a:off x="403143" y="5674616"/>
            <a:ext cx="11689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Caladea" panose="02040503050406030204" pitchFamily="18" charset="-18"/>
              </a:rPr>
              <a:t>Dzieci są szczególnie wrażliwe, biorąc pod uwagę ich masę ciała w stosunku do proporcji nikotyny wchłanianej przez skórę. </a:t>
            </a:r>
          </a:p>
        </p:txBody>
      </p:sp>
      <p:pic>
        <p:nvPicPr>
          <p:cNvPr id="3" name="Picture 8" descr="Indonésie : Des enfants travaillent dans des conditions dangereuses ...">
            <a:extLst>
              <a:ext uri="{FF2B5EF4-FFF2-40B4-BE49-F238E27FC236}">
                <a16:creationId xmlns:a16="http://schemas.microsoft.com/office/drawing/2014/main" id="{96ACEBBD-BFAE-9511-ED63-ABFD9F11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22" y="1088552"/>
            <a:ext cx="4076828" cy="41616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3585A9D-8204-F2CE-FF49-1851AC971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4690" y="1272877"/>
            <a:ext cx="1255128" cy="122479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20472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639</TotalTime>
  <Words>650</Words>
  <Application>Microsoft Office PowerPoint</Application>
  <PresentationFormat>Panoramiczny</PresentationFormat>
  <Paragraphs>33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Caladea</vt:lpstr>
      <vt:lpstr>Calibri</vt:lpstr>
      <vt:lpstr>Calibri Light</vt:lpstr>
      <vt:lpstr>Haettenschweiler</vt:lpstr>
      <vt:lpstr>Motyw pakietu Office</vt:lpstr>
      <vt:lpstr>Światowy Dzień Bez Tytoniu</vt:lpstr>
      <vt:lpstr>Potrzebujemy żywności, a nie tytoniu.</vt:lpstr>
      <vt:lpstr>Czy wiesz że…?</vt:lpstr>
      <vt:lpstr>W jaki sposób uprawa tytoniu szkodzi zdrowiu rolników i ich rodzin?</vt:lpstr>
      <vt:lpstr>Zatrucie nikotyną</vt:lpstr>
      <vt:lpstr>Przewlekłe choroby płuc.</vt:lpstr>
      <vt:lpstr>Narażenie na ciężkie chemikalia i nikotynę.</vt:lpstr>
      <vt:lpstr>Szczególnie zagrożone populacje wrażliwe.</vt:lpstr>
      <vt:lpstr>Szczególnie zagrożone populacje wrażliwe.</vt:lpstr>
      <vt:lpstr>Szczególnie zagrożone populacje wrażliwe.</vt:lpstr>
      <vt:lpstr>W jaki sposób uprawa tytoniu szkodzi środowisku?</vt:lpstr>
      <vt:lpstr>Utrata różnorodności biologicznej.</vt:lpstr>
      <vt:lpstr>Intensywne stosowanie pestycydów.</vt:lpstr>
      <vt:lpstr>Wylesianie.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Bez Tytoniu</dc:title>
  <dc:creator>PSSE Tomaszów Mazowiecki - Kinga Kaczmarek</dc:creator>
  <cp:lastModifiedBy>PSSE Tomaszów Mazowiecki - Kinga Kaczmarek</cp:lastModifiedBy>
  <cp:revision>10</cp:revision>
  <dcterms:created xsi:type="dcterms:W3CDTF">2023-05-17T10:04:30Z</dcterms:created>
  <dcterms:modified xsi:type="dcterms:W3CDTF">2023-05-22T06:49:45Z</dcterms:modified>
</cp:coreProperties>
</file>