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1" r:id="rId9"/>
    <p:sldId id="265" r:id="rId10"/>
    <p:sldId id="264" r:id="rId11"/>
    <p:sldId id="266" r:id="rId12"/>
    <p:sldId id="268" r:id="rId13"/>
    <p:sldId id="267" r:id="rId14"/>
    <p:sldId id="25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GA" lastIdx="4" clrIdx="0">
    <p:extLst>
      <p:ext uri="{19B8F6BF-5375-455C-9EA6-DF929625EA0E}">
        <p15:presenceInfo xmlns:p15="http://schemas.microsoft.com/office/powerpoint/2012/main" userId="Au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WZ\0.%20KRMC\Wzory\Prezentacja_raportu_koncoweggo\budzet_projekt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12 030 000,00 zł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49B-4991-B222-B0883601C797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12 760 036,70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4-249B-4991-B222-B0883601C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_("zł"* #,##0.00_);_("zł"* \(#,##0.00\);_("zł"* "-"??_);_(@_)</c:formatCode>
                <c:ptCount val="2"/>
                <c:pt idx="0">
                  <c:v>2000000</c:v>
                </c:pt>
                <c:pt idx="1">
                  <c:v>2500000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22-48EC-881B-FAE532152621}"/>
            </c:ext>
          </c:extLst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022-48EC-881B-FAE532152621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22-48EC-881B-FAE532152621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10 138 884,00 </a:t>
                    </a:r>
                    <a:r>
                      <a:rPr lang="en-US" dirty="0" err="1" smtClean="0"/>
                      <a:t>zł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022-48EC-881B-FAE532152621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10  754 158,93 </a:t>
                    </a:r>
                    <a:r>
                      <a:rPr lang="en-US" dirty="0" err="1" smtClean="0"/>
                      <a:t>zł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022-48EC-881B-FAE5321526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_("zł"* #,##0.00_);_("zł"* \(#,##0.00\);_("zł"* "-"??_);_(@_)</c:formatCode>
                <c:ptCount val="2"/>
                <c:pt idx="0">
                  <c:v>1700000</c:v>
                </c:pt>
                <c:pt idx="1">
                  <c:v>1700000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22-48EC-881B-FAE532152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134817864"/>
        <c:axId val="134819040"/>
      </c:barChart>
      <c:catAx>
        <c:axId val="13481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4819040"/>
        <c:crosses val="autoZero"/>
        <c:auto val="1"/>
        <c:lblAlgn val="ctr"/>
        <c:lblOffset val="100"/>
        <c:noMultiLvlLbl val="0"/>
      </c:catAx>
      <c:valAx>
        <c:axId val="13481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4817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INTEGRACJA BAZ DANYCH SYSTEMU OŚWIATY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95400" y="2264239"/>
            <a:ext cx="10707892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</a:t>
            </a:r>
            <a:r>
              <a:rPr lang="pl-PL" dirty="0" smtClean="0">
                <a:solidFill>
                  <a:srgbClr val="002060"/>
                </a:solidFill>
              </a:rPr>
              <a:t>trwałości: 5 lat od </a:t>
            </a:r>
            <a:r>
              <a:rPr lang="pl-PL" dirty="0" smtClean="0"/>
              <a:t>daty </a:t>
            </a:r>
            <a:r>
              <a:rPr lang="pl-PL" dirty="0"/>
              <a:t>zatwierdzenia wniosku o płatność końcową przez </a:t>
            </a:r>
            <a:r>
              <a:rPr lang="pl-PL" dirty="0" smtClean="0"/>
              <a:t>Instytucję Pośredniczącą </a:t>
            </a:r>
            <a:r>
              <a:rPr lang="pl-PL" dirty="0"/>
              <a:t>MEN</a:t>
            </a:r>
            <a:r>
              <a:rPr lang="pl-PL" dirty="0" smtClean="0"/>
              <a:t>. Końcowy wniosek o płatność końcową jest w trakcie weryfikacji przez IP MEN.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</a:t>
            </a:r>
            <a:r>
              <a:rPr lang="pl-PL" dirty="0" smtClean="0">
                <a:solidFill>
                  <a:srgbClr val="002060"/>
                </a:solidFill>
              </a:rPr>
              <a:t>projektu: budżet państwa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600766"/>
              </p:ext>
            </p:extLst>
          </p:nvPr>
        </p:nvGraphicFramePr>
        <p:xfrm>
          <a:off x="674098" y="3413321"/>
          <a:ext cx="10729194" cy="3368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4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7"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1.</a:t>
                      </a:r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Wpływ wprowadzanych zmian legislacyjnych w systemie oświaty na zakres projektu. 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duża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wysokie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Zmniejszenie zagrożenia</a:t>
                      </a:r>
                      <a:endParaRPr lang="pl-PL" sz="20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3149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Wykorzystywanie przez instytucje systemu oświaty przestarzałych technologicznie systemów informatycznych, co utrudniało programistom ingerencję w kod źródłowy systemów. Brak pełnej i aktualnej dokumentacji do części analizowanych systemów/ zbiorów danych, co znacząco utrudnia lub uniemożliwia analizę części systemów pod względem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architektonicznym i funkcjonalnym.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 liczba systemów/ zbiorów danych o podobnej funkcjonalności – stworzonych oraz utrzymywanych w różnych OKE. 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617658" y="2287497"/>
            <a:ext cx="10803697" cy="2103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000" dirty="0" smtClean="0">
                <a:solidFill>
                  <a:srgbClr val="002060"/>
                </a:solidFill>
              </a:rPr>
              <a:t>Ministerstwo Edukacji Narodowej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20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Beneficjent</a:t>
            </a:r>
            <a:r>
              <a:rPr lang="pl-PL" sz="2000" dirty="0" smtClean="0">
                <a:solidFill>
                  <a:srgbClr val="002060"/>
                </a:solidFill>
              </a:rPr>
              <a:t>: Centrum Informatyczne Edukacji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Partnerzy projektu: </a:t>
            </a:r>
            <a:r>
              <a:rPr lang="pl-PL" sz="2000" dirty="0">
                <a:solidFill>
                  <a:srgbClr val="002060"/>
                </a:solidFill>
              </a:rPr>
              <a:t>IT Systems and Solutions Sp. z o.o., </a:t>
            </a:r>
            <a:r>
              <a:rPr lang="pl-PL" sz="2000" dirty="0" smtClean="0">
                <a:solidFill>
                  <a:srgbClr val="002060"/>
                </a:solidFill>
              </a:rPr>
              <a:t>Okręgowa </a:t>
            </a:r>
            <a:r>
              <a:rPr lang="pl-PL" sz="2000" dirty="0">
                <a:solidFill>
                  <a:srgbClr val="002060"/>
                </a:solidFill>
              </a:rPr>
              <a:t>Komisja Egzaminacyjna w </a:t>
            </a:r>
            <a:r>
              <a:rPr lang="pl-PL" sz="2000" dirty="0" smtClean="0">
                <a:solidFill>
                  <a:srgbClr val="002060"/>
                </a:solidFill>
              </a:rPr>
              <a:t>Krakowie</a:t>
            </a:r>
            <a:endParaRPr lang="pl-PL" sz="2000" dirty="0"/>
          </a:p>
        </p:txBody>
      </p: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i="1" dirty="0"/>
              <a:t>INTEGRACJA BAZ DANYCH SYSTEMU OŚWIATY</a:t>
            </a:r>
            <a:endParaRPr lang="pl-PL" dirty="0"/>
          </a:p>
          <a:p>
            <a:pPr>
              <a:spcAft>
                <a:spcPts val="1200"/>
              </a:spcAft>
            </a:pPr>
            <a:endParaRPr lang="pl-PL" sz="4000" dirty="0"/>
          </a:p>
        </p:txBody>
      </p:sp>
      <p:sp>
        <p:nvSpPr>
          <p:cNvPr id="10" name="Podtytuł 2"/>
          <p:cNvSpPr txBox="1">
            <a:spLocks/>
          </p:cNvSpPr>
          <p:nvPr/>
        </p:nvSpPr>
        <p:spPr>
          <a:xfrm>
            <a:off x="0" y="449137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17658" y="5278941"/>
            <a:ext cx="108004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 smtClean="0">
                <a:solidFill>
                  <a:srgbClr val="0070C0"/>
                </a:solidFill>
              </a:rPr>
              <a:t>Integracja </a:t>
            </a:r>
            <a:r>
              <a:rPr lang="pl-PL" sz="1600" i="1" dirty="0">
                <a:solidFill>
                  <a:srgbClr val="0070C0"/>
                </a:solidFill>
              </a:rPr>
              <a:t>rozproszonych baz danych systemu oświaty, celem udostępnienia instytucjom odpowiedzialnym za realizację zadań oświatowych rzetelnych, spójnych, kompletnych danych, co przyczyni się do prowadzenie polityki oświatowej państwa na szczeblu centralnym, regionalnym, lokalnym w sposób służący podnoszeniu jakości i upowszechnianiu edukacji oraz usprawniający finansowanie zadań oświatowych.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91786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01-07-2016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30-06-2019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01-07-2016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2020-05-29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704720"/>
              </p:ext>
            </p:extLst>
          </p:nvPr>
        </p:nvGraphicFramePr>
        <p:xfrm>
          <a:off x="2135560" y="4323615"/>
          <a:ext cx="7920880" cy="237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51384" y="2355559"/>
            <a:ext cx="10801200" cy="3986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Osiągnięto wszystkie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cele, wskaźniki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rezultaty projektu zgodnie z harmonogramem zawartym we wniosku o dofinansowanie projektu.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Osiągnięte kamienie milowe: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Zidentyfikowane źródła i zakres danych (przypisanie do poszczególnych danych miejsca ich powstawania i zarządzania nimi) – 06.2017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zidentyfikowanych i usystematyzowanych wymagań funkcjonalnych i niefunkcjonalnych systemu - 12.2018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Stworzony model infrastruktury technicznej KSDO -12.2018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Szczegółowy projekt KSDO dostosowany do zmian legislacyjnych i projekt zmian w istniejących systemach - 06.2018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Oddany prototyp KSDO do wdrożenia produkcyjnego funkcjonalności do zbierania danych do obsługi egzaminu ósmoklasisty - 06.2018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Wdrożony produkcyjne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prototyp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KSDO do zbierania danych do przeprowadzenia egzaminu ósmoklasisty - 09.2018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Oddany prototyp KSDO do wdrożenia produkcyjnego w zakresie niezbędnym do obsługi egzaminu ósmoklasisty i przekazania wyników egzaminów -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03.2019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Oddany prototyp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KSDO wraz z raportem z testów zawierający opinie użytkowników na temat prototypu - 06.2019</a:t>
            </a:r>
            <a:endParaRPr lang="pl-PL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11451"/>
              </p:ext>
            </p:extLst>
          </p:nvPr>
        </p:nvGraphicFramePr>
        <p:xfrm>
          <a:off x="695402" y="2172496"/>
          <a:ext cx="10886998" cy="4415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Opracowany prototyp systemu (przygotowany system do wdrożenia na wybranej grupie odbiorców) - 1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kumimoji="0" lang="pl-PL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KSDO został zintegrowany z SIO. W ramach tworzenia prototypu realizowano prace związane z komplementarnością systemu z poniższymi systemami/ bazami danych oświaty: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SIOEPKZ - Potwierdzającego Kwalifikacje w Zawodzie – system istniejący; udostępnienie usług autoryzacji do szyny danych.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Platforma Systemu Ewaluacji Oświaty (NPSEO) – system istniejący; udostępnienie usług autoryzacji do szyny danych;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EWD/PWE – systemy istniejące; udostępnienie usług autoryzacji do szyny danych.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Krajowy Rejestr Matur – system docelowo wycofywany; integrowany poprzez zastępowanie.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Systemy OKE/CKE do obsługi egzaminów ogólnokształcących; systemy wycofywane; integrowane poprzez zastępowanie.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2.Bazy </a:t>
                      </a: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danych systemu oświaty objętych integracją w ramach programu – 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Przygotowana dokumentacja projektowa umożliwiająca </a:t>
                      </a: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rozpoczęcie prac nad stworzeniem prototypu systemu - 1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komplementarność*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6687"/>
              </p:ext>
            </p:extLst>
          </p:nvPr>
        </p:nvGraphicFramePr>
        <p:xfrm>
          <a:off x="695400" y="2338265"/>
          <a:ext cx="10801200" cy="4233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52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komplementarnych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3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Opracowany prototyp systemu (przygotowany system do wdrożenia na wybranej grupie odbiorców) - 1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kumimoji="0" lang="pl-PL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SIOEPKZ - Potwierdzającego Kwalifikacje w Zawodzie – system istniejący; udostępnienie usług autoryzacji do szyny danych.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Platforma Systemu Ewaluacji Oświaty (NPSEO) – system istniejący; udostępnienie usług autoryzacji do szyny danych;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EWD/PWE – systemy istniejące; udostępnienie usług autoryzacji do szyny danych.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Krajowy Rejestr Matur – system docelowo wycofywany; integrowany poprzez zastępowanie.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  <a:effectLst/>
                        </a:rPr>
                        <a:t>Systemy OKE/CKE do obsługi egzaminów ogólnokształcących; systemy wycofywane; integrowane poprzez zastępowanie.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85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Bazy danych </a:t>
                      </a:r>
                      <a:r>
                        <a:rPr lang="pl-PL" sz="12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systemu oświaty objętych integracją w ramach programu – 60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15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Przygotowana dokumentacja projektowa umożliwiająca </a:t>
                      </a: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rozpoczęcie prac nad stworzeniem prototypu systemu - 1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2019-06-30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3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interoperacyjność*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7" name="Prostokąt 126"/>
          <p:cNvSpPr/>
          <p:nvPr/>
        </p:nvSpPr>
        <p:spPr>
          <a:xfrm>
            <a:off x="6528051" y="3476770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 smtClean="0">
                <a:solidFill>
                  <a:schemeClr val="bg1"/>
                </a:solidFill>
              </a:rPr>
              <a:t>System Informacji Oświatowej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28" name="Prostokąt 127"/>
          <p:cNvSpPr/>
          <p:nvPr/>
        </p:nvSpPr>
        <p:spPr>
          <a:xfrm>
            <a:off x="6528047" y="238778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smtClean="0">
                <a:solidFill>
                  <a:schemeClr val="bg1"/>
                </a:solidFill>
              </a:rPr>
              <a:t>Systemy OKE/CKE, SIOEPKZ, NPSEO, EWD/PWE, </a:t>
            </a:r>
            <a:r>
              <a:rPr lang="pl-PL" sz="1100" i="1" dirty="0" smtClean="0">
                <a:solidFill>
                  <a:schemeClr val="bg1"/>
                </a:solidFill>
              </a:rPr>
              <a:t>KRM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29" name="Prostokąt 128"/>
          <p:cNvSpPr/>
          <p:nvPr/>
        </p:nvSpPr>
        <p:spPr>
          <a:xfrm>
            <a:off x="4655838" y="2235381"/>
            <a:ext cx="1494000" cy="3249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i="1" dirty="0" smtClean="0">
                <a:solidFill>
                  <a:srgbClr val="0070C0"/>
                </a:solidFill>
              </a:rPr>
              <a:t>1. Liczba </a:t>
            </a:r>
            <a:r>
              <a:rPr lang="pl-PL" sz="1100" i="1" dirty="0">
                <a:solidFill>
                  <a:srgbClr val="0070C0"/>
                </a:solidFill>
              </a:rPr>
              <a:t>baz </a:t>
            </a:r>
            <a:r>
              <a:rPr lang="pl-PL" sz="1100" i="1" dirty="0" smtClean="0">
                <a:solidFill>
                  <a:srgbClr val="0070C0"/>
                </a:solidFill>
              </a:rPr>
              <a:t>danych systemu </a:t>
            </a:r>
            <a:r>
              <a:rPr lang="pl-PL" sz="1100" i="1" dirty="0">
                <a:solidFill>
                  <a:srgbClr val="0070C0"/>
                </a:solidFill>
              </a:rPr>
              <a:t>oświaty </a:t>
            </a:r>
            <a:r>
              <a:rPr lang="pl-PL" sz="1100" i="1" dirty="0" smtClean="0">
                <a:solidFill>
                  <a:srgbClr val="0070C0"/>
                </a:solidFill>
              </a:rPr>
              <a:t>objętych integracją </a:t>
            </a:r>
            <a:r>
              <a:rPr lang="pl-PL" sz="1100" i="1" dirty="0">
                <a:solidFill>
                  <a:srgbClr val="0070C0"/>
                </a:solidFill>
              </a:rPr>
              <a:t>w ramach </a:t>
            </a:r>
            <a:r>
              <a:rPr lang="pl-PL" sz="1100" i="1" dirty="0" smtClean="0">
                <a:solidFill>
                  <a:srgbClr val="0070C0"/>
                </a:solidFill>
              </a:rPr>
              <a:t>programu - 60</a:t>
            </a:r>
          </a:p>
          <a:p>
            <a:r>
              <a:rPr lang="pl-PL" sz="1100" i="1" dirty="0" smtClean="0">
                <a:solidFill>
                  <a:srgbClr val="0070C0"/>
                </a:solidFill>
              </a:rPr>
              <a:t>2. Opracowany</a:t>
            </a:r>
          </a:p>
          <a:p>
            <a:r>
              <a:rPr lang="pl-PL" sz="1100" i="1" dirty="0" smtClean="0">
                <a:solidFill>
                  <a:srgbClr val="0070C0"/>
                </a:solidFill>
              </a:rPr>
              <a:t>prototyp </a:t>
            </a:r>
            <a:r>
              <a:rPr lang="pl-PL" sz="1100" i="1" dirty="0">
                <a:solidFill>
                  <a:srgbClr val="0070C0"/>
                </a:solidFill>
              </a:rPr>
              <a:t>systemu (przygotowany system do wdrożenia na wybranej grupie odbiorców) - 1</a:t>
            </a:r>
          </a:p>
          <a:p>
            <a:r>
              <a:rPr lang="pl-PL" sz="1100" i="1" dirty="0" smtClean="0">
                <a:solidFill>
                  <a:srgbClr val="0070C0"/>
                </a:solidFill>
              </a:rPr>
              <a:t>3. Liczba </a:t>
            </a:r>
            <a:r>
              <a:rPr lang="pl-PL" sz="1100" i="1" dirty="0">
                <a:solidFill>
                  <a:srgbClr val="0070C0"/>
                </a:solidFill>
              </a:rPr>
              <a:t>przygotowanych dokumentacji projektowych umożliwiających rozpoczęcie prac nad stworzeniem prototypu systemu - 1</a:t>
            </a:r>
          </a:p>
          <a:p>
            <a:pPr marL="228600" indent="-228600" algn="ctr">
              <a:buAutoNum type="arabicPeriod"/>
            </a:pP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130" name="Prostokąt 129"/>
          <p:cNvSpPr/>
          <p:nvPr/>
        </p:nvSpPr>
        <p:spPr>
          <a:xfrm>
            <a:off x="2739751" y="2420888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 smtClean="0">
                <a:solidFill>
                  <a:schemeClr val="bg1"/>
                </a:solidFill>
              </a:rPr>
              <a:t>Krajowy System Danych Oświatowych</a:t>
            </a:r>
            <a:endParaRPr lang="pl-PL" sz="1100" dirty="0">
              <a:solidFill>
                <a:schemeClr val="bg1"/>
              </a:solidFill>
            </a:endParaRPr>
          </a:p>
        </p:txBody>
      </p:sp>
      <p:cxnSp>
        <p:nvCxnSpPr>
          <p:cNvPr id="131" name="Łącznik prosty 130"/>
          <p:cNvCxnSpPr/>
          <p:nvPr/>
        </p:nvCxnSpPr>
        <p:spPr>
          <a:xfrm>
            <a:off x="4527216" y="313591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Łącznik prosty 131"/>
          <p:cNvCxnSpPr/>
          <p:nvPr/>
        </p:nvCxnSpPr>
        <p:spPr>
          <a:xfrm flipV="1">
            <a:off x="4527215" y="263691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Łącznik prosty ze strzałką 132"/>
          <p:cNvCxnSpPr/>
          <p:nvPr/>
        </p:nvCxnSpPr>
        <p:spPr>
          <a:xfrm flipH="1">
            <a:off x="4233875" y="263691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>
            <a:off x="4233878" y="299462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y 134"/>
          <p:cNvCxnSpPr/>
          <p:nvPr/>
        </p:nvCxnSpPr>
        <p:spPr>
          <a:xfrm>
            <a:off x="4380544" y="299462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Łącznik prosty ze strzałką 135"/>
          <p:cNvCxnSpPr/>
          <p:nvPr/>
        </p:nvCxnSpPr>
        <p:spPr>
          <a:xfrm>
            <a:off x="4380544" y="35024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/>
          <p:cNvCxnSpPr/>
          <p:nvPr/>
        </p:nvCxnSpPr>
        <p:spPr>
          <a:xfrm>
            <a:off x="6168008" y="3114000"/>
            <a:ext cx="1440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y 137"/>
          <p:cNvCxnSpPr/>
          <p:nvPr/>
        </p:nvCxnSpPr>
        <p:spPr>
          <a:xfrm flipV="1">
            <a:off x="6312024" y="255600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y ze strzałką 138"/>
          <p:cNvCxnSpPr/>
          <p:nvPr/>
        </p:nvCxnSpPr>
        <p:spPr>
          <a:xfrm>
            <a:off x="6312024" y="256490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139"/>
          <p:cNvCxnSpPr/>
          <p:nvPr/>
        </p:nvCxnSpPr>
        <p:spPr>
          <a:xfrm>
            <a:off x="6168008" y="3320988"/>
            <a:ext cx="26366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/>
          <p:cNvCxnSpPr/>
          <p:nvPr/>
        </p:nvCxnSpPr>
        <p:spPr>
          <a:xfrm flipV="1">
            <a:off x="6420036" y="3320988"/>
            <a:ext cx="0" cy="39604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Łącznik prosty ze strzałką 141"/>
          <p:cNvCxnSpPr/>
          <p:nvPr/>
        </p:nvCxnSpPr>
        <p:spPr>
          <a:xfrm>
            <a:off x="6420036" y="371703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Łącznik prosty 142"/>
          <p:cNvCxnSpPr/>
          <p:nvPr/>
        </p:nvCxnSpPr>
        <p:spPr>
          <a:xfrm flipH="1">
            <a:off x="6312024" y="407707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 prosty 143"/>
          <p:cNvCxnSpPr/>
          <p:nvPr/>
        </p:nvCxnSpPr>
        <p:spPr>
          <a:xfrm flipV="1">
            <a:off x="6312024" y="3528000"/>
            <a:ext cx="0" cy="5490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 prosty ze strzałką 144"/>
          <p:cNvCxnSpPr/>
          <p:nvPr/>
        </p:nvCxnSpPr>
        <p:spPr>
          <a:xfrm flipH="1">
            <a:off x="6149841" y="3528000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55694"/>
              </p:ext>
            </p:extLst>
          </p:nvPr>
        </p:nvGraphicFramePr>
        <p:xfrm>
          <a:off x="695399" y="2235380"/>
          <a:ext cx="10801199" cy="393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600" b="1" i="1" dirty="0" smtClean="0">
                          <a:solidFill>
                            <a:srgbClr val="0070C0"/>
                          </a:solidFill>
                        </a:rPr>
                        <a:t>Nie</a:t>
                      </a:r>
                      <a:r>
                        <a:rPr lang="pl-PL" sz="1600" b="1" i="1" baseline="0" dirty="0" smtClean="0">
                          <a:solidFill>
                            <a:srgbClr val="0070C0"/>
                          </a:solidFill>
                        </a:rPr>
                        <a:t> dotyczy. </a:t>
                      </a:r>
                    </a:p>
                    <a:p>
                      <a:pPr algn="l"/>
                      <a:r>
                        <a:rPr lang="pl-PL" sz="1200" i="1" baseline="0" dirty="0" smtClean="0">
                          <a:solidFill>
                            <a:srgbClr val="0070C0"/>
                          </a:solidFill>
                        </a:rPr>
                        <a:t>Na etapie kontraktacji/ przyjmowania do realizacji projektu  w I połowie 2016 r. nie było obowiązku zatwierdzenia założeń projektu realizowanego w ramach PO WER przez KRMC.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1" dirty="0" smtClean="0">
                          <a:solidFill>
                            <a:srgbClr val="0070C0"/>
                          </a:solidFill>
                        </a:rPr>
                        <a:t>Nie</a:t>
                      </a:r>
                      <a:r>
                        <a:rPr lang="pl-PL" sz="1400" b="1" i="1" baseline="0" dirty="0" smtClean="0">
                          <a:solidFill>
                            <a:srgbClr val="0070C0"/>
                          </a:solidFill>
                        </a:rPr>
                        <a:t> dotyczy.</a:t>
                      </a:r>
                      <a:endParaRPr lang="pl-PL" sz="1400" b="1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1" smtClean="0">
                          <a:solidFill>
                            <a:srgbClr val="0070C0"/>
                          </a:solidFill>
                        </a:rPr>
                        <a:t>Nie</a:t>
                      </a:r>
                      <a:r>
                        <a:rPr lang="pl-PL" sz="1400" b="1" i="1" baseline="0" smtClean="0">
                          <a:solidFill>
                            <a:srgbClr val="0070C0"/>
                          </a:solidFill>
                        </a:rPr>
                        <a:t> dotyczy.</a:t>
                      </a:r>
                      <a:endParaRPr lang="pl-PL" sz="1400" b="1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402903"/>
              </p:ext>
            </p:extLst>
          </p:nvPr>
        </p:nvGraphicFramePr>
        <p:xfrm>
          <a:off x="695400" y="2346688"/>
          <a:ext cx="10801199" cy="281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962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8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Opracowany prototyp systemu (przygotowany system do wdrożenia na wybranej grupie odbiorców) - 1</a:t>
                      </a:r>
                      <a:endParaRPr kumimoji="0" lang="pl-PL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Wnioskodawca (CIE) dysponuje certyfikatem potwierdzającym zgodność z normą ISO 27001 dotyczącą wymagań związanych z ustanowieniem, wdrożeniem, eksploatacją, monitorowaniem, przeglądem, utrzymaniem i doskonaleniem systemów zarządzania bezpieczeństwem informacji. Wyznaczeni pracownicy CIE mają dostęp do wszystkich danych, w tym osobowych, w systemie informacji oświatowej. CIE posiada wieloletnie doświadczenie w zakresie przetwarzania danych oraz budowy (projektowania, programowania, uruchamiania i utrzymania) systemów informatycznych.</a:t>
                      </a:r>
                    </a:p>
                    <a:p>
                      <a:pPr algn="just"/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Ponadto, w regulacjach wewnętrznych dotyczących działania CIE zostały określone zasady prowadzenia przez CIE obsługi informatycznej procesów przetwarzania danych, w tym danych osobowych, zgromadzonych w bazie danych SIO oraz zapewniono mechanizmy służące bezpieczeństwu przetwarzania danych.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9affde3b-50dd-4e74-9e2c-6b9654ae514a"/>
    <ds:schemaRef ds:uri="http://schemas.openxmlformats.org/package/2006/metadata/core-properties"/>
    <ds:schemaRef ds:uri="5df3a10b-8748-402e-bef4-aee373db4dbb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992</Words>
  <Application>Microsoft Office PowerPoint</Application>
  <PresentationFormat>Panoramiczny</PresentationFormat>
  <Paragraphs>126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Gut-Czerwińska Katarzyna</cp:lastModifiedBy>
  <cp:revision>12</cp:revision>
  <dcterms:created xsi:type="dcterms:W3CDTF">2017-01-27T12:50:17Z</dcterms:created>
  <dcterms:modified xsi:type="dcterms:W3CDTF">2020-06-08T09:55:12Z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