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1pPr>
    <a:lvl2pPr marL="0" marR="0" indent="4572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2pPr>
    <a:lvl3pPr marL="0" marR="0" indent="9144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3pPr>
    <a:lvl4pPr marL="0" marR="0" indent="13716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4pPr>
    <a:lvl5pPr marL="0" marR="0" indent="18288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5pPr>
    <a:lvl6pPr marL="0" marR="0" indent="22860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6pPr>
    <a:lvl7pPr marL="0" marR="0" indent="27432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7pPr>
    <a:lvl8pPr marL="0" marR="0" indent="32004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8pPr>
    <a:lvl9pPr marL="0" marR="0" indent="36576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BF1AC0-D6B5-4788-B4B0-808741F2F532}" v="26" dt="2023-06-12T12:27:45.563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217956"/>
              <a:satOff val="14368"/>
              <a:lumOff val="17764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CEEEE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71091"/>
              <a:satOff val="15926"/>
              <a:lumOff val="22314"/>
            </a:schemeClr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45B43B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45B43B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9036"/>
              <a:lumOff val="17111"/>
            </a:schemeClr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BD17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FBD17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8A2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CEEEF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32C5B9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2">
                  <a:hueOff val="240640"/>
                  <a:satOff val="2542"/>
                  <a:lumOff val="-13198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240640"/>
              <a:satOff val="2542"/>
              <a:lumOff val="-13198"/>
            </a:scheme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F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6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ożarowska Justyna" userId="5204c21b-e5c8-4c75-9fd5-b3232e7b67b8" providerId="ADAL" clId="{C4BF1AC0-D6B5-4788-B4B0-808741F2F532}"/>
    <pc:docChg chg="undo redo custSel modSld">
      <pc:chgData name="Pożarowska Justyna" userId="5204c21b-e5c8-4c75-9fd5-b3232e7b67b8" providerId="ADAL" clId="{C4BF1AC0-D6B5-4788-B4B0-808741F2F532}" dt="2023-06-15T13:45:54.902" v="501" actId="14734"/>
      <pc:docMkLst>
        <pc:docMk/>
      </pc:docMkLst>
      <pc:sldChg chg="modSp mod">
        <pc:chgData name="Pożarowska Justyna" userId="5204c21b-e5c8-4c75-9fd5-b3232e7b67b8" providerId="ADAL" clId="{C4BF1AC0-D6B5-4788-B4B0-808741F2F532}" dt="2023-06-15T13:45:54.902" v="501" actId="14734"/>
        <pc:sldMkLst>
          <pc:docMk/>
          <pc:sldMk cId="0" sldId="258"/>
        </pc:sldMkLst>
        <pc:graphicFrameChg chg="modGraphic">
          <ac:chgData name="Pożarowska Justyna" userId="5204c21b-e5c8-4c75-9fd5-b3232e7b67b8" providerId="ADAL" clId="{C4BF1AC0-D6B5-4788-B4B0-808741F2F532}" dt="2023-06-12T12:27:08.676" v="426" actId="20577"/>
          <ac:graphicFrameMkLst>
            <pc:docMk/>
            <pc:sldMk cId="0" sldId="258"/>
            <ac:graphicFrameMk id="167" creationId="{00000000-0000-0000-0000-000000000000}"/>
          </ac:graphicFrameMkLst>
        </pc:graphicFrameChg>
        <pc:graphicFrameChg chg="mod modGraphic">
          <ac:chgData name="Pożarowska Justyna" userId="5204c21b-e5c8-4c75-9fd5-b3232e7b67b8" providerId="ADAL" clId="{C4BF1AC0-D6B5-4788-B4B0-808741F2F532}" dt="2023-06-15T13:45:54.902" v="501" actId="14734"/>
          <ac:graphicFrameMkLst>
            <pc:docMk/>
            <pc:sldMk cId="0" sldId="258"/>
            <ac:graphicFrameMk id="168" creationId="{00000000-0000-0000-0000-000000000000}"/>
          </ac:graphicFrameMkLst>
        </pc:graphicFrameChg>
        <pc:graphicFrameChg chg="modGraphic">
          <ac:chgData name="Pożarowska Justyna" userId="5204c21b-e5c8-4c75-9fd5-b3232e7b67b8" providerId="ADAL" clId="{C4BF1AC0-D6B5-4788-B4B0-808741F2F532}" dt="2023-06-12T12:34:24.158" v="496" actId="113"/>
          <ac:graphicFrameMkLst>
            <pc:docMk/>
            <pc:sldMk cId="0" sldId="258"/>
            <ac:graphicFrameMk id="169" creationId="{00000000-0000-0000-0000-000000000000}"/>
          </ac:graphicFrameMkLst>
        </pc:graphicFrameChg>
        <pc:graphicFrameChg chg="mod modGraphic">
          <ac:chgData name="Pożarowska Justyna" userId="5204c21b-e5c8-4c75-9fd5-b3232e7b67b8" providerId="ADAL" clId="{C4BF1AC0-D6B5-4788-B4B0-808741F2F532}" dt="2023-06-12T12:04:27.664" v="309" actId="14100"/>
          <ac:graphicFrameMkLst>
            <pc:docMk/>
            <pc:sldMk cId="0" sldId="258"/>
            <ac:graphicFrameMk id="170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11986162"/>
            <a:ext cx="21945599" cy="605791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3000" spc="-29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19200" y="3543300"/>
            <a:ext cx="21945600" cy="4267200"/>
          </a:xfrm>
          <a:prstGeom prst="rect">
            <a:avLst/>
          </a:prstGeom>
        </p:spPr>
        <p:txBody>
          <a:bodyPr anchor="b"/>
          <a:lstStyle>
            <a:lvl1pPr>
              <a:defRPr sz="12800" spc="-128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19200" y="7567579"/>
            <a:ext cx="21945600" cy="225059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19200" y="3251200"/>
            <a:ext cx="21945600" cy="6604000"/>
          </a:xfrm>
          <a:prstGeom prst="rect">
            <a:avLst/>
          </a:prstGeom>
        </p:spPr>
        <p:txBody>
          <a:bodyPr anchor="ctr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8462239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t>Fact information</a:t>
            </a:r>
          </a:p>
        </p:txBody>
      </p:sp>
      <p:sp>
        <p:nvSpPr>
          <p:cNvPr id="107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19200" y="4214484"/>
            <a:ext cx="21945600" cy="4269708"/>
          </a:xfrm>
          <a:prstGeom prst="rect">
            <a:avLst/>
          </a:prstGeom>
        </p:spPr>
        <p:txBody>
          <a:bodyPr anchor="b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11100053"/>
            <a:ext cx="21945602" cy="832613"/>
          </a:xfrm>
          <a:prstGeom prst="rect">
            <a:avLst/>
          </a:prstGeom>
        </p:spPr>
        <p:txBody>
          <a:bodyPr anchor="ctr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t>Attribution</a:t>
            </a:r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19200" y="4178300"/>
            <a:ext cx="21945600" cy="4416425"/>
          </a:xfrm>
          <a:prstGeom prst="rect">
            <a:avLst/>
          </a:prstGeom>
        </p:spPr>
        <p:txBody>
          <a:bodyPr anchor="ctr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941297804_1296x1457.jpg"/>
          <p:cNvSpPr>
            <a:spLocks noGrp="1"/>
          </p:cNvSpPr>
          <p:nvPr>
            <p:ph type="pic" sz="quarter" idx="21"/>
          </p:nvPr>
        </p:nvSpPr>
        <p:spPr>
          <a:xfrm>
            <a:off x="15744825" y="5581752"/>
            <a:ext cx="7365408" cy="82804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915009552_2264x1509.jpg"/>
          <p:cNvSpPr>
            <a:spLocks noGrp="1"/>
          </p:cNvSpPr>
          <p:nvPr>
            <p:ph type="pic" sz="quarter" idx="22"/>
          </p:nvPr>
        </p:nvSpPr>
        <p:spPr>
          <a:xfrm>
            <a:off x="15363825" y="1270000"/>
            <a:ext cx="8115300" cy="540900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740519873_3318x2212.jpg"/>
          <p:cNvSpPr>
            <a:spLocks noGrp="1"/>
          </p:cNvSpPr>
          <p:nvPr>
            <p:ph type="pic" idx="23"/>
          </p:nvPr>
        </p:nvSpPr>
        <p:spPr>
          <a:xfrm>
            <a:off x="-63500" y="1270000"/>
            <a:ext cx="167640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740519873_3318x2212.jpg"/>
          <p:cNvSpPr>
            <a:spLocks noGrp="1"/>
          </p:cNvSpPr>
          <p:nvPr>
            <p:ph type="pic" idx="21"/>
          </p:nvPr>
        </p:nvSpPr>
        <p:spPr>
          <a:xfrm>
            <a:off x="1270000" y="-423334"/>
            <a:ext cx="21844000" cy="1456266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740519873_3318x2212.jpg"/>
          <p:cNvSpPr>
            <a:spLocks noGrp="1"/>
          </p:cNvSpPr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19200" y="3543300"/>
            <a:ext cx="21945600" cy="4267200"/>
          </a:xfrm>
          <a:prstGeom prst="rect">
            <a:avLst/>
          </a:prstGeom>
        </p:spPr>
        <p:txBody>
          <a:bodyPr anchor="b"/>
          <a:lstStyle>
            <a:lvl1pPr>
              <a:defRPr sz="12800" spc="-128">
                <a:solidFill>
                  <a:srgbClr val="FFFFFF"/>
                </a:solidFill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2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19200" y="7569200"/>
            <a:ext cx="21945600" cy="2252112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4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19200" y="11988800"/>
            <a:ext cx="21945602" cy="605791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3000" spc="-29">
                <a:solidFill>
                  <a:srgbClr val="FFFFFF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Author and Date</a:t>
            </a:r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15495" y="4585102"/>
            <a:ext cx="9757338" cy="2540001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3" name="Image"/>
          <p:cNvSpPr>
            <a:spLocks noGrp="1"/>
          </p:cNvSpPr>
          <p:nvPr>
            <p:ph type="pic" idx="21"/>
          </p:nvPr>
        </p:nvSpPr>
        <p:spPr>
          <a:xfrm>
            <a:off x="9283700" y="1270000"/>
            <a:ext cx="167513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19200" y="7016750"/>
            <a:ext cx="9753600" cy="5416550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4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2384648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t>Slide Subtitle</a:t>
            </a:r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19200" y="4013200"/>
            <a:ext cx="21945600" cy="8487148"/>
          </a:xfrm>
          <a:prstGeom prst="rect">
            <a:avLst/>
          </a:prstGeom>
        </p:spPr>
        <p:txBody>
          <a:bodyPr numCol="2" spcCol="2558384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19200" y="774700"/>
            <a:ext cx="9753600" cy="16002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1" name="Image"/>
          <p:cNvSpPr>
            <a:spLocks noGrp="1"/>
          </p:cNvSpPr>
          <p:nvPr>
            <p:ph type="pic" idx="21"/>
          </p:nvPr>
        </p:nvSpPr>
        <p:spPr>
          <a:xfrm>
            <a:off x="12192644" y="718588"/>
            <a:ext cx="10972801" cy="1232962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2" name="Slide Subtitl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19200" y="2387600"/>
            <a:ext cx="9757569" cy="832612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t>Slide Subtitle</a:t>
            </a:r>
          </a:p>
        </p:txBody>
      </p:sp>
      <p:sp>
        <p:nvSpPr>
          <p:cNvPr id="63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19200" y="4023221"/>
            <a:ext cx="9757569" cy="8384679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403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19200" y="3242270"/>
            <a:ext cx="21945600" cy="6604001"/>
          </a:xfrm>
          <a:prstGeom prst="rect">
            <a:avLst/>
          </a:prstGeom>
        </p:spPr>
        <p:txBody>
          <a:bodyPr anchor="ctr"/>
          <a:lstStyle>
            <a:lvl1pPr>
              <a:defRPr sz="12800" spc="0"/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2384648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t>Slide Subtitle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19200" y="4013200"/>
            <a:ext cx="21945600" cy="838554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buSzTx/>
              <a:buNone/>
              <a:defRPr sz="6800" spc="-136">
                <a:latin typeface="Canela Deck Regular"/>
                <a:ea typeface="Canela Deck Regular"/>
                <a:cs typeface="Canela Deck Regular"/>
                <a:sym typeface="Canela Deck Regular"/>
              </a:defRPr>
            </a:lvl1pPr>
            <a:lvl2pPr marL="0" indent="457200" defTabSz="825500">
              <a:lnSpc>
                <a:spcPct val="100000"/>
              </a:lnSpc>
              <a:buSzTx/>
              <a:buNone/>
              <a:defRPr sz="6800" spc="-136">
                <a:latin typeface="Canela Deck Regular"/>
                <a:ea typeface="Canela Deck Regular"/>
                <a:cs typeface="Canela Deck Regular"/>
                <a:sym typeface="Canela Deck Regular"/>
              </a:defRPr>
            </a:lvl2pPr>
            <a:lvl3pPr marL="0" indent="914400" defTabSz="825500">
              <a:lnSpc>
                <a:spcPct val="100000"/>
              </a:lnSpc>
              <a:buSzTx/>
              <a:buNone/>
              <a:defRPr sz="6800" spc="-136">
                <a:latin typeface="Canela Deck Regular"/>
                <a:ea typeface="Canela Deck Regular"/>
                <a:cs typeface="Canela Deck Regular"/>
                <a:sym typeface="Canela Deck Regular"/>
              </a:defRPr>
            </a:lvl3pPr>
            <a:lvl4pPr marL="0" indent="1371600" defTabSz="825500">
              <a:lnSpc>
                <a:spcPct val="100000"/>
              </a:lnSpc>
              <a:buSzTx/>
              <a:buNone/>
              <a:defRPr sz="6800" spc="-136">
                <a:latin typeface="Canela Deck Regular"/>
                <a:ea typeface="Canela Deck Regular"/>
                <a:cs typeface="Canela Deck Regular"/>
                <a:sym typeface="Canela Deck Regular"/>
              </a:defRPr>
            </a:lvl4pPr>
            <a:lvl5pPr marL="0" indent="1828800" defTabSz="825500">
              <a:lnSpc>
                <a:spcPct val="100000"/>
              </a:lnSpc>
              <a:buSzTx/>
              <a:buNone/>
              <a:defRPr sz="6800" spc="-136">
                <a:latin typeface="Canela Deck Regular"/>
                <a:ea typeface="Canela Deck Regular"/>
                <a:cs typeface="Canela Deck Regular"/>
                <a:sym typeface="Canela Deck Regular"/>
              </a:defRPr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0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2387115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t>Agenda Subtitle</a:t>
            </a:r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19200" y="774700"/>
            <a:ext cx="21945600" cy="172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19200" y="4013200"/>
            <a:ext cx="21948577" cy="848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97689" y="12700000"/>
            <a:ext cx="388621" cy="42926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lnSpc>
                <a:spcPct val="100000"/>
              </a:lnSpc>
              <a:defRPr sz="2000">
                <a:solidFill>
                  <a:srgbClr val="5E5E5E"/>
                </a:solidFill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1pPr>
      <a:lvl2pPr marL="0" marR="0" indent="4572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2pPr>
      <a:lvl3pPr marL="0" marR="0" indent="9144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3pPr>
      <a:lvl4pPr marL="0" marR="0" indent="13716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4pPr>
      <a:lvl5pPr marL="0" marR="0" indent="18288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5pPr>
      <a:lvl6pPr marL="0" marR="0" indent="22860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6pPr>
      <a:lvl7pPr marL="0" marR="0" indent="27432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7pPr>
      <a:lvl8pPr marL="0" marR="0" indent="32004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8pPr>
      <a:lvl9pPr marL="0" marR="0" indent="36576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9pPr>
    </p:titleStyle>
    <p:bodyStyle>
      <a:lvl1pPr marL="5461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1pPr>
      <a:lvl2pPr marL="10922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2pPr>
      <a:lvl3pPr marL="16383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3pPr>
      <a:lvl4pPr marL="21844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4pPr>
      <a:lvl5pPr marL="27305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5pPr>
      <a:lvl6pPr marL="32766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6pPr>
      <a:lvl7pPr marL="38227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7pPr>
      <a:lvl8pPr marL="43688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8pPr>
      <a:lvl9pPr marL="49149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ustyna.Pozarowska@uzp.gov.p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7" name="Table"/>
          <p:cNvGraphicFramePr/>
          <p:nvPr>
            <p:extLst>
              <p:ext uri="{D42A27DB-BD31-4B8C-83A1-F6EECF244321}">
                <p14:modId xmlns:p14="http://schemas.microsoft.com/office/powerpoint/2010/main" val="1571309512"/>
              </p:ext>
            </p:extLst>
          </p:nvPr>
        </p:nvGraphicFramePr>
        <p:xfrm>
          <a:off x="2216727" y="623454"/>
          <a:ext cx="9975730" cy="12771493"/>
        </p:xfrm>
        <a:graphic>
          <a:graphicData uri="http://schemas.openxmlformats.org/drawingml/2006/table">
            <a:tbl>
              <a:tblPr>
                <a:tableStyleId>{CF821DB8-F4EB-4A41-A1BA-3FCAFE7338EE}</a:tableStyleId>
              </a:tblPr>
              <a:tblGrid>
                <a:gridCol w="9975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7403">
                <a:tc>
                  <a:txBody>
                    <a:bodyPr/>
                    <a:lstStyle/>
                    <a:p>
                      <a:pPr defTabSz="825500">
                        <a:defRPr sz="1800"/>
                      </a:pPr>
                      <a:r>
                        <a:rPr lang="pl-PL" sz="2500" noProof="0" dirty="0">
                          <a:solidFill>
                            <a:srgbClr val="FFFFFF"/>
                          </a:solidFill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Opis sytuacji (tło/kontekst)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5E5E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4838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l-PL" sz="2000" noProof="0" dirty="0"/>
                        <a:t>Wiele mówi się o stosowaniu BIM w inwestycjach publicznych i o tym jakie korzyści może to przynieść całemu rynkowi. Stosowanie BIM powinno poprawić efektywność inwestycji  publicznych (harmonogram, budżet, jakość), a więc poprawić efektywność wydawania funduszy publicznych.</a:t>
                      </a:r>
                    </a:p>
                    <a:p>
                      <a:pPr algn="l" defTabSz="825500">
                        <a:def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defRPr>
                      </a:pPr>
                      <a:endParaRPr lang="pl-PL" noProof="0" dirty="0"/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403">
                <a:tc>
                  <a:txBody>
                    <a:bodyPr/>
                    <a:lstStyle/>
                    <a:p>
                      <a:pPr defTabSz="825500">
                        <a:defRPr sz="1800"/>
                      </a:pPr>
                      <a:r>
                        <a:rPr lang="pl-PL" sz="2500" noProof="0" dirty="0">
                          <a:solidFill>
                            <a:srgbClr val="FFFFFF"/>
                          </a:solidFill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Opis problemu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5E5E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92612">
                <a:tc>
                  <a:txBody>
                    <a:bodyPr/>
                    <a:lstStyle/>
                    <a:p>
                      <a:pPr algn="l"/>
                      <a:r>
                        <a:rPr lang="pl-PL" sz="2000" noProof="0" dirty="0"/>
                        <a:t>Zamawiający opisują swoje wymogi odnoszące się do </a:t>
                      </a:r>
                      <a:r>
                        <a:rPr lang="pl-PL" sz="2000" noProof="0" dirty="0">
                          <a:solidFill>
                            <a:schemeClr val="tx1"/>
                          </a:solidFill>
                        </a:rPr>
                        <a:t>BIM według własnych zasad i reguł. Dokumenty przetargowe zawierają odniesienia do</a:t>
                      </a:r>
                      <a:r>
                        <a:rPr lang="pl-PL" sz="2000" noProof="0" dirty="0"/>
                        <a:t> BIM </a:t>
                      </a:r>
                      <a:r>
                        <a:rPr lang="pl-PL" sz="2000" b="0" i="0" u="none" strike="noStrike" noProof="0" dirty="0">
                          <a:latin typeface="Graphik"/>
                        </a:rPr>
                        <a:t>w wielu miejscach. Zdarza się, że</a:t>
                      </a:r>
                      <a:r>
                        <a:rPr lang="pl-PL" sz="2000" noProof="0" dirty="0"/>
                        <a:t> bywają one sprzeczne lub niekompletne. Analiza takich dokumentów jest trudna i pozwala na manipulowanie uzgodnieniami co w efekcie prowadzi do wybiórczego lub niepoprawnego stosowania BIM na etapie realizacji inwestycji.  </a:t>
                      </a:r>
                      <a:br>
                        <a:rPr lang="pl-PL" sz="2000" noProof="0" dirty="0"/>
                      </a:br>
                      <a:r>
                        <a:rPr lang="pl-PL" sz="2000" noProof="0" dirty="0"/>
                        <a:t>Uwaga! - powyższe nie dotyczy kwestii stosowania szeroko pojętych standardów BIM, a tylko uporządkowania odniesień do BIM w dokumentacji przetargowej. </a:t>
                      </a:r>
                      <a:endParaRPr lang="pl-PL" noProof="0" dirty="0"/>
                    </a:p>
                    <a:p>
                      <a:pPr algn="l"/>
                      <a:r>
                        <a:rPr lang="pl-PL" sz="2000" noProof="0" dirty="0"/>
                        <a:t>Oczekiwania zamawiającego w zakresie BIM mogą obejmować różne cele i aspekty BIM, ale bez względu na ich zakres powinny być opisane spójnie i w sposób pozwalający na łatwą analizę. </a:t>
                      </a:r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403">
                <a:tc>
                  <a:txBody>
                    <a:bodyPr/>
                    <a:lstStyle/>
                    <a:p>
                      <a:pPr defTabSz="825500">
                        <a:defRPr sz="1800"/>
                      </a:pPr>
                      <a:r>
                        <a:rPr lang="pl-PL" sz="2500" noProof="0" dirty="0">
                          <a:solidFill>
                            <a:srgbClr val="FFFFFF"/>
                          </a:solidFill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Cele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5E5E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43160">
                <a:tc>
                  <a:txBody>
                    <a:bodyPr/>
                    <a:lstStyle/>
                    <a:p>
                      <a:pPr marL="457200" indent="-457200" algn="l" defTabSz="825500">
                        <a:buClr>
                          <a:srgbClr val="000000"/>
                        </a:buClr>
                        <a:buSzPct val="100000"/>
                        <a:buAutoNum type="arabicPeriod"/>
                        <a:def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defRPr>
                      </a:pPr>
                      <a:r>
                        <a:rPr lang="pl-PL" sz="2000" noProof="0" dirty="0"/>
                        <a:t>Zaproponowanie możliwych sposobów odniesień w dokumentach przetargowych (OPZ, SWZ, inne) do wymogów związanych z BIM co ułatwiłoby analizę dokumentów przez oferentów, ale również pomogłoby zamawiającym w analizie złożonych ofert.</a:t>
                      </a:r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403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lang="pl-PL" sz="2500" noProof="0" dirty="0">
                          <a:solidFill>
                            <a:srgbClr val="FFFFFF"/>
                          </a:solidFill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Analiza powodów konieczności zadania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5E5E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01271">
                <a:tc>
                  <a:txBody>
                    <a:bodyPr/>
                    <a:lstStyle/>
                    <a:p>
                      <a:pPr algn="l"/>
                      <a:r>
                        <a:rPr lang="pl-PL" noProof="0" dirty="0"/>
                        <a:t>Wyżej wskazane problemy stanowią przeszkodę w spójnym posługiwaniu się metodyką BIM. </a:t>
                      </a:r>
                    </a:p>
                    <a:p>
                      <a:pPr lvl="0" algn="l">
                        <a:buNone/>
                      </a:pPr>
                      <a:r>
                        <a:rPr lang="pl-PL" noProof="0" dirty="0"/>
                        <a:t>Aktualnie na rynku funkcjonuje BIM Standard PL, ale nie wypełnia on wszystkich braków w zakresie skutecznego i efektywnego opisywania oczekiwań w zakresie BIM przez zamawiającego. Oferenci pracujący dla różnych zamawiających każdorazowo zderzają się z całkowicie różnym, często niekompletnym lub wręcz niepoprawnym opisem wymagań BIM definiowanych przez zamawiającego co w połączeniu ze stosowaniem trybu przetargu nieograniczonego powoduje z jednej strony niepewność uczestników postępowań co do rzeczywistych intencji i oczekiwań zamawiającego, a z drugiej strony zwiększa ryzyko zwycięstwa w postępowaniu podmiotów które wcale nie gwarantują właściwej jakości prac w oparciu o BIM. Oferenci znający metodykę BIM i związane z nią ryzyka i nakład pracy tracą dużo czasu już na etapie postępowania, żeby przeanalizować nieumiejętnie opisane wymagania BIM zamawiającego. </a:t>
                      </a:r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68" name="Table"/>
          <p:cNvGraphicFramePr/>
          <p:nvPr>
            <p:extLst>
              <p:ext uri="{D42A27DB-BD31-4B8C-83A1-F6EECF244321}">
                <p14:modId xmlns:p14="http://schemas.microsoft.com/office/powerpoint/2010/main" val="3137208745"/>
              </p:ext>
            </p:extLst>
          </p:nvPr>
        </p:nvGraphicFramePr>
        <p:xfrm>
          <a:off x="12265049" y="723650"/>
          <a:ext cx="11014560" cy="12658242"/>
        </p:xfrm>
        <a:graphic>
          <a:graphicData uri="http://schemas.openxmlformats.org/drawingml/2006/table">
            <a:tbl>
              <a:tblPr>
                <a:tableStyleId>{CF821DB8-F4EB-4A41-A1BA-3FCAFE7338EE}</a:tableStyleId>
              </a:tblPr>
              <a:tblGrid>
                <a:gridCol w="2753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3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3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5194">
                <a:tc gridSpan="4">
                  <a:txBody>
                    <a:bodyPr/>
                    <a:lstStyle/>
                    <a:p>
                      <a:pPr defTabSz="825500">
                        <a:defRPr sz="1800"/>
                      </a:pPr>
                      <a:r>
                        <a:rPr lang="pl-PL" sz="2500" noProof="0" dirty="0">
                          <a:solidFill>
                            <a:srgbClr val="FFFFFF"/>
                          </a:solidFill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Działania naprawcze (uzyskanie stanu docelowego)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5E5E5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7756">
                <a:tc gridSpan="4"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2000" b="0" i="0" u="none" strike="noStrike" noProof="0" dirty="0">
                          <a:latin typeface="Graphik"/>
                        </a:rPr>
                        <a:t>Zaproponowanie reguł dotyczących opisu w dokumentach przetargowych (OPZ, SWZ, inne) wymogów związanych z BIM co znacząco ułatwi analizę dokumentów przez oferentów, ale również pomoże zamawiającym w analizie złożonych ofert.</a:t>
                      </a:r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194">
                <a:tc gridSpan="4">
                  <a:txBody>
                    <a:bodyPr/>
                    <a:lstStyle/>
                    <a:p>
                      <a:pPr defTabSz="825500">
                        <a:defRPr sz="1800"/>
                      </a:pPr>
                      <a:r>
                        <a:rPr lang="pl-PL" sz="2500" noProof="0" dirty="0">
                          <a:solidFill>
                            <a:srgbClr val="FFFFFF"/>
                          </a:solidFill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Plan działania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5E5E5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5194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lang="pl-PL" sz="2500" noProof="0" dirty="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Co?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lang="pl-PL" sz="2500" noProof="0" dirty="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Kto?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lang="pl-PL" sz="2500" noProof="0" dirty="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Kiedy?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lang="pl-PL" sz="2500" noProof="0" dirty="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Gdzie?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9454"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Graphik"/>
                          <a:sym typeface="Graphik"/>
                        </a:rPr>
                        <a:t>1. Publikacja książki „</a:t>
                      </a:r>
                      <a:r>
                        <a:rPr kumimoji="0" lang="pl-PL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Graphik"/>
                          <a:ea typeface="Graphik"/>
                          <a:cs typeface="Graphik"/>
                          <a:sym typeface="Graphik"/>
                        </a:rPr>
                        <a:t>BIM dla sektora publicznego – zagadnienia związane z wymaganiami informacyjnymi zamawiającego</a:t>
                      </a:r>
                      <a:r>
                        <a:rPr kumimoji="0" lang="pl-PL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Graphik"/>
                          <a:sym typeface="Graphik"/>
                        </a:rPr>
                        <a:t>”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pl-PL" sz="1600" b="0" i="0" u="none" strike="noStrike" noProof="0" dirty="0">
                        <a:latin typeface="Graphik"/>
                      </a:endParaRPr>
                    </a:p>
                    <a:p>
                      <a:pPr lvl="0">
                        <a:buNone/>
                      </a:pPr>
                      <a:r>
                        <a:rPr lang="pl-PL" sz="1600" b="0" i="0" u="none" strike="noStrike" noProof="0" dirty="0">
                          <a:latin typeface="Graphik"/>
                        </a:rPr>
                        <a:t>Urząd Zamówień Publicznych</a:t>
                      </a:r>
                    </a:p>
                    <a:p>
                      <a:pPr lvl="0">
                        <a:buNone/>
                      </a:pPr>
                      <a:endParaRPr lang="pl-PL" sz="1600" b="0" i="0" u="none" strike="noStrike" noProof="0" dirty="0">
                        <a:latin typeface="Graphik"/>
                      </a:endParaRPr>
                    </a:p>
                    <a:p>
                      <a:pPr lvl="0">
                        <a:buNone/>
                      </a:pPr>
                      <a:endParaRPr lang="pl-PL" sz="1600" b="0" i="0" u="none" strike="noStrike" noProof="0" dirty="0">
                        <a:latin typeface="Graphik"/>
                      </a:endParaRPr>
                    </a:p>
                    <a:p>
                      <a:pPr lvl="0">
                        <a:buNone/>
                      </a:pPr>
                      <a:endParaRPr lang="pl-PL" sz="1600" b="0" i="0" u="none" strike="noStrike" noProof="0" dirty="0">
                        <a:latin typeface="Graphik"/>
                      </a:endParaRPr>
                    </a:p>
                    <a:p>
                      <a:pPr lvl="0">
                        <a:buNone/>
                      </a:pPr>
                      <a:endParaRPr lang="pl-PL" sz="1600" b="0" i="0" u="none" strike="noStrike" noProof="0" dirty="0">
                        <a:latin typeface="Graphik"/>
                      </a:endParaRP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pl-PL" sz="1600" noProof="0" dirty="0"/>
                    </a:p>
                    <a:p>
                      <a:pPr lvl="0">
                        <a:buNone/>
                      </a:pPr>
                      <a:r>
                        <a:rPr lang="pl-PL" sz="1600" noProof="0" dirty="0"/>
                        <a:t>2023</a:t>
                      </a:r>
                    </a:p>
                    <a:p>
                      <a:pPr lvl="0">
                        <a:buNone/>
                      </a:pPr>
                      <a:endParaRPr lang="pl-PL" sz="1600" noProof="0" dirty="0"/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pl-PL" sz="1600" b="0" i="0" u="none" strike="noStrike" noProof="0" dirty="0">
                        <a:latin typeface="Graphik"/>
                      </a:endParaRPr>
                    </a:p>
                    <a:p>
                      <a:pPr lvl="0">
                        <a:buNone/>
                      </a:pPr>
                      <a:r>
                        <a:rPr lang="pl-PL" sz="1600" b="0" i="0" u="none" strike="noStrike" noProof="0" dirty="0">
                          <a:latin typeface="Graphik"/>
                        </a:rPr>
                        <a:t>Urząd Zamówień Publicznych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83211"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noProof="0" dirty="0">
                          <a:solidFill>
                            <a:schemeClr val="tx1"/>
                          </a:solidFill>
                        </a:rPr>
                        <a:t>2. </a:t>
                      </a:r>
                      <a:r>
                        <a:rPr lang="pl-PL" sz="1800" b="0" i="0" u="none" strike="noStrike" cap="none" spc="0" baseline="0" noProof="0" dirty="0">
                          <a:solidFill>
                            <a:schemeClr val="tx1"/>
                          </a:solidFill>
                          <a:uFillTx/>
                          <a:latin typeface="Graphik"/>
                          <a:sym typeface="Graphik"/>
                        </a:rPr>
                        <a:t>Publikacja książki „BIM według ISO 19650 a procedura zamówienia publicznego”</a:t>
                      </a:r>
                      <a:endParaRPr kumimoji="0" lang="pl-PL" sz="18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Graphik"/>
                        <a:sym typeface="Graphik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84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600" b="0" i="0" u="none" strike="noStrike" noProof="0" dirty="0">
                        <a:latin typeface="Graphik"/>
                      </a:endParaRPr>
                    </a:p>
                    <a:p>
                      <a:pPr marL="0" marR="0" lvl="0" indent="0" algn="ctr" defTabSz="584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noProof="0" dirty="0">
                          <a:latin typeface="Graphik"/>
                        </a:rPr>
                        <a:t>Urząd Zamówień Publicznych</a:t>
                      </a:r>
                    </a:p>
                    <a:p>
                      <a:pPr lvl="0">
                        <a:buNone/>
                      </a:pPr>
                      <a:endParaRPr lang="pl-PL" sz="1600" b="0" i="0" u="none" strike="noStrike" noProof="0" dirty="0">
                        <a:latin typeface="Graphik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pl-PL" sz="1600" noProof="0" dirty="0"/>
                    </a:p>
                    <a:p>
                      <a:pPr lvl="0">
                        <a:buNone/>
                      </a:pPr>
                      <a:r>
                        <a:rPr lang="pl-PL" sz="1600" noProof="0" dirty="0"/>
                        <a:t>2023/2024</a:t>
                      </a: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pl-PL" sz="1600" b="0" i="0" u="none" strike="noStrike" noProof="0" dirty="0">
                        <a:latin typeface="Graphik"/>
                      </a:endParaRPr>
                    </a:p>
                    <a:p>
                      <a:pPr lvl="0">
                        <a:buNone/>
                      </a:pPr>
                      <a:r>
                        <a:rPr lang="pl-PL" sz="1600" b="0" i="0" u="none" strike="noStrike" noProof="0" dirty="0">
                          <a:latin typeface="Graphik"/>
                        </a:rPr>
                        <a:t>Urząd Zamówień Publicznych</a:t>
                      </a:r>
                    </a:p>
                    <a:p>
                      <a:pPr lvl="0">
                        <a:buNone/>
                      </a:pPr>
                      <a:endParaRPr lang="pl-PL" sz="1600" b="0" i="0" u="none" strike="noStrike" noProof="0" dirty="0">
                        <a:latin typeface="Graphik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080641"/>
                  </a:ext>
                </a:extLst>
              </a:tr>
              <a:tr h="1183211"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Graphik"/>
                          <a:sym typeface="Graphik"/>
                        </a:rPr>
                        <a:t>3. Praca w ramach podgrupy Zamawiających w celu konsultacji możliwych odniesień do BIM w dokumentacji przetargowej</a:t>
                      </a: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pl-PL" sz="1600" b="0" i="0" u="none" strike="noStrike" noProof="0" dirty="0">
                        <a:latin typeface="Graphik"/>
                      </a:endParaRPr>
                    </a:p>
                    <a:p>
                      <a:pPr marL="0" marR="0" lvl="0" indent="0" algn="ctr" defTabSz="584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noProof="0" dirty="0">
                          <a:latin typeface="Graphik"/>
                        </a:rPr>
                        <a:t>Urząd Zamówień Publicznych</a:t>
                      </a:r>
                    </a:p>
                    <a:p>
                      <a:pPr lvl="0">
                        <a:buNone/>
                      </a:pPr>
                      <a:endParaRPr lang="pl-PL" sz="1600" b="0" i="0" u="none" strike="noStrike" noProof="0" dirty="0">
                        <a:latin typeface="Graphik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pl-PL" sz="1600" noProof="0" dirty="0"/>
                    </a:p>
                    <a:p>
                      <a:pPr lvl="0">
                        <a:buNone/>
                      </a:pPr>
                      <a:r>
                        <a:rPr lang="pl-PL" sz="1600" noProof="0" dirty="0"/>
                        <a:t>Zadanie ciągłe</a:t>
                      </a: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pl-PL" sz="1600" b="0" i="0" u="none" strike="noStrike" noProof="0" dirty="0">
                        <a:latin typeface="Graphik"/>
                      </a:endParaRPr>
                    </a:p>
                    <a:p>
                      <a:pPr marL="0" marR="0" lvl="0" indent="0" algn="ctr" defTabSz="584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noProof="0" dirty="0">
                          <a:latin typeface="Graphik"/>
                        </a:rPr>
                        <a:t>Urząd Zamówień Publicznych</a:t>
                      </a:r>
                    </a:p>
                    <a:p>
                      <a:pPr lvl="0">
                        <a:buNone/>
                      </a:pPr>
                      <a:endParaRPr lang="pl-PL" sz="1600" b="0" i="0" u="none" strike="noStrike" noProof="0" dirty="0">
                        <a:latin typeface="Graphik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842716"/>
                  </a:ext>
                </a:extLst>
              </a:tr>
              <a:tr h="1183211"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Graphik"/>
                          <a:sym typeface="Graphik"/>
                        </a:rPr>
                        <a:t>4. Opracowywanie i aktualizacja możliwych odniesień do BIM w dokumentacji przetargowej</a:t>
                      </a: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pl-PL" sz="1600" b="0" i="0" u="none" strike="noStrike" noProof="0" dirty="0">
                        <a:latin typeface="Graphik"/>
                      </a:endParaRPr>
                    </a:p>
                    <a:p>
                      <a:pPr marL="0" marR="0" lvl="0" indent="0" algn="ctr" defTabSz="584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noProof="0" dirty="0">
                          <a:latin typeface="Graphik"/>
                        </a:rPr>
                        <a:t>Urząd Zamówień Publicznych</a:t>
                      </a:r>
                    </a:p>
                    <a:p>
                      <a:pPr lvl="0">
                        <a:buNone/>
                      </a:pPr>
                      <a:endParaRPr lang="pl-PL" sz="1600" b="0" i="0" u="none" strike="noStrike" noProof="0" dirty="0">
                        <a:latin typeface="Graphik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pl-PL" sz="1600" noProof="0" dirty="0"/>
                    </a:p>
                    <a:p>
                      <a:pPr marL="0" marR="0" lvl="0" indent="0" algn="ctr" defTabSz="584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noProof="0" dirty="0"/>
                        <a:t>Zadanie ciągłe</a:t>
                      </a:r>
                    </a:p>
                    <a:p>
                      <a:pPr lvl="0">
                        <a:buNone/>
                      </a:pPr>
                      <a:endParaRPr lang="pl-PL" sz="1600" noProof="0" dirty="0"/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pl-PL" sz="1600" b="0" i="0" u="none" strike="noStrike" noProof="0" dirty="0">
                        <a:latin typeface="Graphik"/>
                      </a:endParaRPr>
                    </a:p>
                    <a:p>
                      <a:pPr marL="0" marR="0" lvl="0" indent="0" algn="ctr" defTabSz="584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noProof="0">
                          <a:latin typeface="Graphik"/>
                        </a:rPr>
                        <a:t>Urząd Zamówień Publicznych</a:t>
                      </a:r>
                    </a:p>
                    <a:p>
                      <a:pPr lvl="0">
                        <a:buNone/>
                      </a:pPr>
                      <a:endParaRPr lang="pl-PL" sz="1600" b="0" i="0" u="none" strike="noStrike" noProof="0" dirty="0">
                        <a:latin typeface="Graphik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840702"/>
                  </a:ext>
                </a:extLst>
              </a:tr>
              <a:tr h="375194">
                <a:tc gridSpan="4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lang="pl-PL" sz="2500" noProof="0" dirty="0">
                          <a:solidFill>
                            <a:srgbClr val="FFFFFF"/>
                          </a:solidFill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Rezultaty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5E5E5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16438">
                <a:tc gridSpan="4">
                  <a:txBody>
                    <a:bodyPr/>
                    <a:lstStyle/>
                    <a:p>
                      <a:pPr algn="l" defTabSz="825500">
                        <a:def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defRPr>
                      </a:pPr>
                      <a:endParaRPr lang="pl-PL" noProof="0" dirty="0"/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5194">
                <a:tc gridSpan="4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lang="pl-PL" sz="2500" noProof="0" dirty="0">
                          <a:solidFill>
                            <a:srgbClr val="FFFFFF"/>
                          </a:solidFill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Dalsze działania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5E5E5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25106">
                <a:tc gridSpan="4">
                  <a:txBody>
                    <a:bodyPr/>
                    <a:lstStyle/>
                    <a:p>
                      <a:pPr algn="l" defTabSz="825500">
                        <a:def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defRPr>
                      </a:pPr>
                      <a:endParaRPr dirty="0"/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69" name="Table"/>
          <p:cNvGraphicFramePr/>
          <p:nvPr>
            <p:extLst>
              <p:ext uri="{D42A27DB-BD31-4B8C-83A1-F6EECF244321}">
                <p14:modId xmlns:p14="http://schemas.microsoft.com/office/powerpoint/2010/main" val="1374079306"/>
              </p:ext>
            </p:extLst>
          </p:nvPr>
        </p:nvGraphicFramePr>
        <p:xfrm>
          <a:off x="2209141" y="172334"/>
          <a:ext cx="9975731" cy="449829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99757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9829">
                <a:tc>
                  <a:txBody>
                    <a:bodyPr/>
                    <a:lstStyle/>
                    <a:p>
                      <a:pPr algn="l" defTabSz="914400">
                        <a:tabLst>
                          <a:tab pos="1663700" algn="l"/>
                        </a:tabLst>
                        <a:defRPr sz="1800"/>
                      </a:pPr>
                      <a:r>
                        <a:rPr lang="pl-PL" sz="2200" b="1" noProof="0" dirty="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Tytuł A3: Potrzeba uporządkowania odniesień do BIM w dokumentacji przetargowej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0" name="Table"/>
          <p:cNvGraphicFramePr/>
          <p:nvPr>
            <p:extLst>
              <p:ext uri="{D42A27DB-BD31-4B8C-83A1-F6EECF244321}">
                <p14:modId xmlns:p14="http://schemas.microsoft.com/office/powerpoint/2010/main" val="1247749956"/>
              </p:ext>
            </p:extLst>
          </p:nvPr>
        </p:nvGraphicFramePr>
        <p:xfrm>
          <a:off x="12265049" y="205490"/>
          <a:ext cx="11052152" cy="51816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5526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26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9829"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20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Data:</a:t>
                      </a:r>
                      <a:r>
                        <a:rPr kumimoji="0" lang="pl-PL" sz="20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venir Next Condensed Demi Bold"/>
                          <a:ea typeface="Avenir Next Condensed Demi Bold"/>
                          <a:cs typeface="Avenir Next Condensed Demi Bold"/>
                          <a:sym typeface="Graphik"/>
                        </a:rPr>
                        <a:t> 12.06.2023</a:t>
                      </a:r>
                      <a:endParaRPr kumimoji="0" lang="pl-PL" sz="2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venir Next Condensed Demi Bold"/>
                        <a:ea typeface="Avenir Next Condensed Demi Bold"/>
                        <a:cs typeface="Avenir Next Condensed Demi Bold"/>
                        <a:sym typeface="Avenir Next Condensed Demi Bold"/>
                      </a:endParaRP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20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Graphik"/>
                          <a:sym typeface="Graphik"/>
                        </a:rPr>
                        <a:t>Autorzy: </a:t>
                      </a:r>
                      <a:r>
                        <a:rPr kumimoji="0" lang="pl-PL" sz="20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Graphik"/>
                          <a:sym typeface="Graphik"/>
                          <a:hlinkClick r:id="rId2"/>
                        </a:rPr>
                        <a:t>Justyna.Pozarowska@uzp.gov.pl</a:t>
                      </a:r>
                      <a:r>
                        <a:rPr kumimoji="0" lang="pl-PL" sz="20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Graphik"/>
                          <a:sym typeface="Graphik"/>
                        </a:rPr>
                        <a:t>    </a:t>
                      </a:r>
                    </a:p>
                    <a:p>
                      <a:pPr lvl="0" algn="l">
                        <a:buNone/>
                      </a:pPr>
                      <a:endParaRPr lang="pl-PL" sz="1400" noProof="0" dirty="0">
                        <a:latin typeface="Avenir Next Condensed Demi Bold"/>
                      </a:endParaRP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2" name="Table"/>
          <p:cNvGraphicFramePr/>
          <p:nvPr/>
        </p:nvGraphicFramePr>
        <p:xfrm>
          <a:off x="1955141" y="624558"/>
          <a:ext cx="10166231" cy="12962671"/>
        </p:xfrm>
        <a:graphic>
          <a:graphicData uri="http://schemas.openxmlformats.org/drawingml/2006/table">
            <a:tbl>
              <a:tblPr>
                <a:tableStyleId>{CF821DB8-F4EB-4A41-A1BA-3FCAFE7338EE}</a:tableStyleId>
              </a:tblPr>
              <a:tblGrid>
                <a:gridCol w="10166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4760">
                <a:tc>
                  <a:txBody>
                    <a:bodyPr/>
                    <a:lstStyle/>
                    <a:p>
                      <a:pPr defTabSz="825500">
                        <a:defRPr sz="1800"/>
                      </a:pPr>
                      <a:r>
                        <a: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Opis sytuacji (tło/kontekst)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D9DA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algn="l" defTabSz="825500">
                        <a:def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defRPr>
                      </a:pPr>
                      <a:endParaRPr dirty="0"/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569">
                <a:tc>
                  <a:txBody>
                    <a:bodyPr/>
                    <a:lstStyle/>
                    <a:p>
                      <a:pPr defTabSz="825500">
                        <a:defRPr sz="1800"/>
                      </a:pPr>
                      <a:r>
                        <a: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Opis problemu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D9DA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6000">
                <a:tc>
                  <a:txBody>
                    <a:bodyPr/>
                    <a:lstStyle/>
                    <a:p>
                      <a:pPr algn="l" defTabSz="825500">
                        <a:def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defRPr>
                      </a:pPr>
                      <a:endParaRPr dirty="0"/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5911">
                <a:tc>
                  <a:txBody>
                    <a:bodyPr/>
                    <a:lstStyle/>
                    <a:p>
                      <a:pPr defTabSz="825500">
                        <a:defRPr sz="1800"/>
                      </a:pPr>
                      <a:r>
                        <a: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Cele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D9DA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marL="548409" indent="-548409" algn="l" defTabSz="825500">
                        <a:buClr>
                          <a:srgbClr val="000000"/>
                        </a:buClr>
                        <a:buSzPct val="100000"/>
                        <a:buAutoNum type="arabicPeriod"/>
                        <a:def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0987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Analiza powodów konieczności zadania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D9DA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88000">
                <a:tc>
                  <a:txBody>
                    <a:bodyPr/>
                    <a:lstStyle/>
                    <a:p>
                      <a:pPr algn="l" defTabSz="825500">
                        <a:def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defRPr>
                      </a:pPr>
                      <a:endParaRPr dirty="0"/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73" name="Table"/>
          <p:cNvGraphicFramePr/>
          <p:nvPr/>
        </p:nvGraphicFramePr>
        <p:xfrm>
          <a:off x="12267473" y="617704"/>
          <a:ext cx="10161384" cy="12972564"/>
        </p:xfrm>
        <a:graphic>
          <a:graphicData uri="http://schemas.openxmlformats.org/drawingml/2006/table">
            <a:tbl>
              <a:tblPr>
                <a:tableStyleId>{CF821DB8-F4EB-4A41-A1BA-3FCAFE7338EE}</a:tableStyleId>
              </a:tblPr>
              <a:tblGrid>
                <a:gridCol w="25403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03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03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403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283">
                <a:tc gridSpan="4">
                  <a:txBody>
                    <a:bodyPr/>
                    <a:lstStyle/>
                    <a:p>
                      <a:pPr defTabSz="825500">
                        <a:defRPr sz="1800"/>
                      </a:pPr>
                      <a:r>
                        <a: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Działania naprawcze (uzyskanie stanu docelowego)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D9DA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2336">
                <a:tc gridSpan="4">
                  <a:txBody>
                    <a:bodyPr/>
                    <a:lstStyle/>
                    <a:p>
                      <a:pPr algn="l" defTabSz="825500">
                        <a:def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defRPr>
                      </a:pPr>
                      <a:endParaRPr dirty="0"/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959">
                <a:tc gridSpan="4">
                  <a:txBody>
                    <a:bodyPr/>
                    <a:lstStyle/>
                    <a:p>
                      <a:pPr defTabSz="825500">
                        <a:defRPr sz="1800"/>
                      </a:pPr>
                      <a:r>
                        <a: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Plan działania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D9DA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704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Co?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Kto?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Kiedy?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Gdzie?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3000">
                <a:tc>
                  <a:txBody>
                    <a:bodyPr/>
                    <a:lstStyle/>
                    <a:p>
                      <a:pPr defTabSz="825500">
                        <a:def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defRPr>
                      </a:pPr>
                      <a:endParaRPr dirty="0"/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825500">
                        <a:def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825500">
                        <a:def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825500">
                        <a:def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3730">
                <a:tc gridSpan="4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Rezultaty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D9DA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0">
                <a:tc gridSpan="4">
                  <a:txBody>
                    <a:bodyPr/>
                    <a:lstStyle/>
                    <a:p>
                      <a:pPr algn="l" defTabSz="825500">
                        <a:def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defRPr>
                      </a:pPr>
                      <a:endParaRPr dirty="0"/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5343">
                <a:tc gridSpan="4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Dalsze działania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D9DA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53215">
                <a:tc gridSpan="4">
                  <a:txBody>
                    <a:bodyPr/>
                    <a:lstStyle/>
                    <a:p>
                      <a:pPr algn="l" defTabSz="825500">
                        <a:def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defRPr>
                      </a:pPr>
                      <a:endParaRPr dirty="0"/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74" name="Table"/>
          <p:cNvGraphicFramePr/>
          <p:nvPr/>
        </p:nvGraphicFramePr>
        <p:xfrm>
          <a:off x="1955141" y="172334"/>
          <a:ext cx="10166231" cy="449829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0166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9829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sz="1800"/>
                      </a:pPr>
                      <a:r>
                        <a: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Tytuł diagramu A3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5" name="Table"/>
          <p:cNvGraphicFramePr/>
          <p:nvPr/>
        </p:nvGraphicFramePr>
        <p:xfrm>
          <a:off x="12265050" y="172334"/>
          <a:ext cx="10166230" cy="449829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5083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3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9829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sz="1800"/>
                      </a:pPr>
                      <a:r>
                        <a: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Mentor, data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sz="1800"/>
                      </a:pPr>
                      <a:r>
                        <a: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Właściciel / autor, data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6" name="Analiza"/>
          <p:cNvSpPr/>
          <p:nvPr/>
        </p:nvSpPr>
        <p:spPr>
          <a:xfrm>
            <a:off x="1969087" y="7989096"/>
            <a:ext cx="10138339" cy="5590190"/>
          </a:xfrm>
          <a:prstGeom prst="rect">
            <a:avLst/>
          </a:prstGeom>
          <a:solidFill>
            <a:srgbClr val="6CD0B9">
              <a:alpha val="50000"/>
            </a:srgbClr>
          </a:solidFill>
          <a:ln w="25400">
            <a:solidFill>
              <a:schemeClr val="accent2">
                <a:alpha val="50000"/>
              </a:schemeClr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defTabSz="1130300">
              <a:lnSpc>
                <a:spcPct val="100000"/>
              </a:lnSpc>
              <a:defRPr sz="12000">
                <a:solidFill>
                  <a:schemeClr val="accent2">
                    <a:hueOff val="261693"/>
                    <a:satOff val="40971"/>
                    <a:lumOff val="-28931"/>
                  </a:schemeClr>
                </a:solidFill>
                <a:latin typeface="Avenir Next Condensed Regular"/>
                <a:ea typeface="Avenir Next Condensed Regular"/>
                <a:cs typeface="Avenir Next Condensed Regular"/>
                <a:sym typeface="Avenir Next Condensed Regular"/>
              </a:defRPr>
            </a:lvl1pPr>
          </a:lstStyle>
          <a:p>
            <a:r>
              <a:rPr dirty="0" err="1"/>
              <a:t>Analiza</a:t>
            </a:r>
            <a:endParaRPr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11303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400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11303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400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556</Words>
  <Application>Microsoft Office PowerPoint</Application>
  <PresentationFormat>Niestandardowy</PresentationFormat>
  <Paragraphs>68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10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13" baseType="lpstr">
      <vt:lpstr>Avenir Next Condensed Demi Bold</vt:lpstr>
      <vt:lpstr>Avenir Next Condensed Regular</vt:lpstr>
      <vt:lpstr>Canela Bold</vt:lpstr>
      <vt:lpstr>Canela Deck Regular</vt:lpstr>
      <vt:lpstr>Canela Regular</vt:lpstr>
      <vt:lpstr>Canela Text Regular</vt:lpstr>
      <vt:lpstr>Graphik</vt:lpstr>
      <vt:lpstr>Graphik Medium</vt:lpstr>
      <vt:lpstr>Graphik Semibold</vt:lpstr>
      <vt:lpstr>Helvetica Neue</vt:lpstr>
      <vt:lpstr>23_ClassicWhite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DareK</dc:creator>
  <cp:lastModifiedBy>Pożarowska Justyna</cp:lastModifiedBy>
  <cp:revision>207</cp:revision>
  <dcterms:modified xsi:type="dcterms:W3CDTF">2023-06-15T13:45:56Z</dcterms:modified>
</cp:coreProperties>
</file>