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80" r:id="rId7"/>
    <p:sldId id="274" r:id="rId8"/>
    <p:sldId id="275" r:id="rId9"/>
    <p:sldId id="268" r:id="rId10"/>
    <p:sldId id="270" r:id="rId11"/>
    <p:sldId id="273" r:id="rId12"/>
    <p:sldId id="276" r:id="rId13"/>
    <p:sldId id="277" r:id="rId14"/>
    <p:sldId id="282" r:id="rId15"/>
    <p:sldId id="283" r:id="rId16"/>
    <p:sldId id="284" r:id="rId17"/>
    <p:sldId id="281" r:id="rId18"/>
    <p:sldId id="278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7C919C-873C-5C8A-9F82-514D4DDE95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0558CDD-9210-5DBB-CB17-D607ABB22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E1AEDBA-B098-637A-30A2-E7A53081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3544-F694-4880-A175-76B9E2D923AE}" type="datetimeFigureOut">
              <a:rPr lang="pl-PL" smtClean="0"/>
              <a:t>04.11.2024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894966E-4AF9-322A-8069-7E456D378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BC0D2FA-8D58-9DF3-FF42-98E3BF0F0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2273-FDD5-4532-AB8B-A0F206EB40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197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8B42B5-5DCE-F542-9F1F-E5A35C8CD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1FC7E-B5BA-B98B-F033-A577172E0C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23241A3-BCF1-04FA-FB6E-BAB2AE4AC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3544-F694-4880-A175-76B9E2D923AE}" type="datetimeFigureOut">
              <a:rPr lang="pl-PL" smtClean="0"/>
              <a:t>04.11.2024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CD478EB-50A4-C1A2-8F84-EEA02AEB4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691B35E-A9B4-B6B6-373F-83E9AFCD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2273-FDD5-4532-AB8B-A0F206EB40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0736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32C70EB-91A6-B7B5-FC80-A0EB1F2BFA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B303FCC-D725-A897-D2E6-9FBF1B6C6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2607923-D897-9A67-3CFC-C403EE45F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3544-F694-4880-A175-76B9E2D923AE}" type="datetimeFigureOut">
              <a:rPr lang="pl-PL" smtClean="0"/>
              <a:t>04.11.2024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FF0109A-E35A-92DB-09B1-BF7523979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E172272-924B-0520-457A-14566CF07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2273-FDD5-4532-AB8B-A0F206EB40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6522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DF7CD8-BCFC-02A8-098B-641C200EF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F48BD7-5AEA-72FC-7B27-ABA6CFFE7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0EC89EB-DB6F-90B1-AFFD-2E29B4781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3544-F694-4880-A175-76B9E2D923AE}" type="datetimeFigureOut">
              <a:rPr lang="pl-PL" smtClean="0"/>
              <a:t>04.11.2024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30967E9-5B61-B9DA-605E-E327412D8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A06F282-009C-EEED-ABAD-C87EDCEC3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2273-FDD5-4532-AB8B-A0F206EB40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0949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FC1901-0164-A747-1989-9537A833D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5336B6A-E072-B53B-DC5D-5709E685A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1D7CC87-66CC-EC69-774C-2CA5887C5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3544-F694-4880-A175-76B9E2D923AE}" type="datetimeFigureOut">
              <a:rPr lang="pl-PL" smtClean="0"/>
              <a:t>04.11.2024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6BED605-2B7C-E5B3-C17D-61FB81EB0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F48349-B64B-812F-5578-04F5908E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2273-FDD5-4532-AB8B-A0F206EB40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908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1AC3F9-5186-E854-8C90-3A2F7F60D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93D3C3-3A19-2061-2F25-40C898CC42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89BFE8A-8AA8-7F1B-E060-9E561A37F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F5E560C-F49D-DB67-714C-281BE6C9C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3544-F694-4880-A175-76B9E2D923AE}" type="datetimeFigureOut">
              <a:rPr lang="pl-PL" smtClean="0"/>
              <a:t>04.11.2024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84BE8A8-6075-B350-8793-A9FFC6602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715B6B9-1942-307E-074F-53FFC4058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2273-FDD5-4532-AB8B-A0F206EB40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9302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B0A13A-96DB-C8B7-BE7E-CF8D3B894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BF0CF7C-9731-3F24-BFA7-42535B507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D80D604-8DBF-212F-6D29-6C9DBF01A8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6225B3-7B81-1551-0CB5-4AE996F2F9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E9B98BB-FD67-3FC8-7FC2-C4FF2296F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1217578-A1BC-F4A5-1D01-74A391CF3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3544-F694-4880-A175-76B9E2D923AE}" type="datetimeFigureOut">
              <a:rPr lang="pl-PL" smtClean="0"/>
              <a:t>04.11.2024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26F80C3-ED78-430A-CC1F-E740BD7C7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27B6418-4521-5D03-B76A-8127D2485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2273-FDD5-4532-AB8B-A0F206EB40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0147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08A9E2-B954-C652-7266-00CCF19FE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95FB92D-E6E1-B1C2-8B8F-8CE978091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3544-F694-4880-A175-76B9E2D923AE}" type="datetimeFigureOut">
              <a:rPr lang="pl-PL" smtClean="0"/>
              <a:t>04.11.2024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B4D48BD-A36E-2671-D5B8-D668B4B0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C0BE4F5-45F8-7C1C-C432-9C2AE97D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2273-FDD5-4532-AB8B-A0F206EB40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4666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BC937600-670C-550A-4F79-33A88692D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3544-F694-4880-A175-76B9E2D923AE}" type="datetimeFigureOut">
              <a:rPr lang="pl-PL" smtClean="0"/>
              <a:t>04.11.2024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49801B3-8100-070A-A76D-02D782D42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BD6849D-38D5-ED65-1BB9-8ADE7F820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2273-FDD5-4532-AB8B-A0F206EB40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530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38D564-219F-70E3-9A58-EB9D918BB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67AE38-9C10-989E-0EAA-AEE16D889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D21326D-E24E-F1A4-A2C5-D353A3DC1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C96E794-8B43-FD5A-8547-1F51D114A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3544-F694-4880-A175-76B9E2D923AE}" type="datetimeFigureOut">
              <a:rPr lang="pl-PL" smtClean="0"/>
              <a:t>04.11.2024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DBC869C-6057-36BF-E0A5-15DE4B315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1B2EE41-01F5-A3F9-A000-C0DED5530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2273-FDD5-4532-AB8B-A0F206EB40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925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EBB9F3-8FB5-74B7-0507-768E8B138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ED5FC325-B4B4-957B-BDBE-9E9D2A1993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07F3E67-4B79-BB8D-BE6C-2B4EDC20C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A186088-8716-43FD-6165-50FDAB95A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3544-F694-4880-A175-76B9E2D923AE}" type="datetimeFigureOut">
              <a:rPr lang="pl-PL" smtClean="0"/>
              <a:t>04.11.2024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06108E0-C51D-360D-2A12-50D69EDFF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A22738B-5D3E-4783-9D70-20811843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2273-FDD5-4532-AB8B-A0F206EB40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886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92D5F31-2B9F-C907-B334-3F9D13B0B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223556A-BF23-FBA2-40E2-697C49313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04D43B8-D4AB-A061-D620-EFB9E33429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13544-F694-4880-A175-76B9E2D923AE}" type="datetimeFigureOut">
              <a:rPr lang="pl-PL" smtClean="0"/>
              <a:t>04.11.2024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0498AC2-B111-8FE8-199A-C8D230410B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262C708-0A00-D309-AFB5-D6B229A32F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12273-FDD5-4532-AB8B-A0F206EB40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2278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5F68F815-0986-8790-3971-E12EAEC8ED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4344D3FC-778A-4208-22FA-BC29AE14147D}"/>
              </a:ext>
            </a:extLst>
          </p:cNvPr>
          <p:cNvSpPr txBox="1"/>
          <p:nvPr/>
        </p:nvSpPr>
        <p:spPr>
          <a:xfrm>
            <a:off x="1936955" y="2602297"/>
            <a:ext cx="84655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Konwent Powiatów Województwa Pomorskiego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455203E1-F942-81C1-98AC-B6817FE03FEB}"/>
              </a:ext>
            </a:extLst>
          </p:cNvPr>
          <p:cNvSpPr txBox="1"/>
          <p:nvPr/>
        </p:nvSpPr>
        <p:spPr>
          <a:xfrm>
            <a:off x="5089895" y="4820334"/>
            <a:ext cx="2159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Wojewoda Pomorska</a:t>
            </a:r>
          </a:p>
          <a:p>
            <a:pPr algn="ctr"/>
            <a: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Beata Rutkiewicz</a:t>
            </a:r>
          </a:p>
        </p:txBody>
      </p:sp>
    </p:spTree>
    <p:extLst>
      <p:ext uri="{BB962C8B-B14F-4D97-AF65-F5344CB8AC3E}">
        <p14:creationId xmlns:p14="http://schemas.microsoft.com/office/powerpoint/2010/main" val="1406560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AA0E2F-4AC3-7E2F-1E2F-B386DC0529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598494EA-D9B3-5253-695E-4DC6931C7A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6034CA7E-6239-5D0B-16DD-222BEBE8D4AE}"/>
              </a:ext>
            </a:extLst>
          </p:cNvPr>
          <p:cNvSpPr txBox="1"/>
          <p:nvPr/>
        </p:nvSpPr>
        <p:spPr>
          <a:xfrm>
            <a:off x="1789471" y="745004"/>
            <a:ext cx="84655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Aktywny Maluch 2022-2029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6994A9A-055E-8EC9-C099-B245493E5F49}"/>
              </a:ext>
            </a:extLst>
          </p:cNvPr>
          <p:cNvSpPr txBox="1"/>
          <p:nvPr/>
        </p:nvSpPr>
        <p:spPr>
          <a:xfrm>
            <a:off x="796413" y="2676306"/>
            <a:ext cx="1059917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KPO od 1.02.2020 r. do 30.06.2026 r.          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FERS od 1.01.2021 r. do 31.12.2026 r. </a:t>
            </a:r>
          </a:p>
          <a:p>
            <a:endParaRPr lang="pl-PL" sz="20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20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20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20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Uwaga: Dofinansowaniu nie podlegają miejsca opieki wpisane do rejestru/wykazu przed dniem ogłoszenia wyników przez Ministra w turze naboru, w której podmiot bierze udział. </a:t>
            </a:r>
            <a:br>
              <a:rPr lang="pl-PL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Zatem dofinansowaniu z Programu będą podlegały miejsca opieki wpisane do rejestru/wykazu najwcześniej w dniu ogłoszenia przez Ministra wyników dla danej tury naboru.</a:t>
            </a:r>
          </a:p>
        </p:txBody>
      </p:sp>
      <p:sp>
        <p:nvSpPr>
          <p:cNvPr id="2" name="Rectangle: Rounded Corners 82">
            <a:extLst>
              <a:ext uri="{FF2B5EF4-FFF2-40B4-BE49-F238E27FC236}">
                <a16:creationId xmlns:a16="http://schemas.microsoft.com/office/drawing/2014/main" id="{3EB52FED-320C-1F1F-C2CC-939888499B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53365" y="1769237"/>
            <a:ext cx="7337786" cy="459435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KWALIFIKOWALNOŚĆ KOSZTÓW NA TWORZENIE MIEJSC: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370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C4B781-812D-BBCD-C604-4879A5F8DB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38E7FC3C-B9E7-991E-1224-C650B29F00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2D6EC0EC-051C-8014-8A53-F7242E3DDCCB}"/>
              </a:ext>
            </a:extLst>
          </p:cNvPr>
          <p:cNvSpPr txBox="1"/>
          <p:nvPr/>
        </p:nvSpPr>
        <p:spPr>
          <a:xfrm>
            <a:off x="1789471" y="745004"/>
            <a:ext cx="84655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Aktywny Maluch 2022-2029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7479CD1-1612-C5B0-8BF6-B0032BF1B210}"/>
              </a:ext>
            </a:extLst>
          </p:cNvPr>
          <p:cNvSpPr txBox="1"/>
          <p:nvPr/>
        </p:nvSpPr>
        <p:spPr>
          <a:xfrm>
            <a:off x="796413" y="2676306"/>
            <a:ext cx="10599174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JST– 3 lata,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Pozostałe podmioty – 2 lata Licząc od ostatniego dnia na złożenie oświadczenia o przyjęciu środków, </a:t>
            </a:r>
            <a:br>
              <a:rPr lang="pl-PL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jednak nie później niż do: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KPO – 30 czerwca 2026r.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FERS – 31 grudnia 2026r</a:t>
            </a:r>
          </a:p>
        </p:txBody>
      </p:sp>
      <p:sp>
        <p:nvSpPr>
          <p:cNvPr id="2" name="Rectangle: Rounded Corners 82">
            <a:extLst>
              <a:ext uri="{FF2B5EF4-FFF2-40B4-BE49-F238E27FC236}">
                <a16:creationId xmlns:a16="http://schemas.microsoft.com/office/drawing/2014/main" id="{1643FCC4-EED5-DD0C-345E-7DC7FA893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53365" y="1769237"/>
            <a:ext cx="7337786" cy="459435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CZAS NA REALIZACJĘ INWESTYCJI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07569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A8A724-F9F7-20AB-E94D-22384D51C3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CB311A2D-68FF-D31A-FC48-D033DED218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D6EE6940-E569-6ED1-849D-4ACE797A73F3}"/>
              </a:ext>
            </a:extLst>
          </p:cNvPr>
          <p:cNvSpPr txBox="1"/>
          <p:nvPr/>
        </p:nvSpPr>
        <p:spPr>
          <a:xfrm>
            <a:off x="1789471" y="745004"/>
            <a:ext cx="84655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Opieka </a:t>
            </a:r>
            <a:r>
              <a:rPr lang="pl-PL" sz="4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wytchnieniowa</a:t>
            </a:r>
            <a:endParaRPr lang="pl-PL" sz="4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8ED838DF-8618-7A23-6635-198E2D7C5663}"/>
              </a:ext>
            </a:extLst>
          </p:cNvPr>
          <p:cNvSpPr txBox="1"/>
          <p:nvPr/>
        </p:nvSpPr>
        <p:spPr>
          <a:xfrm>
            <a:off x="796413" y="2153264"/>
            <a:ext cx="10599174" cy="2422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 kierowany jest do </a:t>
            </a:r>
            <a:r>
              <a:rPr lang="pl-PL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dzieci z orzeczeniem o niepełnosprawności </a:t>
            </a:r>
            <a:r>
              <a:rPr lang="pl-PL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oraz osób ze </a:t>
            </a:r>
            <a:r>
              <a:rPr lang="pl-PL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znacznym stopniem niepełnosprawności</a:t>
            </a:r>
            <a:r>
              <a:rPr lang="pl-PL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których członkowie rodzin lub opiekunowie sprawujący </a:t>
            </a:r>
            <a:r>
              <a:rPr lang="pl-PL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opiekę wymagają wsparcia („odciążenia”) w realizacji tej opieki</a:t>
            </a:r>
            <a:r>
              <a:rPr lang="pl-PL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 roku 2021 </a:t>
            </a:r>
            <a:r>
              <a:rPr lang="pl-PL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samorządy mogą uzyskiwać  dofinansowanie do wysokości  100 % kosztów realizacji  usług</a:t>
            </a:r>
            <a:r>
              <a:rPr lang="pl-PL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l-PL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76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0806D5-5CBB-120D-2575-0E3794D8FD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AB68DBA1-A49F-CC07-35A8-7E3AB881BC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315FA3A7-E369-B7EB-59E1-B880F327897D}"/>
              </a:ext>
            </a:extLst>
          </p:cNvPr>
          <p:cNvSpPr txBox="1"/>
          <p:nvPr/>
        </p:nvSpPr>
        <p:spPr>
          <a:xfrm>
            <a:off x="1789471" y="745004"/>
            <a:ext cx="84655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Opieka </a:t>
            </a:r>
            <a:r>
              <a:rPr lang="pl-PL" sz="4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wytchnieniowa</a:t>
            </a:r>
            <a:endParaRPr lang="pl-PL" sz="4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AEB3CE5-1914-4963-8406-B523DC62C32E}"/>
              </a:ext>
            </a:extLst>
          </p:cNvPr>
          <p:cNvSpPr txBox="1"/>
          <p:nvPr/>
        </p:nvSpPr>
        <p:spPr>
          <a:xfrm>
            <a:off x="796413" y="2153264"/>
            <a:ext cx="10599174" cy="3980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Dofinansowanie z tego programu mogą otrzymać również organizacje pozarządowe w ramach ogłaszanych konkursów (skierowanych bezpośrednio do nich).  </a:t>
            </a:r>
          </a:p>
          <a:p>
            <a:pPr marL="34290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roku 2024 w ramach programu Ministerstwa Rodziny i Polityki Społecznej "Opieka </a:t>
            </a:r>
            <a:r>
              <a:rPr lang="pl-PL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Wytchnieniowa</a:t>
            </a: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dla Jednostek Samorządu Terytorialnego - edycja 2024 wnioskowało 100 jednostek samorządu terytorialnego z województwa pomorskiego na łączną kwotę 17 582 936,88 zł. </a:t>
            </a:r>
          </a:p>
        </p:txBody>
      </p:sp>
    </p:spTree>
    <p:extLst>
      <p:ext uri="{BB962C8B-B14F-4D97-AF65-F5344CB8AC3E}">
        <p14:creationId xmlns:p14="http://schemas.microsoft.com/office/powerpoint/2010/main" val="2773608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AEE949-5B0F-7077-A72C-ECE609EF04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B9888C00-7CB7-19B0-BAAB-DDB5C7606A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74F2C3E4-DB6D-6194-9692-AB57FEB1ACA4}"/>
              </a:ext>
            </a:extLst>
          </p:cNvPr>
          <p:cNvSpPr txBox="1"/>
          <p:nvPr/>
        </p:nvSpPr>
        <p:spPr>
          <a:xfrm>
            <a:off x="1789471" y="745004"/>
            <a:ext cx="84655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Opieka </a:t>
            </a:r>
            <a:r>
              <a:rPr lang="pl-PL" sz="4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wytchnieniowa</a:t>
            </a:r>
            <a:endParaRPr lang="pl-PL" sz="4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: Rounded Corners 82">
            <a:extLst>
              <a:ext uri="{FF2B5EF4-FFF2-40B4-BE49-F238E27FC236}">
                <a16:creationId xmlns:a16="http://schemas.microsoft.com/office/drawing/2014/main" id="{B6408EA1-5E03-48D9-9B84-2A26B66FF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53365" y="1769237"/>
            <a:ext cx="7337786" cy="459435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Dane liczbowe: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2C473B1A-8482-DEAA-C6E3-C91162F7F53E}"/>
              </a:ext>
            </a:extLst>
          </p:cNvPr>
          <p:cNvSpPr txBox="1"/>
          <p:nvPr/>
        </p:nvSpPr>
        <p:spPr>
          <a:xfrm>
            <a:off x="1097230" y="2875002"/>
            <a:ext cx="985005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2024 r. udział w programie wzięło 97 gmin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Gminy, które nie złożyły wniosków: Bobowo, Damnica, Gardeja, Kaliska, Koczała, Konarzyny, Lipusz, Lubichowo, Malbork, Miłoradz, Morzeszczyn, Osieczna, Osiek, Parchowo, Przechlewo, Ryjewo, Smętowo Graniczne, Stare Pole, Studzienice, Trąbki Wielkie, Tuchomie, Ustka, Wicko, Nowy Staw, Hel, Skórcz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Mikołajki Pomorskie zwróciły 15 tys. zł. Środki zwracane są wykorzystywane przez inne jednostki JST. </a:t>
            </a:r>
          </a:p>
        </p:txBody>
      </p:sp>
    </p:spTree>
    <p:extLst>
      <p:ext uri="{BB962C8B-B14F-4D97-AF65-F5344CB8AC3E}">
        <p14:creationId xmlns:p14="http://schemas.microsoft.com/office/powerpoint/2010/main" val="2659720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A8A724-F9F7-20AB-E94D-22384D51C3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CB311A2D-68FF-D31A-FC48-D033DED218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D6EE6940-E569-6ED1-849D-4ACE797A73F3}"/>
              </a:ext>
            </a:extLst>
          </p:cNvPr>
          <p:cNvSpPr txBox="1"/>
          <p:nvPr/>
        </p:nvSpPr>
        <p:spPr>
          <a:xfrm>
            <a:off x="1789471" y="745004"/>
            <a:ext cx="84655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Asystent osobisty osoby niepełnosprawnej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8ED838DF-8618-7A23-6635-198E2D7C5663}"/>
              </a:ext>
            </a:extLst>
          </p:cNvPr>
          <p:cNvSpPr txBox="1"/>
          <p:nvPr/>
        </p:nvSpPr>
        <p:spPr>
          <a:xfrm>
            <a:off x="796413" y="2153264"/>
            <a:ext cx="105991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Celem Programu jest wprowadzenie usługi asystenta jako formy ogólnodostępnego wsparcia dla osób niepełnosprawnych. Osoby te mają możliwość skorzystania  z tej pomocy m.in. przy wykonywaniu codziennych czynności czy podejmowaniu aktywności społecznej.  Adresowany jest do osób niepełnosprawnych posiadających orzeczenie o znacznym lub umiarkowanym stopniu niepełnosprawności.</a:t>
            </a:r>
            <a:b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 ramach Programu </a:t>
            </a:r>
            <a:r>
              <a:rPr lang="pl-PL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gmina/powiat</a:t>
            </a: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może otrzymać</a:t>
            </a:r>
            <a:r>
              <a:rPr lang="pl-PL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wsparcie finansowe</a:t>
            </a: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środków Funduszu Solidarnościowego w wysokości do 100% kosztów  realizacji. </a:t>
            </a: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ostatnich latach obserwuje się wzrost zainteresowania jednostek samorządu terytorialnego realizacją usług asystencji osobistej.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2020 roku  w ramach tego programu ogłaszane są również konkursy skierowane bezpośrednio do organizacji pozarządowych.</a:t>
            </a:r>
            <a:r>
              <a:rPr lang="pl-PL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377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A8A724-F9F7-20AB-E94D-22384D51C3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CB311A2D-68FF-D31A-FC48-D033DED218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D6EE6940-E569-6ED1-849D-4ACE797A73F3}"/>
              </a:ext>
            </a:extLst>
          </p:cNvPr>
          <p:cNvSpPr txBox="1"/>
          <p:nvPr/>
        </p:nvSpPr>
        <p:spPr>
          <a:xfrm>
            <a:off x="1789471" y="745004"/>
            <a:ext cx="84655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Asystent osobisty osoby niepełnosprawnej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8ED838DF-8618-7A23-6635-198E2D7C5663}"/>
              </a:ext>
            </a:extLst>
          </p:cNvPr>
          <p:cNvSpPr txBox="1"/>
          <p:nvPr/>
        </p:nvSpPr>
        <p:spPr>
          <a:xfrm>
            <a:off x="796413" y="2153264"/>
            <a:ext cx="1059917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bg1"/>
                </a:solidFill>
              </a:rPr>
              <a:t>W roku 2024 w ramach programu Ministerstwa Rodziny i Polityki Społecznej "Asystent osobisty osoby z niepełnosprawnością" dla Jednostek Samorządu Terytorialnego - edycja 2024 wnioskowało 100 jednostek samorządu terytorialnego z województwa pomorskiego na łączną kwotę 54 883 011,05 zł. </a:t>
            </a:r>
            <a:br>
              <a:rPr lang="pl-PL" dirty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bg1"/>
                </a:solidFill>
              </a:rPr>
              <a:t>Samorządy, które nie startują: Choczewo, Bobowo, Damnica, Gardeja, Gniewino, Kobylnica, Koczała, Liniewo, Lubichowo, Morzeszczyn, Osieczna</a:t>
            </a:r>
            <a:r>
              <a:rPr lang="pl-PL">
                <a:solidFill>
                  <a:schemeClr val="bg1"/>
                </a:solidFill>
              </a:rPr>
              <a:t>, Osiek, </a:t>
            </a:r>
            <a:r>
              <a:rPr lang="pl-PL" dirty="0">
                <a:solidFill>
                  <a:schemeClr val="bg1"/>
                </a:solidFill>
              </a:rPr>
              <a:t>Rzeczenica, Ryjewo, Sadlinki, Skórcz, Smętowo Graniczne, Stężyca, Studzienice, Trąbki Wielkie, Tuchomie, Wicko, Czarna Woda, Hel, Skórcz.</a:t>
            </a:r>
            <a:br>
              <a:rPr lang="pl-PL" dirty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bg1"/>
                </a:solidFill>
              </a:rPr>
              <a:t>Samorządy , które zwracają: Gmina Ustka.</a:t>
            </a:r>
          </a:p>
        </p:txBody>
      </p:sp>
    </p:spTree>
    <p:extLst>
      <p:ext uri="{BB962C8B-B14F-4D97-AF65-F5344CB8AC3E}">
        <p14:creationId xmlns:p14="http://schemas.microsoft.com/office/powerpoint/2010/main" val="2796304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2D5EEE-A519-E6C5-0426-85AD0E7B78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E1AA6812-2710-B1AA-5AAE-A381B67CC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E96ACA27-1854-9194-F343-C0E533E973B0}"/>
              </a:ext>
            </a:extLst>
          </p:cNvPr>
          <p:cNvSpPr txBox="1"/>
          <p:nvPr/>
        </p:nvSpPr>
        <p:spPr>
          <a:xfrm>
            <a:off x="1295400" y="487373"/>
            <a:ext cx="9601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Fundusz Rozwoju </a:t>
            </a:r>
            <a:b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Przewozów Autobusowych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1111D752-1185-BD75-80A1-BFFE4BBC0615}"/>
              </a:ext>
            </a:extLst>
          </p:cNvPr>
          <p:cNvSpPr txBox="1"/>
          <p:nvPr/>
        </p:nvSpPr>
        <p:spPr>
          <a:xfrm>
            <a:off x="796413" y="2884746"/>
            <a:ext cx="10599174" cy="2960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Dopłata wynosi nie więcej niż 3,00 zł do 1 wozokilometra przewozu o charakterze użyteczności publicznej. Dopłatę można uzyskać wyłącznie na linie, dla których w okresie rozliczeniowym wystąpił ujemny wynik finansowy (deficyt).</a:t>
            </a:r>
            <a:endParaRPr lang="pl-PL" sz="20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Nabór wniosków ogłaszany jest na przełomie października / listopada po otrzymaniu od dysponenta Funduszu tj. Ministra Infrastruktury informacji o łącznej wysokość środków. </a:t>
            </a:r>
          </a:p>
          <a:p>
            <a:pPr marL="34290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Aktualnie nie otrzymaliśmy informacji o wysokości środków na rok 2025. </a:t>
            </a:r>
          </a:p>
        </p:txBody>
      </p:sp>
      <p:sp>
        <p:nvSpPr>
          <p:cNvPr id="2" name="Rectangle: Rounded Corners 82">
            <a:extLst>
              <a:ext uri="{FF2B5EF4-FFF2-40B4-BE49-F238E27FC236}">
                <a16:creationId xmlns:a16="http://schemas.microsoft.com/office/drawing/2014/main" id="{14C93F4B-29DA-C681-9EB0-EBB586A4D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27107" y="1946208"/>
            <a:ext cx="7337786" cy="459435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>
                <a:solidFill>
                  <a:srgbClr val="0051B0">
                    <a:lumMod val="75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</a:t>
            </a:r>
            <a:r>
              <a:rPr lang="pl-PL" b="1" dirty="0">
                <a:solidFill>
                  <a:srgbClr val="0051B0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NFORMACJE OGÓLNE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519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197157-C8AB-D52A-8160-2C7F1AD96C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C88C757E-2A3F-DB93-444B-C875BC0251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EC4B0F01-16CE-9B85-4665-A0BD25D0E011}"/>
              </a:ext>
            </a:extLst>
          </p:cNvPr>
          <p:cNvSpPr txBox="1"/>
          <p:nvPr/>
        </p:nvSpPr>
        <p:spPr>
          <a:xfrm>
            <a:off x="1295400" y="487373"/>
            <a:ext cx="9601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Fundusz Rozwoju </a:t>
            </a:r>
            <a:b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Przewozów Autobusowych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41B84FD9-644E-AC54-B325-2F83A86AEF0B}"/>
              </a:ext>
            </a:extLst>
          </p:cNvPr>
          <p:cNvSpPr txBox="1"/>
          <p:nvPr/>
        </p:nvSpPr>
        <p:spPr>
          <a:xfrm>
            <a:off x="2427107" y="2479483"/>
            <a:ext cx="10599174" cy="2653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Liczba linii objętych dopłatami: </a:t>
            </a:r>
            <a:r>
              <a:rPr lang="pl-PL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2 170</a:t>
            </a:r>
          </a:p>
          <a:p>
            <a:pPr marL="34290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Długość linii w km: </a:t>
            </a:r>
            <a:r>
              <a:rPr lang="pl-PL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83 301</a:t>
            </a:r>
          </a:p>
          <a:p>
            <a:pPr marL="34290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Wozokilometry: </a:t>
            </a:r>
            <a:r>
              <a:rPr lang="pl-PL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97 046 432</a:t>
            </a:r>
          </a:p>
          <a:p>
            <a:pPr marL="342900" indent="-34290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Dofinansowanie: </a:t>
            </a:r>
            <a:r>
              <a:rPr lang="pl-PL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290 247 547 zł</a:t>
            </a:r>
          </a:p>
        </p:txBody>
      </p:sp>
      <p:sp>
        <p:nvSpPr>
          <p:cNvPr id="2" name="Rectangle: Rounded Corners 82">
            <a:extLst>
              <a:ext uri="{FF2B5EF4-FFF2-40B4-BE49-F238E27FC236}">
                <a16:creationId xmlns:a16="http://schemas.microsoft.com/office/drawing/2014/main" id="{90063D27-AC14-7065-EB00-6E8D9490D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27107" y="1946208"/>
            <a:ext cx="7337786" cy="459435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>
                <a:solidFill>
                  <a:srgbClr val="0051B0">
                    <a:lumMod val="75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STATYSYKI – ROK 2024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65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9AF70-D595-282A-924C-97F26F0E97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5BB3CD95-2C44-F780-F503-9CC586ED86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690287D4-B55B-5D6E-0342-D5206A686D4E}"/>
              </a:ext>
            </a:extLst>
          </p:cNvPr>
          <p:cNvSpPr txBox="1"/>
          <p:nvPr/>
        </p:nvSpPr>
        <p:spPr>
          <a:xfrm>
            <a:off x="1789471" y="1098966"/>
            <a:ext cx="84655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Działania Wojewody Pomorskiej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FEA9C9D3-F481-F047-3713-B2BE206CCC95}"/>
              </a:ext>
            </a:extLst>
          </p:cNvPr>
          <p:cNvSpPr txBox="1"/>
          <p:nvPr/>
        </p:nvSpPr>
        <p:spPr>
          <a:xfrm>
            <a:off x="1592825" y="2359741"/>
            <a:ext cx="9802761" cy="2345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Piecza zastępcza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Aktywny Maluch 2022-2029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Opieka </a:t>
            </a:r>
            <a:r>
              <a:rPr lang="pl-PL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wytchnieniowa</a:t>
            </a:r>
            <a:endParaRPr lang="pl-PL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Asystent osobisty osoby niepełnosprawnej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Fundusz Rozwoju Przewozów Autobusowych</a:t>
            </a:r>
          </a:p>
        </p:txBody>
      </p:sp>
    </p:spTree>
    <p:extLst>
      <p:ext uri="{BB962C8B-B14F-4D97-AF65-F5344CB8AC3E}">
        <p14:creationId xmlns:p14="http://schemas.microsoft.com/office/powerpoint/2010/main" val="225459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F35ECC-0935-8E7C-B522-9F828B1790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1A5F57CC-2B6A-741D-1E86-26889CF7E9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1630A0B8-2AEC-EA91-2858-12410C0BC603}"/>
              </a:ext>
            </a:extLst>
          </p:cNvPr>
          <p:cNvSpPr txBox="1"/>
          <p:nvPr/>
        </p:nvSpPr>
        <p:spPr>
          <a:xfrm>
            <a:off x="1789471" y="745004"/>
            <a:ext cx="84655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Piecza zastępcza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A7D1A638-219B-B515-C08F-D45B2BC3C707}"/>
              </a:ext>
            </a:extLst>
          </p:cNvPr>
          <p:cNvSpPr txBox="1"/>
          <p:nvPr/>
        </p:nvSpPr>
        <p:spPr>
          <a:xfrm>
            <a:off x="796413" y="2359741"/>
            <a:ext cx="10599174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System pieczy zastępczej jest w kryzysie narastającym od 2022 r., polegającym </a:t>
            </a:r>
            <a:br>
              <a:rPr lang="pl-PL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braku miejsc zarówno w rodzinnych, jak i w instytucjonalnych formach pieczy zastępczej. 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pl-PL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ostatnich latach liczba dzieci w pieczy zastępczej wykazuje tendencję wzrostową. W 2023 roku w pieczy zastępczej przebywało </a:t>
            </a:r>
            <a:r>
              <a:rPr lang="pl-PL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5 656 dzieci</a:t>
            </a:r>
            <a:r>
              <a:rPr lang="pl-PL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 tym </a:t>
            </a:r>
            <a:r>
              <a:rPr lang="pl-PL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4 605 dzieci w rodzinnej pieczy zastępczej</a:t>
            </a:r>
            <a:r>
              <a:rPr lang="pl-PL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(81,4% dzieci) i </a:t>
            </a:r>
            <a:r>
              <a:rPr lang="pl-PL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1 051 dzieci w instytucjonalnej pieczy zastępczej</a:t>
            </a:r>
            <a:r>
              <a:rPr lang="pl-PL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(18.6%). </a:t>
            </a:r>
            <a:endParaRPr lang="pl-PL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814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FC69F-0BC6-A24E-7C8D-3E1BBB9A9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8409788A-004E-FFD8-44AE-DBA608A021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1CE37171-D576-9DD4-30C4-246B6E6C0CE1}"/>
              </a:ext>
            </a:extLst>
          </p:cNvPr>
          <p:cNvSpPr txBox="1"/>
          <p:nvPr/>
        </p:nvSpPr>
        <p:spPr>
          <a:xfrm>
            <a:off x="1524000" y="788555"/>
            <a:ext cx="84655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Piecza zastępcza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1494FD08-2FAE-33C4-A9ED-9B089130FA33}"/>
              </a:ext>
            </a:extLst>
          </p:cNvPr>
          <p:cNvSpPr txBox="1"/>
          <p:nvPr/>
        </p:nvSpPr>
        <p:spPr>
          <a:xfrm>
            <a:off x="963560" y="2315774"/>
            <a:ext cx="10599174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6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2559 form rodzinnej pieczy zastępczej i 82 placówki opiekuńczo-wychowawcze</a:t>
            </a:r>
            <a:r>
              <a:rPr lang="pl-PL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 tym:</a:t>
            </a: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56 placówek typu socjalizacyjnego, </a:t>
            </a: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placówki typu interwencyjnego, </a:t>
            </a: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 placówek łączących zadania placówki typu socjalizacyjnego i placówki typu interwencyjnego, </a:t>
            </a: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placówki specjalistyczno-terapeutyczne  </a:t>
            </a: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placówek typu rodzinnego.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Wśród form rodzinnej pieczy zastępczej największą grupę stanowią rodziny zastępcze spokrewnione, najmniejszą, najbardziej potrzebne w systemie, rodziny zastępcze zawodowe specjalistyczne i rodziny zastępcze zawodowe pełniące funkcję pogotowia rodzinnego.</a:t>
            </a:r>
          </a:p>
          <a:p>
            <a:endParaRPr lang="pl-PL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82">
            <a:extLst>
              <a:ext uri="{FF2B5EF4-FFF2-40B4-BE49-F238E27FC236}">
                <a16:creationId xmlns:a16="http://schemas.microsoft.com/office/drawing/2014/main" id="{92AD559A-2F53-88DE-606B-B4B8C61B09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574831" y="1691779"/>
            <a:ext cx="6363912" cy="459435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l-PL" sz="1800" b="1" dirty="0">
              <a:solidFill>
                <a:srgbClr val="2F549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1800" b="1" dirty="0">
                <a:solidFill>
                  <a:srgbClr val="2F549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Dane na dzień 30 września 2024 r.</a:t>
            </a:r>
            <a:br>
              <a:rPr lang="pl-PL" sz="1050" b="1" dirty="0">
                <a:solidFill>
                  <a:srgbClr val="2F549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94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816569-E7CB-ECFD-D869-B996818E3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B2AF7529-6D3B-061D-205B-6B61BC1DA1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ED0ED606-305F-7EA1-793A-F375A5F86D6E}"/>
              </a:ext>
            </a:extLst>
          </p:cNvPr>
          <p:cNvSpPr txBox="1"/>
          <p:nvPr/>
        </p:nvSpPr>
        <p:spPr>
          <a:xfrm>
            <a:off x="1789471" y="745004"/>
            <a:ext cx="84655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Piecza zastępcza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FA4F0BEA-32BB-CD96-505E-481715A86227}"/>
              </a:ext>
            </a:extLst>
          </p:cNvPr>
          <p:cNvSpPr txBox="1"/>
          <p:nvPr/>
        </p:nvSpPr>
        <p:spPr>
          <a:xfrm>
            <a:off x="796413" y="2359741"/>
            <a:ext cx="10599174" cy="3559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Ministerstwo Rodziny, Pracy i Polityki Społecznej monitoruje sytuację w pieczy zastępczej na terenie całego kraju i przygotowuje zmiany legislacyjne, a także w dniu  15 października 2024 r. uruchomiło </a:t>
            </a:r>
            <a:r>
              <a:rPr lang="pl-PL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Centralny Rejestr Pieczy Zastępczej</a:t>
            </a:r>
            <a:r>
              <a:rPr lang="pl-PL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 terminem uzupełnienia danych do 15 stycznia 2025 r.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Wojewoda Pomorska powołała </a:t>
            </a:r>
            <a:r>
              <a:rPr lang="pl-PL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Zespół do spraw reagowania kryzysowego w obszarze pieczy zastępczej</a:t>
            </a:r>
            <a:r>
              <a:rPr lang="pl-PL" sz="2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który pracuje od 15 lipca 2024 r. </a:t>
            </a:r>
          </a:p>
          <a:p>
            <a:endParaRPr lang="pl-PL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82">
            <a:extLst>
              <a:ext uri="{FF2B5EF4-FFF2-40B4-BE49-F238E27FC236}">
                <a16:creationId xmlns:a16="http://schemas.microsoft.com/office/drawing/2014/main" id="{FD5B5873-2FA8-1AB8-1C17-370740BD1C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61413" y="1609344"/>
            <a:ext cx="2721689" cy="624721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l-PL" sz="1800" b="1" dirty="0">
              <a:solidFill>
                <a:srgbClr val="2F549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1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Działania</a:t>
            </a:r>
            <a:br>
              <a:rPr lang="pl-PL" sz="1050" b="1" dirty="0">
                <a:solidFill>
                  <a:srgbClr val="2F549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877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C8C60E-D103-DD6C-0CF1-0D3128A1FB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40FA1649-9529-3A05-4102-FF8504552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3733A9ED-AB23-5B07-66FC-846B68BA0A98}"/>
              </a:ext>
            </a:extLst>
          </p:cNvPr>
          <p:cNvSpPr txBox="1"/>
          <p:nvPr/>
        </p:nvSpPr>
        <p:spPr>
          <a:xfrm>
            <a:off x="1789471" y="745004"/>
            <a:ext cx="84655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Aktywny Maluch 2022-2029</a:t>
            </a:r>
          </a:p>
        </p:txBody>
      </p:sp>
      <p:sp>
        <p:nvSpPr>
          <p:cNvPr id="5" name="Rectangle: Rounded Corners 82">
            <a:extLst>
              <a:ext uri="{FF2B5EF4-FFF2-40B4-BE49-F238E27FC236}">
                <a16:creationId xmlns:a16="http://schemas.microsoft.com/office/drawing/2014/main" id="{9637A11E-DB0F-AC62-320B-83203B13E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687901" y="1612751"/>
            <a:ext cx="6363912" cy="624721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l-PL" b="1" dirty="0">
              <a:solidFill>
                <a:srgbClr val="2F549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b="1" dirty="0">
                <a:solidFill>
                  <a:srgbClr val="2F549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Pomorskie w liczbach:</a:t>
            </a:r>
            <a:br>
              <a:rPr lang="pl-PL" sz="1050" b="1" dirty="0">
                <a:solidFill>
                  <a:srgbClr val="2F549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wal 2">
            <a:extLst>
              <a:ext uri="{FF2B5EF4-FFF2-40B4-BE49-F238E27FC236}">
                <a16:creationId xmlns:a16="http://schemas.microsoft.com/office/drawing/2014/main" id="{A505FA39-787B-D772-A19C-2D3FD9BFE858}"/>
              </a:ext>
            </a:extLst>
          </p:cNvPr>
          <p:cNvSpPr/>
          <p:nvPr/>
        </p:nvSpPr>
        <p:spPr>
          <a:xfrm>
            <a:off x="4380881" y="2785165"/>
            <a:ext cx="3175819" cy="298900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opieki nad dziećmi w wieku do 3 lat</a:t>
            </a:r>
          </a:p>
        </p:txBody>
      </p:sp>
      <p:sp>
        <p:nvSpPr>
          <p:cNvPr id="14" name="Owal 13">
            <a:extLst>
              <a:ext uri="{FF2B5EF4-FFF2-40B4-BE49-F238E27FC236}">
                <a16:creationId xmlns:a16="http://schemas.microsoft.com/office/drawing/2014/main" id="{490F0292-FFDD-76F4-D8EC-F2DCEE06D26D}"/>
              </a:ext>
            </a:extLst>
          </p:cNvPr>
          <p:cNvSpPr/>
          <p:nvPr/>
        </p:nvSpPr>
        <p:spPr>
          <a:xfrm>
            <a:off x="7621219" y="2518198"/>
            <a:ext cx="2861187" cy="182160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miejsc opieki – 15 862 w pomorskim</a:t>
            </a:r>
          </a:p>
        </p:txBody>
      </p:sp>
      <p:sp>
        <p:nvSpPr>
          <p:cNvPr id="15" name="Owal 14">
            <a:extLst>
              <a:ext uri="{FF2B5EF4-FFF2-40B4-BE49-F238E27FC236}">
                <a16:creationId xmlns:a16="http://schemas.microsoft.com/office/drawing/2014/main" id="{31F0746E-5182-24E0-5F21-716987A707EB}"/>
              </a:ext>
            </a:extLst>
          </p:cNvPr>
          <p:cNvSpPr/>
          <p:nvPr/>
        </p:nvSpPr>
        <p:spPr>
          <a:xfrm>
            <a:off x="7621219" y="4652984"/>
            <a:ext cx="2861187" cy="175669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„białych plam” 44 - 36% gmin w województwie)</a:t>
            </a:r>
          </a:p>
        </p:txBody>
      </p:sp>
      <p:sp>
        <p:nvSpPr>
          <p:cNvPr id="16" name="Owal 15">
            <a:extLst>
              <a:ext uri="{FF2B5EF4-FFF2-40B4-BE49-F238E27FC236}">
                <a16:creationId xmlns:a16="http://schemas.microsoft.com/office/drawing/2014/main" id="{BC8F999A-FEEF-05BF-E2BD-5F259E820CDB}"/>
              </a:ext>
            </a:extLst>
          </p:cNvPr>
          <p:cNvSpPr/>
          <p:nvPr/>
        </p:nvSpPr>
        <p:spPr>
          <a:xfrm>
            <a:off x="1386345" y="2458063"/>
            <a:ext cx="2930017" cy="182160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Liczba instytucji opieki - 693</a:t>
            </a:r>
          </a:p>
        </p:txBody>
      </p:sp>
      <p:sp>
        <p:nvSpPr>
          <p:cNvPr id="17" name="Owal 16">
            <a:extLst>
              <a:ext uri="{FF2B5EF4-FFF2-40B4-BE49-F238E27FC236}">
                <a16:creationId xmlns:a16="http://schemas.microsoft.com/office/drawing/2014/main" id="{5AE23BF1-C066-6CE5-D60D-17C45186582B}"/>
              </a:ext>
            </a:extLst>
          </p:cNvPr>
          <p:cNvSpPr/>
          <p:nvPr/>
        </p:nvSpPr>
        <p:spPr>
          <a:xfrm>
            <a:off x="1386344" y="4620529"/>
            <a:ext cx="2930018" cy="182160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Użłobkowienie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34% w pomorskim 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9838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06118C-9728-E2DF-5171-74223A097F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C99A2130-9537-DBB0-FC80-681A2B87C2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45E97A5A-4364-6BB1-05A2-F4D0BB0603D0}"/>
              </a:ext>
            </a:extLst>
          </p:cNvPr>
          <p:cNvSpPr txBox="1"/>
          <p:nvPr/>
        </p:nvSpPr>
        <p:spPr>
          <a:xfrm>
            <a:off x="1789471" y="745004"/>
            <a:ext cx="84655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Aktywny Maluch 2022-2029</a:t>
            </a:r>
          </a:p>
        </p:txBody>
      </p:sp>
      <p:sp>
        <p:nvSpPr>
          <p:cNvPr id="5" name="Rectangle: Rounded Corners 82">
            <a:extLst>
              <a:ext uri="{FF2B5EF4-FFF2-40B4-BE49-F238E27FC236}">
                <a16:creationId xmlns:a16="http://schemas.microsoft.com/office/drawing/2014/main" id="{33D7AA06-936B-6A6C-5D63-3C4842AB9C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687901" y="1612751"/>
            <a:ext cx="6363912" cy="624721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l-PL" b="1" dirty="0">
              <a:solidFill>
                <a:srgbClr val="2F549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b="1" dirty="0">
                <a:solidFill>
                  <a:srgbClr val="2F549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„Białe plamy” w województwie pomorskim:</a:t>
            </a:r>
            <a:br>
              <a:rPr lang="pl-PL" sz="1050" b="1" dirty="0">
                <a:solidFill>
                  <a:srgbClr val="2F549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C480E0C6-06C9-F3EC-A00C-350023E1C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3081" y="2635046"/>
            <a:ext cx="7978354" cy="355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29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44C48A-5AC4-1EDA-E17C-BB043FD2D8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7B82F228-FE42-6FAE-0D7C-B5E6BEC1EC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DB159F13-5F42-688C-9A31-8FB344CF5FA4}"/>
              </a:ext>
            </a:extLst>
          </p:cNvPr>
          <p:cNvSpPr txBox="1"/>
          <p:nvPr/>
        </p:nvSpPr>
        <p:spPr>
          <a:xfrm>
            <a:off x="1759975" y="505377"/>
            <a:ext cx="84655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Aktywny Maluch 2022-2029</a:t>
            </a:r>
          </a:p>
        </p:txBody>
      </p:sp>
      <p:sp>
        <p:nvSpPr>
          <p:cNvPr id="5" name="Rectangle: Rounded Corners 82">
            <a:extLst>
              <a:ext uri="{FF2B5EF4-FFF2-40B4-BE49-F238E27FC236}">
                <a16:creationId xmlns:a16="http://schemas.microsoft.com/office/drawing/2014/main" id="{30DBCF07-F147-A67F-7E20-9F3C62DCC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43432" y="1287515"/>
            <a:ext cx="7973962" cy="624721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l-PL" b="1" dirty="0">
              <a:solidFill>
                <a:srgbClr val="2F549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b="1" dirty="0">
                <a:solidFill>
                  <a:srgbClr val="2F549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„Białe plamy” w województwie pomorskim:</a:t>
            </a:r>
            <a:br>
              <a:rPr lang="pl-PL" sz="1050" b="1" dirty="0">
                <a:solidFill>
                  <a:srgbClr val="2F549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116014F1-1404-62F3-90BF-0025EBDB9F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432" y="2216639"/>
            <a:ext cx="7973962" cy="4135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876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4BFFC1-40EF-8934-1A51-D5CDC35BE5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E5EA1C5B-E230-EBA6-9380-8A370EBD5E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62EB90F6-443F-BBFC-D923-9E73009114ED}"/>
              </a:ext>
            </a:extLst>
          </p:cNvPr>
          <p:cNvSpPr txBox="1"/>
          <p:nvPr/>
        </p:nvSpPr>
        <p:spPr>
          <a:xfrm>
            <a:off x="1789471" y="745004"/>
            <a:ext cx="84655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Aktywny Maluch 2022-2029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BC0DED81-B42F-6244-82D8-4C5C06BA2EDF}"/>
              </a:ext>
            </a:extLst>
          </p:cNvPr>
          <p:cNvSpPr txBox="1"/>
          <p:nvPr/>
        </p:nvSpPr>
        <p:spPr>
          <a:xfrm>
            <a:off x="796413" y="2359741"/>
            <a:ext cx="105991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Środki finansowe z KPO </a:t>
            </a: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57 528 zł bez VAT na tworzenie nowych miejsc w  żłobkach </a:t>
            </a:r>
            <a:b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klubach dziecięcych mogą być przeznaczone na:</a:t>
            </a:r>
          </a:p>
          <a:p>
            <a:pPr marL="457200" indent="-457200">
              <a:buFont typeface="+mj-lt"/>
              <a:buAutoNum type="arabicParenR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zakup nieruchomości, </a:t>
            </a:r>
          </a:p>
          <a:p>
            <a:pPr marL="457200" indent="-457200">
              <a:buFont typeface="+mj-lt"/>
              <a:buAutoNum type="arabicParenR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budowę zgodnie z zasadami uniwersalnego projektowania, </a:t>
            </a:r>
          </a:p>
          <a:p>
            <a:pPr marL="457200" indent="-457200">
              <a:buFont typeface="+mj-lt"/>
              <a:buAutoNum type="arabicParenR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odbudowę, rozbudowę, nadbudowę obiektu budowlanego,</a:t>
            </a:r>
          </a:p>
          <a:p>
            <a:pPr marL="457200" indent="-457200">
              <a:buFont typeface="+mj-lt"/>
              <a:buAutoNum type="arabicParenR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adaptację zgodnie z zasadami uniwersalnego projektowania,</a:t>
            </a:r>
          </a:p>
          <a:p>
            <a:pPr marL="457200" indent="-457200">
              <a:buFont typeface="+mj-lt"/>
              <a:buAutoNum type="arabicParenR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rozbiórkę obiektu budowlanego,</a:t>
            </a:r>
          </a:p>
          <a:p>
            <a:pPr marL="457200" indent="-457200">
              <a:buFont typeface="+mj-lt"/>
              <a:buAutoNum type="arabicParenR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zakup i montaż wyposażenia,</a:t>
            </a:r>
          </a:p>
          <a:p>
            <a:pPr marL="457200" indent="-457200">
              <a:buFont typeface="+mj-lt"/>
              <a:buAutoNum type="arabicParenR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zakup pomocy do prowadzenia zajęć opiekuńczo-wychowawczych i edukacyjnych,</a:t>
            </a:r>
          </a:p>
          <a:p>
            <a:pPr marL="457200" indent="-457200">
              <a:buFont typeface="+mj-lt"/>
              <a:buAutoNum type="arabicParenR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dostosowanie otoczenia, wyposażenie i montaż placu zabaw wraz z bezpieczną nawierzchnią i ogrodzeniem,</a:t>
            </a:r>
          </a:p>
          <a:p>
            <a:pPr marL="457200" indent="-457200">
              <a:buFont typeface="+mj-lt"/>
              <a:buAutoNum type="arabicParenR"/>
            </a:pPr>
            <a:r>
              <a:rPr lang="pl-PL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promocję i informację.</a:t>
            </a:r>
          </a:p>
        </p:txBody>
      </p:sp>
      <p:sp>
        <p:nvSpPr>
          <p:cNvPr id="3" name="Rectangle: Rounded Corners 82">
            <a:extLst>
              <a:ext uri="{FF2B5EF4-FFF2-40B4-BE49-F238E27FC236}">
                <a16:creationId xmlns:a16="http://schemas.microsoft.com/office/drawing/2014/main" id="{F1384703-A1C8-2F5B-8A8F-509C7011D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36426" y="1707245"/>
            <a:ext cx="6870777" cy="428919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 w="12700" cap="flat">
            <a:noFill/>
            <a:prstDash val="solid"/>
            <a:miter lim="800000"/>
            <a:headEnd/>
            <a:tailEnd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ŹRÓDŁA I CEL FINANSOWANIA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60725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1099</Words>
  <Application>Microsoft Office PowerPoint</Application>
  <PresentationFormat>Panoramiczny</PresentationFormat>
  <Paragraphs>103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Segoe UI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Dominika Czyżewska</dc:creator>
  <cp:lastModifiedBy>Anna Kowalewska</cp:lastModifiedBy>
  <cp:revision>6</cp:revision>
  <dcterms:created xsi:type="dcterms:W3CDTF">2024-10-30T09:13:37Z</dcterms:created>
  <dcterms:modified xsi:type="dcterms:W3CDTF">2024-11-04T07:41:24Z</dcterms:modified>
</cp:coreProperties>
</file>