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2" r:id="rId3"/>
    <p:sldId id="275" r:id="rId4"/>
    <p:sldId id="276" r:id="rId5"/>
    <p:sldId id="279" r:id="rId6"/>
    <p:sldId id="270" r:id="rId7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10" d="100"/>
          <a:sy n="110" d="100"/>
        </p:scale>
        <p:origin x="1872" y="10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19BD267F-355D-4D9F-9832-9AF4973A26A5}" type="datetimeFigureOut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3203" y="9722309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AE46C873-182C-4699-9F59-F458E01472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309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075" y="4861155"/>
            <a:ext cx="5683914" cy="4605821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9202" cy="51230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203" y="9720673"/>
            <a:ext cx="3079202" cy="512303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18.07.2019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18.07.2019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18.07.2019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18.07.2019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18.07.2019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4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E-Urząd Skarbowy (E-Urząd</a:t>
            </a: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)</a:t>
            </a:r>
          </a:p>
          <a:p>
            <a:pPr algn="just"/>
            <a:endParaRPr lang="pl-PL" i="1" dirty="0" smtClean="0"/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 smtClean="0">
                <a:solidFill>
                  <a:srgbClr val="002060"/>
                </a:solidFill>
              </a:rPr>
              <a:t>Wnioskodawca	 			Minister Finansów 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 smtClean="0">
                <a:solidFill>
                  <a:srgbClr val="002060"/>
                </a:solidFill>
              </a:rPr>
              <a:t>Beneficjent 				Ministerstwo </a:t>
            </a:r>
            <a:r>
              <a:rPr lang="pl-PL" sz="4900" dirty="0">
                <a:solidFill>
                  <a:srgbClr val="002060"/>
                </a:solidFill>
              </a:rPr>
              <a:t>Finansów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rgbClr val="002060"/>
                </a:solidFill>
              </a:rPr>
              <a:t>Partnerzy		</a:t>
            </a:r>
            <a:r>
              <a:rPr lang="pl-PL" sz="4900" dirty="0" smtClean="0">
                <a:solidFill>
                  <a:srgbClr val="002060"/>
                </a:solidFill>
              </a:rPr>
              <a:t>		brak 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 smtClean="0">
                <a:solidFill>
                  <a:srgbClr val="002060"/>
                </a:solidFill>
              </a:rPr>
              <a:t>Źródło finansowania </a:t>
            </a:r>
            <a:r>
              <a:rPr lang="pl-PL" sz="4900" dirty="0">
                <a:solidFill>
                  <a:srgbClr val="002060"/>
                </a:solidFill>
              </a:rPr>
              <a:t>	</a:t>
            </a:r>
            <a:endParaRPr lang="pl-PL" sz="4900" dirty="0" smtClean="0">
              <a:solidFill>
                <a:srgbClr val="002060"/>
              </a:solidFill>
            </a:endParaRPr>
          </a:p>
          <a:p>
            <a:pPr algn="just">
              <a:spcBef>
                <a:spcPts val="800"/>
              </a:spcBef>
            </a:pPr>
            <a:r>
              <a:rPr lang="pl-PL" sz="4900" dirty="0">
                <a:solidFill>
                  <a:srgbClr val="002060"/>
                </a:solidFill>
              </a:rPr>
              <a:t>	</a:t>
            </a:r>
            <a:r>
              <a:rPr lang="pl-PL" sz="4900" dirty="0" smtClean="0">
                <a:solidFill>
                  <a:srgbClr val="002060"/>
                </a:solidFill>
              </a:rPr>
              <a:t>Działanie </a:t>
            </a:r>
            <a:r>
              <a:rPr lang="pl-PL" sz="4900" dirty="0">
                <a:solidFill>
                  <a:srgbClr val="002060"/>
                </a:solidFill>
              </a:rPr>
              <a:t>2.1 „Wysoka dostępność i jakość e-usług publicznych” </a:t>
            </a:r>
            <a:r>
              <a:rPr lang="pl-PL" sz="4900" dirty="0" smtClean="0">
                <a:solidFill>
                  <a:srgbClr val="002060"/>
                </a:solidFill>
              </a:rPr>
              <a:t>w 	ramach </a:t>
            </a:r>
            <a:r>
              <a:rPr lang="pl-PL" sz="4900" dirty="0">
                <a:solidFill>
                  <a:srgbClr val="002060"/>
                </a:solidFill>
              </a:rPr>
              <a:t>II Osi priorytetowej – „E-administracja i otwarty rząd” </a:t>
            </a:r>
            <a:r>
              <a:rPr lang="pl-PL" sz="4900" dirty="0" smtClean="0">
                <a:solidFill>
                  <a:srgbClr val="002060"/>
                </a:solidFill>
              </a:rPr>
              <a:t>	Programu </a:t>
            </a:r>
            <a:r>
              <a:rPr lang="pl-PL" sz="4900" dirty="0">
                <a:solidFill>
                  <a:srgbClr val="002060"/>
                </a:solidFill>
              </a:rPr>
              <a:t>Operacyjnego Polska Cyfrowa, </a:t>
            </a:r>
            <a:r>
              <a:rPr lang="pl-PL" sz="4900" dirty="0" smtClean="0">
                <a:solidFill>
                  <a:srgbClr val="002060"/>
                </a:solidFill>
              </a:rPr>
              <a:t>budżet </a:t>
            </a:r>
            <a:r>
              <a:rPr lang="pl-PL" sz="4900" dirty="0">
                <a:solidFill>
                  <a:srgbClr val="002060"/>
                </a:solidFill>
              </a:rPr>
              <a:t>państwa – </a:t>
            </a:r>
            <a:r>
              <a:rPr lang="pl-PL" sz="4900" dirty="0" smtClean="0">
                <a:solidFill>
                  <a:srgbClr val="002060"/>
                </a:solidFill>
              </a:rPr>
              <a:t>cz. 19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 smtClean="0">
                <a:solidFill>
                  <a:srgbClr val="002060"/>
                </a:solidFill>
              </a:rPr>
              <a:t>Całkowity koszt projektu </a:t>
            </a:r>
            <a:r>
              <a:rPr lang="pl-PL" sz="4900" dirty="0">
                <a:solidFill>
                  <a:srgbClr val="002060"/>
                </a:solidFill>
              </a:rPr>
              <a:t>	</a:t>
            </a:r>
            <a:r>
              <a:rPr lang="pl-PL" sz="4900" dirty="0" smtClean="0">
                <a:solidFill>
                  <a:srgbClr val="002060"/>
                </a:solidFill>
              </a:rPr>
              <a:t>	120 </a:t>
            </a:r>
            <a:r>
              <a:rPr lang="pl-PL" sz="4900" dirty="0">
                <a:solidFill>
                  <a:srgbClr val="002060"/>
                </a:solidFill>
              </a:rPr>
              <a:t>874 </a:t>
            </a:r>
            <a:r>
              <a:rPr lang="pl-PL" sz="4900" dirty="0" smtClean="0">
                <a:solidFill>
                  <a:srgbClr val="002060"/>
                </a:solidFill>
              </a:rPr>
              <a:t>635,50 </a:t>
            </a:r>
            <a:r>
              <a:rPr lang="pl-PL" sz="4900" dirty="0">
                <a:solidFill>
                  <a:srgbClr val="002060"/>
                </a:solidFill>
              </a:rPr>
              <a:t>zł</a:t>
            </a:r>
            <a:endParaRPr lang="pl-PL" sz="4900" dirty="0" smtClean="0">
              <a:solidFill>
                <a:srgbClr val="002060"/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 smtClean="0">
                <a:solidFill>
                  <a:srgbClr val="002060"/>
                </a:solidFill>
              </a:rPr>
              <a:t>Planowany okres realizacji projektu</a:t>
            </a:r>
            <a:r>
              <a:rPr lang="pl-PL" sz="4900" dirty="0">
                <a:solidFill>
                  <a:srgbClr val="002060"/>
                </a:solidFill>
              </a:rPr>
              <a:t>	</a:t>
            </a:r>
            <a:r>
              <a:rPr lang="pl-PL" sz="4900" dirty="0" smtClean="0">
                <a:solidFill>
                  <a:srgbClr val="002060"/>
                </a:solidFill>
              </a:rPr>
              <a:t> </a:t>
            </a:r>
            <a:r>
              <a:rPr lang="pl-PL" sz="4900" dirty="0">
                <a:solidFill>
                  <a:srgbClr val="002060"/>
                </a:solidFill>
              </a:rPr>
              <a:t>od 04-2019 do 06-2022</a:t>
            </a:r>
            <a:endParaRPr lang="pl-PL" sz="4900" dirty="0" smtClean="0">
              <a:solidFill>
                <a:srgbClr val="002060"/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47" y="237396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8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8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Cel </a:t>
            </a:r>
            <a:r>
              <a:rPr lang="pl-PL" sz="8000" dirty="0" smtClean="0">
                <a:solidFill>
                  <a:srgbClr val="002060"/>
                </a:solidFill>
                <a:cs typeface="Times New Roman" pitchFamily="18" charset="0"/>
              </a:rPr>
              <a:t>strategiczny</a:t>
            </a:r>
            <a:endParaRPr lang="pl-PL" sz="800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endParaRPr lang="pl-PL" sz="8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Z</a:t>
            </a:r>
            <a:r>
              <a:rPr lang="pl-PL" sz="8000" dirty="0" smtClean="0">
                <a:solidFill>
                  <a:srgbClr val="002060"/>
                </a:solidFill>
                <a:cs typeface="Times New Roman" pitchFamily="18" charset="0"/>
              </a:rPr>
              <a:t>apewnienie </a:t>
            </a:r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klientom KAS efektywnych i ergonomicznych narzędzi online ułatwiających wywiązywanie się z obowiązków podatkowych i prowadzących do istotnego podniesienia jakości komunikacji pomiędzy obywatelami i innymi </a:t>
            </a:r>
            <a:r>
              <a:rPr lang="pl-PL" sz="8000" dirty="0" smtClean="0">
                <a:solidFill>
                  <a:srgbClr val="002060"/>
                </a:solidFill>
                <a:cs typeface="Times New Roman" pitchFamily="18" charset="0"/>
              </a:rPr>
              <a:t>interesariuszami </a:t>
            </a:r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a państwem i zwiększenia wolumenu spraw załatwianych kompleksowo drogą elektroniczną</a:t>
            </a:r>
            <a:r>
              <a:rPr lang="pl-PL" sz="8000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endParaRPr lang="pl-PL" sz="8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pl-PL" sz="8000" dirty="0" smtClean="0">
                <a:solidFill>
                  <a:srgbClr val="002060"/>
                </a:solidFill>
                <a:cs typeface="Times New Roman" pitchFamily="18" charset="0"/>
              </a:rPr>
              <a:t>Cele </a:t>
            </a:r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szczegółowe:</a:t>
            </a:r>
          </a:p>
          <a:p>
            <a:endParaRPr lang="pl-PL" sz="8000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Rozwój katalogu usług cyfrowych KAS z wykorzystaniem istotnych zasobów informacyjnych resortu finansów i kanałów komunikacji w obszarze podatków VAT, PIT i CIT.</a:t>
            </a:r>
          </a:p>
          <a:p>
            <a:pPr algn="l"/>
            <a:endParaRPr lang="pl-PL" sz="8000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l-PL" sz="8000" dirty="0">
                <a:solidFill>
                  <a:srgbClr val="002060"/>
                </a:solidFill>
                <a:cs typeface="Times New Roman" pitchFamily="18" charset="0"/>
              </a:rPr>
              <a:t>Podniesienie poziomu wsparcia informatycznego dla obsługi klientów KAS</a:t>
            </a:r>
            <a:r>
              <a:rPr lang="pl-PL" sz="4800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algn="just"/>
            <a:endParaRPr lang="pl-PL" sz="4500" dirty="0">
              <a:solidFill>
                <a:srgbClr val="002060"/>
              </a:solidFill>
              <a:cs typeface="Times New Roman" pitchFamily="18" charset="0"/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34173"/>
            <a:ext cx="8427822" cy="1080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394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u="sng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64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6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Realizacja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celu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strategicznego zawartego w  </a:t>
            </a:r>
          </a:p>
          <a:p>
            <a:pPr algn="just"/>
            <a:endParaRPr lang="pl-PL" sz="6400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l-PL" sz="6400" b="1" dirty="0" smtClean="0">
                <a:solidFill>
                  <a:srgbClr val="002060"/>
                </a:solidFill>
                <a:cs typeface="Times New Roman" pitchFamily="18" charset="0"/>
              </a:rPr>
              <a:t>Projekt nowego Programu </a:t>
            </a:r>
            <a:r>
              <a:rPr lang="pl-PL" sz="6400" b="1" dirty="0">
                <a:solidFill>
                  <a:srgbClr val="002060"/>
                </a:solidFill>
                <a:cs typeface="Times New Roman" pitchFamily="18" charset="0"/>
              </a:rPr>
              <a:t>Zintegrowanej Informatyzacji Państwa. </a:t>
            </a:r>
            <a:endParaRPr lang="pl-PL" sz="6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          	Kierunek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interwencji 5.1: </a:t>
            </a:r>
            <a:endParaRPr lang="pl-PL" sz="64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	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Reorientacja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administracji publicznej na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usługi zorientowane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wokół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potrzeb obywatela.</a:t>
            </a:r>
            <a:endParaRPr lang="pl-PL" sz="640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</a:t>
            </a:r>
          </a:p>
          <a:p>
            <a:pPr algn="just"/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	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Cel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szczegółowy: </a:t>
            </a:r>
            <a:endParaRPr lang="pl-PL" sz="64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lvl="1" algn="just"/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Zwiększenie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jakości oraz zakresu komunikacji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pomiędzy obywatelami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i innymi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 	interesariuszami  a  państwem.</a:t>
            </a:r>
          </a:p>
          <a:p>
            <a:pPr algn="just"/>
            <a:endParaRPr lang="pl-PL" sz="6400" dirty="0">
              <a:solidFill>
                <a:srgbClr val="002060"/>
              </a:solidFill>
              <a:cs typeface="Times New Roman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pl-PL" sz="6400" b="1" dirty="0">
                <a:solidFill>
                  <a:srgbClr val="002060"/>
                </a:solidFill>
                <a:cs typeface="Times New Roman" pitchFamily="18" charset="0"/>
              </a:rPr>
              <a:t>Strategia na rzecz Odpowiedzialnego </a:t>
            </a:r>
            <a:r>
              <a:rPr lang="pl-PL" sz="6400" b="1" dirty="0" smtClean="0">
                <a:solidFill>
                  <a:srgbClr val="002060"/>
                </a:solidFill>
                <a:cs typeface="Times New Roman" pitchFamily="18" charset="0"/>
              </a:rPr>
              <a:t>Rozwoju</a:t>
            </a:r>
          </a:p>
          <a:p>
            <a:pPr algn="just"/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	Cel szczegółowy III – Skuteczne państwo i instytucje służące wzrostowi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oraz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włączeniu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społecznemu i gospodarczemu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algn="just"/>
            <a:endParaRPr lang="pl-PL" sz="640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        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Kierunek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interwencji:</a:t>
            </a:r>
          </a:p>
          <a:p>
            <a:pPr lvl="1" algn="just"/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Zwiększenie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sprawności funkcjonowania instytucji państwa, w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tym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administracji. </a:t>
            </a:r>
          </a:p>
          <a:p>
            <a:pPr algn="just"/>
            <a:endParaRPr lang="pl-PL" sz="640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/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      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Działanie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: </a:t>
            </a:r>
          </a:p>
          <a:p>
            <a:pPr lvl="1" algn="just"/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Usprawnienie 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działań Krajowej Administracji Skarbowej (lepsza obsługa, skuteczna </a:t>
            </a:r>
            <a:r>
              <a:rPr lang="pl-PL" sz="6400" dirty="0" smtClean="0">
                <a:solidFill>
                  <a:srgbClr val="002060"/>
                </a:solidFill>
                <a:cs typeface="Times New Roman" pitchFamily="18" charset="0"/>
              </a:rPr>
              <a:t>	egzekucja</a:t>
            </a:r>
            <a:r>
              <a:rPr lang="pl-PL" sz="6400" dirty="0">
                <a:solidFill>
                  <a:srgbClr val="002060"/>
                </a:solidFill>
                <a:cs typeface="Times New Roman" pitchFamily="18" charset="0"/>
              </a:rPr>
              <a:t>).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endParaRPr lang="pl-PL" dirty="0">
              <a:solidFill>
                <a:srgbClr val="002060"/>
              </a:solidFill>
              <a:cs typeface="Times New Roman" pitchFamily="18" charset="0"/>
            </a:endParaRP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779"/>
            <a:ext cx="8427822" cy="1080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394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u="sng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51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72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7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7200" dirty="0" smtClean="0">
                <a:solidFill>
                  <a:srgbClr val="002060"/>
                </a:solidFill>
                <a:cs typeface="Times New Roman" pitchFamily="18" charset="0"/>
              </a:rPr>
              <a:t>Realizacja </a:t>
            </a:r>
            <a:r>
              <a:rPr lang="pl-PL" sz="7200" dirty="0">
                <a:solidFill>
                  <a:srgbClr val="002060"/>
                </a:solidFill>
                <a:cs typeface="Times New Roman" pitchFamily="18" charset="0"/>
              </a:rPr>
              <a:t>celu </a:t>
            </a:r>
            <a:r>
              <a:rPr lang="pl-PL" sz="7200" dirty="0" smtClean="0">
                <a:solidFill>
                  <a:srgbClr val="002060"/>
                </a:solidFill>
                <a:cs typeface="Times New Roman" pitchFamily="18" charset="0"/>
              </a:rPr>
              <a:t>strategicznego zawartego w  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endParaRPr lang="pl-PL" sz="72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571500" lvl="0" indent="-571500" algn="just">
              <a:buFont typeface="Arial" pitchFamily="34" charset="0"/>
              <a:buChar char="•"/>
            </a:pPr>
            <a:r>
              <a:rPr lang="pl-PL" sz="7200" b="1" dirty="0">
                <a:solidFill>
                  <a:srgbClr val="002060"/>
                </a:solidFill>
                <a:cs typeface="Times New Roman" pitchFamily="18" charset="0"/>
              </a:rPr>
              <a:t>Kierunki działania i rozwoju Ministerstwa Finansów na lata 2017-2020 </a:t>
            </a:r>
          </a:p>
          <a:p>
            <a:pPr lvl="2" algn="just"/>
            <a:r>
              <a:rPr lang="pl-PL" sz="7200" dirty="0" smtClean="0">
                <a:solidFill>
                  <a:srgbClr val="002060"/>
                </a:solidFill>
                <a:cs typeface="Times New Roman" pitchFamily="18" charset="0"/>
              </a:rPr>
              <a:t>Wspieranie </a:t>
            </a:r>
            <a:r>
              <a:rPr lang="pl-PL" sz="7200" dirty="0">
                <a:solidFill>
                  <a:srgbClr val="002060"/>
                </a:solidFill>
                <a:cs typeface="Times New Roman" pitchFamily="18" charset="0"/>
              </a:rPr>
              <a:t>rozwoju mikro-, małych i średnich przedsiębiorstw, poprzez przejście z papierowych dokumentów stosowanych w prawie podatkowym na przetwarzanie elektroniczne wprowadzenie innych rozwiązań, które ułatwią podatnikom prowadzenie działalności gospodarczej i rozliczenia podatkowe</a:t>
            </a:r>
            <a:r>
              <a:rPr lang="pl-PL" sz="7200" dirty="0" smtClean="0">
                <a:solidFill>
                  <a:srgbClr val="002060"/>
                </a:solidFill>
                <a:cs typeface="Times New Roman" pitchFamily="18" charset="0"/>
              </a:rPr>
              <a:t>;</a:t>
            </a:r>
          </a:p>
          <a:p>
            <a:pPr lvl="2" algn="just"/>
            <a:endParaRPr lang="pl-PL" sz="72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lvl="2" algn="just"/>
            <a:endParaRPr lang="pl-PL" sz="72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7200" b="1" dirty="0" smtClean="0">
                <a:solidFill>
                  <a:srgbClr val="002060"/>
                </a:solidFill>
                <a:cs typeface="Times New Roman" pitchFamily="18" charset="0"/>
              </a:rPr>
              <a:t>    Kierunki </a:t>
            </a:r>
            <a:r>
              <a:rPr lang="pl-PL" sz="7200" b="1" dirty="0">
                <a:solidFill>
                  <a:srgbClr val="002060"/>
                </a:solidFill>
                <a:cs typeface="Times New Roman" pitchFamily="18" charset="0"/>
              </a:rPr>
              <a:t>działania i rozwoju KAS na lata 2020-2022</a:t>
            </a:r>
          </a:p>
          <a:p>
            <a:pPr lvl="2" algn="just"/>
            <a:r>
              <a:rPr lang="pl-PL" sz="7200" dirty="0">
                <a:solidFill>
                  <a:srgbClr val="002060"/>
                </a:solidFill>
                <a:cs typeface="Times New Roman" pitchFamily="18" charset="0"/>
              </a:rPr>
              <a:t>Zapewnienie wysokiej jakości świadczonych usług poprzez skrócenie czasu obsługi podatników, działania edukacyjne, wdrażanie narzędzi elektronicznych w obsłudze podatnika co wpisuje się w kierunek działania i rozwoju KAS, jako nowoczesnej administracji skarbowej, która ma chronić uczciwy biznes.</a:t>
            </a:r>
          </a:p>
          <a:p>
            <a:pPr lvl="2" algn="l"/>
            <a:endParaRPr lang="pl-PL" sz="3400" dirty="0">
              <a:solidFill>
                <a:srgbClr val="002060"/>
              </a:solidFill>
              <a:cs typeface="Times New Roman" pitchFamily="18" charset="0"/>
            </a:endParaRP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30" y="128250"/>
            <a:ext cx="8427822" cy="1080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394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u="sng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6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pl-PL" sz="2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Realizacja </a:t>
            </a:r>
            <a:r>
              <a:rPr lang="pl-PL" sz="2000" dirty="0">
                <a:solidFill>
                  <a:srgbClr val="002060"/>
                </a:solidFill>
                <a:cs typeface="Times New Roman" pitchFamily="18" charset="0"/>
              </a:rPr>
              <a:t>celu </a:t>
            </a:r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strategicznego zawartego w  </a:t>
            </a:r>
          </a:p>
          <a:p>
            <a:endParaRPr lang="pl-PL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rgbClr val="002060"/>
                </a:solidFill>
                <a:cs typeface="Times New Roman" pitchFamily="18" charset="0"/>
              </a:rPr>
              <a:t>cele </a:t>
            </a: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ogólne i cząstkowe POPC „E-administracja i otwarty rząd</a:t>
            </a:r>
            <a:r>
              <a:rPr lang="pl-PL" sz="2000" b="1" dirty="0" smtClean="0">
                <a:solidFill>
                  <a:srgbClr val="002060"/>
                </a:solidFill>
                <a:cs typeface="Times New Roman" pitchFamily="18" charset="0"/>
              </a:rPr>
              <a:t>” </a:t>
            </a:r>
          </a:p>
          <a:p>
            <a:pPr lvl="1" algn="just"/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tj. poszerzenie </a:t>
            </a:r>
            <a:r>
              <a:rPr lang="pl-PL" sz="2000" dirty="0">
                <a:solidFill>
                  <a:srgbClr val="002060"/>
                </a:solidFill>
                <a:cs typeface="Times New Roman" pitchFamily="18" charset="0"/>
              </a:rPr>
              <a:t>zakresu spraw, które obywatele i przedsiębiorcy mogą załatwić drogą elektroniczną</a:t>
            </a:r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 lvl="2" algn="just"/>
            <a:endParaRPr lang="pl-PL" sz="2000" dirty="0">
              <a:solidFill>
                <a:srgbClr val="002060"/>
              </a:solidFill>
              <a:cs typeface="Times New Roman" pitchFamily="18" charset="0"/>
            </a:endParaRPr>
          </a:p>
          <a:p>
            <a:pPr lvl="2" algn="just"/>
            <a:endParaRPr lang="pl-PL" sz="20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Koncepcja programowa Ministerstwa Finansów „3xP” </a:t>
            </a:r>
          </a:p>
          <a:p>
            <a:pPr lvl="1" algn="just"/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stworzenie </a:t>
            </a:r>
            <a:r>
              <a:rPr lang="pl-PL" sz="2000" dirty="0">
                <a:solidFill>
                  <a:srgbClr val="002060"/>
                </a:solidFill>
                <a:cs typeface="Times New Roman" pitchFamily="18" charset="0"/>
              </a:rPr>
              <a:t>systemu podatkowego przejrzystego, prostego i </a:t>
            </a:r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przyjaznego dla podatników</a:t>
            </a:r>
            <a:r>
              <a:rPr lang="pl-PL" sz="2000" dirty="0">
                <a:solidFill>
                  <a:srgbClr val="002060"/>
                </a:solidFill>
                <a:cs typeface="Times New Roman" pitchFamily="18" charset="0"/>
              </a:rPr>
              <a:t>, w tym dla </a:t>
            </a:r>
            <a:r>
              <a:rPr lang="pl-PL" sz="2000" dirty="0" smtClean="0">
                <a:solidFill>
                  <a:srgbClr val="002060"/>
                </a:solidFill>
                <a:cs typeface="Times New Roman" pitchFamily="18" charset="0"/>
              </a:rPr>
              <a:t>przedsiębiorców.</a:t>
            </a:r>
          </a:p>
          <a:p>
            <a:pPr algn="just"/>
            <a:endParaRPr lang="pl-PL" sz="2200" dirty="0">
              <a:solidFill>
                <a:srgbClr val="002060"/>
              </a:solidFill>
              <a:cs typeface="Times New Roman" pitchFamily="18" charset="0"/>
            </a:endParaRPr>
          </a:p>
          <a:p>
            <a:pPr lvl="2" algn="l"/>
            <a:endParaRPr lang="pl-PL" dirty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30" y="128250"/>
            <a:ext cx="8427822" cy="1080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48880"/>
            <a:ext cx="83943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u="sng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7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304399"/>
            <a:ext cx="8712968" cy="4982039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8840"/>
            <a:ext cx="8328711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</TotalTime>
  <Words>270</Words>
  <Application>Microsoft Office PowerPoint</Application>
  <PresentationFormat>Pokaz na ekranie (4:3)</PresentationFormat>
  <Paragraphs>162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Wróbel Krzysztof</cp:lastModifiedBy>
  <cp:revision>166</cp:revision>
  <cp:lastPrinted>2019-07-15T08:24:36Z</cp:lastPrinted>
  <dcterms:created xsi:type="dcterms:W3CDTF">2014-01-14T15:20:07Z</dcterms:created>
  <dcterms:modified xsi:type="dcterms:W3CDTF">2019-07-18T07:37:02Z</dcterms:modified>
</cp:coreProperties>
</file>