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69" r:id="rId5"/>
    <p:sldId id="290" r:id="rId6"/>
    <p:sldId id="295" r:id="rId7"/>
    <p:sldId id="260" r:id="rId8"/>
    <p:sldId id="258" r:id="rId9"/>
    <p:sldId id="277" r:id="rId10"/>
    <p:sldId id="296" r:id="rId11"/>
    <p:sldId id="273" r:id="rId12"/>
    <p:sldId id="288" r:id="rId13"/>
    <p:sldId id="287" r:id="rId14"/>
    <p:sldId id="276" r:id="rId15"/>
    <p:sldId id="297" r:id="rId16"/>
    <p:sldId id="275" r:id="rId17"/>
    <p:sldId id="278" r:id="rId18"/>
    <p:sldId id="274" r:id="rId19"/>
    <p:sldId id="286" r:id="rId20"/>
    <p:sldId id="280" r:id="rId21"/>
    <p:sldId id="298" r:id="rId22"/>
    <p:sldId id="281" r:id="rId23"/>
    <p:sldId id="299" r:id="rId24"/>
    <p:sldId id="291" r:id="rId25"/>
    <p:sldId id="292" r:id="rId26"/>
  </p:sldIdLst>
  <p:sldSz cx="12192000" cy="6858000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DE7A308-FB52-8150-C7F2-6F7ADE555EC4}" name="ODONGO Sharize" initials="OS" userId="S::OdongoS@ramsar.org::91a3bfa5-a164-4fd9-9658-2f20f66ce3e5" providerId="AD"/>
  <p188:author id="{5F39852F-CC03-07A3-4CE7-02AD8D1E6FF7}" name="Damien Gallay" initials="DG" userId="370450c06bd5ec50" providerId="Windows Live"/>
  <p188:author id="{144301E5-3F4F-6394-9555-1674D5F0C559}" name="Fabia D'Arienzo" initials="FD" userId="5690b859840e9f6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9B1E"/>
    <a:srgbClr val="655348"/>
    <a:srgbClr val="FAF3EC"/>
    <a:srgbClr val="BE8B7A"/>
    <a:srgbClr val="5B802C"/>
    <a:srgbClr val="1A95A3"/>
    <a:srgbClr val="BBD578"/>
    <a:srgbClr val="DCC7A6"/>
    <a:srgbClr val="2EBAC9"/>
    <a:srgbClr val="EC9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8"/>
    <p:restoredTop sz="75882" autoAdjust="0"/>
  </p:normalViewPr>
  <p:slideViewPr>
    <p:cSldViewPr snapToGrid="0" snapToObjects="1">
      <p:cViewPr varScale="1">
        <p:scale>
          <a:sx n="69" d="100"/>
          <a:sy n="69" d="100"/>
        </p:scale>
        <p:origin x="100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74596-8B82-45C7-AE93-3297CC69F311}" type="datetimeFigureOut">
              <a:rPr lang="en-GB" smtClean="0"/>
              <a:t>29/12/2023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96DD2-4C87-4760-B016-D0012F25AA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87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E0069-CD8C-49B5-B697-CD758BB017E2}" type="datetimeFigureOut">
              <a:rPr lang="en-US" smtClean="0"/>
              <a:t>12/29/2023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AA709-0045-4154-ACF6-54C4A8ABBE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865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699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471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6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124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311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378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598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638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648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38977AB-BACC-FF2C-3BDC-81CAD9C2D64A}"/>
              </a:ext>
            </a:extLst>
          </p:cNvPr>
          <p:cNvSpPr/>
          <p:nvPr userDrawn="1"/>
        </p:nvSpPr>
        <p:spPr>
          <a:xfrm>
            <a:off x="-1" y="0"/>
            <a:ext cx="12191999" cy="1219200"/>
          </a:xfrm>
          <a:prstGeom prst="rect">
            <a:avLst/>
          </a:prstGeom>
          <a:solidFill>
            <a:srgbClr val="BE8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92E7CD-4CBB-2B47-3EB9-3EEEEF5679B4}"/>
              </a:ext>
            </a:extLst>
          </p:cNvPr>
          <p:cNvSpPr/>
          <p:nvPr userDrawn="1"/>
        </p:nvSpPr>
        <p:spPr>
          <a:xfrm>
            <a:off x="-1" y="1219200"/>
            <a:ext cx="12191999" cy="5638800"/>
          </a:xfrm>
          <a:prstGeom prst="rect">
            <a:avLst/>
          </a:prstGeom>
          <a:solidFill>
            <a:srgbClr val="FAF3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67498A2-CFC8-0346-BD5B-502878AB3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DAD4DB-0AF2-8F4F-8700-6E24D6B9F5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FEE2FC-6D3B-C141-95E1-B69FB014F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29/12/2023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C7DD75-6429-B042-996A-350089A4A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52B2A2-5F38-934B-98F5-DB464E13F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1597" y="6356349"/>
            <a:ext cx="2743200" cy="365125"/>
          </a:xfrm>
        </p:spPr>
        <p:txBody>
          <a:bodyPr/>
          <a:lstStyle>
            <a:lvl1pPr>
              <a:defRPr>
                <a:solidFill>
                  <a:srgbClr val="655348"/>
                </a:solidFill>
              </a:defRPr>
            </a:lvl1pPr>
          </a:lstStyle>
          <a:p>
            <a:fld id="{CB6EC6E6-8E21-2F47-B487-0542D24FCF4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0C6B283-A9C2-0F80-3331-2EFBF6E46B94}"/>
              </a:ext>
            </a:extLst>
          </p:cNvPr>
          <p:cNvSpPr/>
          <p:nvPr userDrawn="1"/>
        </p:nvSpPr>
        <p:spPr>
          <a:xfrm>
            <a:off x="0" y="1219200"/>
            <a:ext cx="289367" cy="5638800"/>
          </a:xfrm>
          <a:prstGeom prst="rect">
            <a:avLst/>
          </a:prstGeom>
          <a:solidFill>
            <a:srgbClr val="AD9B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ECD770A-A47E-6675-6986-115080ECD13E}"/>
              </a:ext>
            </a:extLst>
          </p:cNvPr>
          <p:cNvSpPr/>
          <p:nvPr userDrawn="1"/>
        </p:nvSpPr>
        <p:spPr>
          <a:xfrm>
            <a:off x="0" y="0"/>
            <a:ext cx="289367" cy="1219200"/>
          </a:xfrm>
          <a:prstGeom prst="rect">
            <a:avLst/>
          </a:prstGeom>
          <a:solidFill>
            <a:srgbClr val="6553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3" name="Image 22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EB7B5E68-8EB6-A13C-5832-92CB1F007C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9405" y="111638"/>
            <a:ext cx="2070668" cy="85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39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1C4BE8-5DFC-8E41-87EA-450BDD215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B75F4B5-0F02-B449-A18D-243C10FCF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68447C-6C86-594B-ACED-68CFB861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29/12/2023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B510E2-23C4-8C4C-A3D3-4C903594B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CE604E-ECC8-B645-B17F-0B043CE91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844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8D9DA02-45D3-6D47-AD8A-A12D3DE8C9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E47113-8550-BD42-B0C3-747C10613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92BA57-C1F3-2E4D-A626-F697B1BB0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29/12/2023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C181B2-B853-8541-A1AA-35ACC922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7C87F8-9989-AC41-9806-89BAC09EC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0831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27BB0D0-4FED-83C2-C574-DFB0D92F5002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AF3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C12B5D-E432-F44D-8CDE-EEF74C4A0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547A01-7E47-A440-9C4B-EEA6DD3B8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29/12/2023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D30B02-302A-1647-A8F9-80E6CF931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67E485-A321-7A28-FAB0-588257D16B68}"/>
              </a:ext>
            </a:extLst>
          </p:cNvPr>
          <p:cNvSpPr/>
          <p:nvPr userDrawn="1"/>
        </p:nvSpPr>
        <p:spPr>
          <a:xfrm>
            <a:off x="-1" y="0"/>
            <a:ext cx="12191999" cy="1219200"/>
          </a:xfrm>
          <a:prstGeom prst="rect">
            <a:avLst/>
          </a:prstGeom>
          <a:solidFill>
            <a:srgbClr val="BE8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3B6579-0F65-2942-A3BE-6628BA86F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0336" y="6334919"/>
            <a:ext cx="2743200" cy="365125"/>
          </a:xfrm>
        </p:spPr>
        <p:txBody>
          <a:bodyPr/>
          <a:lstStyle>
            <a:lvl1pPr>
              <a:defRPr>
                <a:solidFill>
                  <a:srgbClr val="655348"/>
                </a:solidFill>
              </a:defRPr>
            </a:lvl1pPr>
          </a:lstStyle>
          <a:p>
            <a:fld id="{CB6EC6E6-8E21-2F47-B487-0542D24FCF4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E575B32-0D98-224D-90DD-110BC41FA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>
            <a:lvl1pPr>
              <a:defRPr sz="3600" b="1" i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11" name="Image 10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E61BE208-98DD-5374-F56E-E5CF2D7433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9405" y="111638"/>
            <a:ext cx="2070668" cy="85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3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5D9283-E6FA-8D4E-A10D-2CDC93F6C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D7BF3A-4B1C-EC44-9F64-9C49F6D1A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C00F9A-66D6-C54F-9C3A-12E5BBDE2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29/12/2023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CBA275-A511-404F-BE93-30D20B609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D64366-48FE-4147-B070-D5FABFB93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6222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AC6511-5E4A-5F4B-9715-1DE48D7F7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D29FD7-CA2E-3E48-AF83-D318F8D22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9FEFC40-6534-D047-8C64-F247D5F86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1F3782-25CF-FA45-B51E-C25DF1CD0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29/12/2023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290333-0751-1444-867D-A74B803D0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56484E4-A5AB-1F4F-B744-89A87F529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300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848A66-6690-1147-A8A1-7FBBB5DB6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E3C590-5F27-8342-B769-859582959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EB28EE-2D13-E740-9643-2AB107AB0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8C9B013-FC6C-B541-A9FC-9AB1A94CC0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0C2997C-ABD5-D14A-98E5-F12C96D22E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1549385-E0AB-6F4E-9082-CBAEC42D6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29/12/2023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1A14F6E-F352-604B-B227-89102C29A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CF3EB2F-48BE-344D-B548-702DDDDC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3938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EBF559-C942-B34E-81C2-1586C8B7C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7B81820-AD3D-F24E-A78B-B762AB772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29/12/2023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488838-797C-1C43-8C1A-EC135826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B919985-9E75-5E4C-97EB-8256C1C3C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859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70C8227-3EF1-AB4B-B7B7-D44899E6E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29/12/2023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5956805-3BC2-0243-9725-E7DBEEEF8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E0692C-093D-E943-A3A0-D9C594C4A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811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12D81-8CF0-2946-8003-51F9A5606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762F7D-F0FE-E241-8317-4F3C8E945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4242F5-C59D-C44A-B79C-80049C9F9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3321E87-1087-0A49-BFE5-69AD450F9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29/12/2023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33C075-3762-F64A-A4B7-E5474D5F1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58805FF-5D29-7943-BE04-8D48CB8E1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2858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5B0917-6DBB-A449-97EA-E1FF1FFB5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37B443A-8D29-1942-A217-E87ACBA0AA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4E86E4-8C92-154C-9B1C-FACD659F5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D98C98A-E238-5B44-8DB8-E22C2CE0A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29/12/2023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C2FA8A5-23EC-024F-953B-9D8D5261E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94DE844-5836-9D44-B1C3-89974B858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2141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F240250-3F44-4846-B50C-5DC94B274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000FF6-0F15-2E45-9044-120B6B643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814CE7-5C6F-374A-8ABF-1DEC5245B5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04C09-88F4-D14E-ABCD-B2D4AC3DE463}" type="datetimeFigureOut">
              <a:rPr lang="fr-FR" smtClean="0"/>
              <a:t>29/12/2023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BE1BEB-7C57-8745-A700-2FA7E89F6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6D73EF-A9EC-094E-980B-D201E21F1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EC6E6-8E21-2F47-B487-0542D24FCF4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87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AB418CD-DBA1-43E4-E59E-8DDE45ECF2F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3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CC0E2E-A024-1FEC-9A68-4A6C07281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890" y="5956590"/>
            <a:ext cx="12192000" cy="424011"/>
          </a:xfrm>
        </p:spPr>
        <p:txBody>
          <a:bodyPr>
            <a:normAutofit/>
          </a:bodyPr>
          <a:lstStyle/>
          <a:p>
            <a:pPr algn="l"/>
            <a:r>
              <a:rPr lang="pl-PL" sz="2000" b="1" kern="100" spc="600" dirty="0">
                <a:solidFill>
                  <a:srgbClr val="BE8B7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TROSKA</a:t>
            </a:r>
            <a:r>
              <a:rPr lang="en-US" sz="2000" b="1" kern="100" spc="600" dirty="0">
                <a:solidFill>
                  <a:srgbClr val="BE8B7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pl-PL" sz="2000" b="1" kern="100" spc="600" dirty="0">
                <a:solidFill>
                  <a:srgbClr val="BE8B7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OPIEKA</a:t>
            </a:r>
            <a:r>
              <a:rPr lang="en-US" sz="2000" b="1" kern="100" spc="600" dirty="0">
                <a:solidFill>
                  <a:srgbClr val="BE8B7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pl-PL" sz="2000" b="1" kern="100" spc="600" dirty="0">
                <a:solidFill>
                  <a:srgbClr val="BE8B7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WSPARCIE</a:t>
            </a:r>
            <a:endParaRPr lang="en-US" sz="2000" spc="600" dirty="0">
              <a:solidFill>
                <a:srgbClr val="BE8B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 descr="Une image contenant carte&#10;&#10;Description générée automatiquement">
            <a:extLst>
              <a:ext uri="{FF2B5EF4-FFF2-40B4-BE49-F238E27FC236}">
                <a16:creationId xmlns:a16="http://schemas.microsoft.com/office/drawing/2014/main" id="{2110BDE9-9CD5-124E-F1CE-E7665B60C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401" y="-48858"/>
            <a:ext cx="7198895" cy="719889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D1C43CD-F747-B49C-FA75-3FFD9B8D66EB}"/>
              </a:ext>
            </a:extLst>
          </p:cNvPr>
          <p:cNvSpPr txBox="1"/>
          <p:nvPr/>
        </p:nvSpPr>
        <p:spPr>
          <a:xfrm>
            <a:off x="271890" y="4029847"/>
            <a:ext cx="66872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200" b="1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Mokradła i ludzie:</a:t>
            </a:r>
            <a:endParaRPr lang="fr-CH" dirty="0">
              <a:solidFill>
                <a:srgbClr val="AD9B1E"/>
              </a:solidFill>
            </a:endParaRPr>
          </a:p>
          <a:p>
            <a:r>
              <a:rPr lang="pl-PL" sz="4200" b="1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Splecione losy</a:t>
            </a:r>
            <a:endParaRPr lang="fr-CH" sz="4200" b="1" dirty="0">
              <a:solidFill>
                <a:srgbClr val="AD9B1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4200" b="1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 descr="Une image contenant texte, Police, crâne, Graphique&#10;&#10;Description générée automatiquement">
            <a:extLst>
              <a:ext uri="{FF2B5EF4-FFF2-40B4-BE49-F238E27FC236}">
                <a16:creationId xmlns:a16="http://schemas.microsoft.com/office/drawing/2014/main" id="{33A8A97B-F184-0B0D-5767-EB9F91D49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71" y="95106"/>
            <a:ext cx="4158807" cy="2031325"/>
          </a:xfrm>
          <a:prstGeom prst="rect">
            <a:avLst/>
          </a:prstGeom>
        </p:spPr>
      </p:pic>
      <p:pic>
        <p:nvPicPr>
          <p:cNvPr id="4" name="Image 3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C2A6CC1B-428F-755D-AC3E-231E9BA2BC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1574" y="5758124"/>
            <a:ext cx="717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11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838200" y="262915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Zdrowe mokradła poprawiają </a:t>
            </a:r>
            <a:br>
              <a:rPr lang="pl-PL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</a:br>
            <a:r>
              <a:rPr lang="pl-PL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zdrowie </a:t>
            </a:r>
            <a:r>
              <a:rPr lang="pl-PL" sz="3600" b="1" dirty="0">
                <a:solidFill>
                  <a:srgbClr val="FAF3EC"/>
                </a:solidFill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ludzi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 </a:t>
            </a:r>
            <a:endParaRPr lang="en-US" sz="3600" b="1" dirty="0">
              <a:solidFill>
                <a:srgbClr val="FAF3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7650E87-1659-4815-8205-3448FF164EC2}"/>
              </a:ext>
            </a:extLst>
          </p:cNvPr>
          <p:cNvSpPr>
            <a:spLocks noGrp="1"/>
          </p:cNvSpPr>
          <p:nvPr/>
        </p:nvSpPr>
        <p:spPr>
          <a:xfrm>
            <a:off x="342204" y="1682839"/>
            <a:ext cx="8760854" cy="3417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2100" dirty="0">
                <a:solidFill>
                  <a:srgbClr val="AD9B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Badania pokazują, że krajobrazy mokradłowe pozytywnie wpływają na samopoczucie psychiczne</a:t>
            </a:r>
            <a:r>
              <a:rPr lang="en-US" sz="2100" dirty="0">
                <a:solidFill>
                  <a:srgbClr val="AD9B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1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Połączenie z naturą, jakie zapewniają tereny podmokłe, sprzyja uważności </a:t>
            </a:r>
            <a:b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poczuciu równowagi emocjonalnej, przyczyniając się do poprawy </a:t>
            </a:r>
            <a:b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zdrowia psychicznego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>
              <a:lnSpc>
                <a:spcPct val="107000"/>
              </a:lnSpc>
              <a:spcBef>
                <a:spcPts val="0"/>
              </a:spcBef>
            </a:pPr>
            <a:endParaRPr lang="en-US" sz="21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Tereny podmokłe zapewniają możliwości rekreacji, w tym wędkowania, uprawiania sportów wodnych i pływania, umożliwiając ludziom relaks i radzenie sobie ze stresem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endParaRPr lang="en-US" sz="2100" dirty="0">
              <a:solidFill>
                <a:srgbClr val="655348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art, illustration&#10;&#10;Description générée automatiquement">
            <a:extLst>
              <a:ext uri="{FF2B5EF4-FFF2-40B4-BE49-F238E27FC236}">
                <a16:creationId xmlns:a16="http://schemas.microsoft.com/office/drawing/2014/main" id="{8C389F6A-D509-EE62-236E-798598BDD09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8475260" y="3466449"/>
            <a:ext cx="3716740" cy="3754094"/>
          </a:xfrm>
          <a:prstGeom prst="rect">
            <a:avLst/>
          </a:prstGeom>
        </p:spPr>
      </p:pic>
      <p:pic>
        <p:nvPicPr>
          <p:cNvPr id="6" name="Image 5" descr="Une image contenant oiseau, silhouette, art&#10;&#10;Description générée automatiquement">
            <a:extLst>
              <a:ext uri="{FF2B5EF4-FFF2-40B4-BE49-F238E27FC236}">
                <a16:creationId xmlns:a16="http://schemas.microsoft.com/office/drawing/2014/main" id="{1BEC4DAF-476D-3C25-6B31-8819D34C4D8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9717206" y="1682838"/>
            <a:ext cx="1141480" cy="119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0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837015" y="131329"/>
            <a:ext cx="10890836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Bioróżnorodność mokradeł sprzyja </a:t>
            </a:r>
            <a:br>
              <a:rPr lang="pl-PL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</a:br>
            <a:r>
              <a:rPr lang="pl-PL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dobrostanowi ludzi.</a:t>
            </a:r>
            <a:endParaRPr lang="en-US" sz="3600" b="1" dirty="0">
              <a:solidFill>
                <a:srgbClr val="FAF3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DADD30-5BA8-FFFE-E2EC-AE80F70B90EF}"/>
              </a:ext>
            </a:extLst>
          </p:cNvPr>
          <p:cNvSpPr>
            <a:spLocks noGrp="1"/>
          </p:cNvSpPr>
          <p:nvPr/>
        </p:nvSpPr>
        <p:spPr>
          <a:xfrm>
            <a:off x="700535" y="1931160"/>
            <a:ext cx="10790930" cy="3520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Życie na terenach podmokłych jest ważnym rezerwuarem różnorodności biologicznej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Każdy typ ekosystemu w unikalny sposób przyczynia się do różnorodności biologicznej planety, wspierając rośliny i zwierzęta przystosowane do życia w określonych warunkach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Tereny podmokłe są jednym z najbardziej różnorodnych biologicznie siedlisk na świecie, są domem dla wielu zagrożonych gatunków i ostatnią deską ratunku dla gatunków słodkowodnych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 </a:t>
            </a: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gatunków roślin i zwierząt na świecie żyje albo rozmnaża się na mokradłach, m.in.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&gt;100</a:t>
            </a:r>
            <a: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</a:t>
            </a:r>
            <a: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gatunków słodkowodnych, w tym 200 gatunków nowo okrywanych każdego roku</a:t>
            </a: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 </a:t>
            </a:r>
            <a: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wszystkich znanych gatunków ryb</a:t>
            </a: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Wiele gatunków endemicznych występuje tylko w określonych obszarach podmokłych</a:t>
            </a: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Rzeki i strumienie niosą substancje bogate w składniki odżywcze występujące na mokradłach, które zasilają rozległy łańcuch pokarmowy</a:t>
            </a:r>
            <a:r>
              <a:rPr lang="en-US" sz="1600" b="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1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0000"/>
              </a:lnSpc>
              <a:spcBef>
                <a:spcPts val="0"/>
              </a:spcBef>
            </a:pPr>
            <a:endParaRPr lang="en-US" sz="15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oiseau, oiseau aquatique, bec, plume&#10;&#10;Description générée automatiquement">
            <a:extLst>
              <a:ext uri="{FF2B5EF4-FFF2-40B4-BE49-F238E27FC236}">
                <a16:creationId xmlns:a16="http://schemas.microsoft.com/office/drawing/2014/main" id="{76D6A4A4-7667-C31F-F512-ACA1A64566F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10481786" y="4165143"/>
            <a:ext cx="1710214" cy="272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43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4F170C9-7DBE-2972-CD0D-417F77F31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Bogata różnorodność biologiczna mokradeł wpływa na jakość życia ludzi na świecie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Zapewnia bezpieczeństwo żywnościowe, jakościowe i żywieniowe.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Dostarcza substancji leczniczych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Pobudza biznes i przemysł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Chroni przed powodziami i innymi zdarzeniami klimatycznymi.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Osłania przed chorobami, zapewniając zdrowe ekosystemy i bezpieczne przestrzenie dla dzikich zwierząt </a:t>
            </a:r>
            <a:b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dala od siedlisk ludzkich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Pomaga zapewnić nam harmonijne współistnienie z naturą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l-PL" dirty="0"/>
          </a:p>
        </p:txBody>
      </p:sp>
      <p:pic>
        <p:nvPicPr>
          <p:cNvPr id="4" name="Image 2" descr="Une image contenant oiseau, oiseau aquatique, bec, plume&#10;&#10;Description générée automatiquement">
            <a:extLst>
              <a:ext uri="{FF2B5EF4-FFF2-40B4-BE49-F238E27FC236}">
                <a16:creationId xmlns:a16="http://schemas.microsoft.com/office/drawing/2014/main" id="{56AAD188-6FF4-4D6D-9539-B5B00C489D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0481786" y="4165143"/>
            <a:ext cx="1710214" cy="272272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3BA2DD2-AD1F-720A-CFB5-D607C230A7F1}"/>
              </a:ext>
            </a:extLst>
          </p:cNvPr>
          <p:cNvSpPr>
            <a:spLocks noGrp="1"/>
          </p:cNvSpPr>
          <p:nvPr/>
        </p:nvSpPr>
        <p:spPr>
          <a:xfrm>
            <a:off x="837015" y="131329"/>
            <a:ext cx="10890836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Bioróżnorodność mokradeł sprzyja </a:t>
            </a:r>
            <a:br>
              <a:rPr lang="pl-PL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</a:br>
            <a:r>
              <a:rPr lang="pl-PL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dobrostanowi ludzi.</a:t>
            </a:r>
            <a:endParaRPr lang="en-US" sz="3600" b="1" dirty="0">
              <a:solidFill>
                <a:srgbClr val="FAF3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4C283E5E-B8E3-38CC-3138-0A6CB72A0EA8}"/>
              </a:ext>
            </a:extLst>
          </p:cNvPr>
          <p:cNvSpPr/>
          <p:nvPr/>
        </p:nvSpPr>
        <p:spPr>
          <a:xfrm>
            <a:off x="0" y="1219200"/>
            <a:ext cx="289367" cy="5638800"/>
          </a:xfrm>
          <a:prstGeom prst="rect">
            <a:avLst/>
          </a:prstGeom>
          <a:solidFill>
            <a:srgbClr val="AD9B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82757405-6684-D929-CF9F-AE2088F1DA60}"/>
              </a:ext>
            </a:extLst>
          </p:cNvPr>
          <p:cNvSpPr/>
          <p:nvPr/>
        </p:nvSpPr>
        <p:spPr>
          <a:xfrm>
            <a:off x="0" y="0"/>
            <a:ext cx="289367" cy="1219200"/>
          </a:xfrm>
          <a:prstGeom prst="rect">
            <a:avLst/>
          </a:prstGeom>
          <a:solidFill>
            <a:srgbClr val="6553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750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838200" y="136480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Tereny podmokłe przyczyniają się </a:t>
            </a:r>
            <a:br>
              <a:rPr lang="pl-PL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</a:br>
            <a:r>
              <a:rPr lang="pl-PL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do rozwoju gospodarek na całym świecie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rgbClr val="FAF3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7650E87-1659-4815-8205-3448FF164EC2}"/>
              </a:ext>
            </a:extLst>
          </p:cNvPr>
          <p:cNvSpPr>
            <a:spLocks noGrp="1"/>
          </p:cNvSpPr>
          <p:nvPr/>
        </p:nvSpPr>
        <p:spPr>
          <a:xfrm>
            <a:off x="925855" y="1409029"/>
            <a:ext cx="10852163" cy="5285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Tereny podmokłe zapewniają miejsca pracy i pomagają wyeliminować ubóstwo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Średnio 1 na 8 osób (&gt;1 miliard na całym świecie) utrzymuje się z terenów podmokłych, zapewniających żywność, wodę, transport i wypoczynek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Uprawa ryżu jest głównym źródłem zatrudnienia na terenach podmokłych; około 80% światowej produkcji ryżu jest wytwarzana przez drobnych rolników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&gt;660 milionów ludzi utrzymuje się z rybołówstwa i akwakultury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Sektory podróży i turystyki zapewniają 266 milionów miejsc pracy, 8,9% całkowitego zatrudnienia na świecie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57300" lvl="2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Około połowy turystów międzynarodowych szuka odpoczynku na obszarach podmokłych, </a:t>
            </a:r>
            <a:b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zwłaszcza w strefach przybrzeżnych</a:t>
            </a: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Rzeki i śródlądowe drogi wodne są niezbędne dla przemysłu transportowego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Rozległe sieci i duża liczba pracowników dostarczają słodką wodę oraz usuwają i oczyszczają ścieki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2100" dirty="0">
                <a:solidFill>
                  <a:srgbClr val="AD9B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 tych możliwości gospodarczych często korzystają rdzenni mieszkańcy</a:t>
            </a:r>
            <a:r>
              <a:rPr lang="en-US" sz="2100" dirty="0">
                <a:solidFill>
                  <a:srgbClr val="AD9B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1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Tradycyjne źródła utrzymania na terenach podmokłych obejmują zbieranie i przetwarzanie roślin leczniczych, barwników, owoców, trzcin i innych traw, szczególnie w krajach rozwijających się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Tereny podmokłe zapewniają źródła wody do wypasu zwierząt gospodarskich, wspierając rolników i pasterzy w utrzymaniu stałego zaopatrzenia w wodę dla zwierząt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Mokradła dostarczają wodę dla przemysłu, który wykorzystuje 19% jej poboru.</a:t>
            </a:r>
            <a:endParaRPr lang="en-US" sz="21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 descr="Une image contenant silhouette, art, créativité&#10;&#10;Description générée automatiquement avec une confiance moyenne">
            <a:extLst>
              <a:ext uri="{FF2B5EF4-FFF2-40B4-BE49-F238E27FC236}">
                <a16:creationId xmlns:a16="http://schemas.microsoft.com/office/drawing/2014/main" id="{B21456DD-A94C-7151-FE1B-88A22A25470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10554945" y="3963071"/>
            <a:ext cx="14224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9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838200" y="140083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Mokradła chronią przed zmianami klimatu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rgbClr val="FAF3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E9114C-6DB1-89AA-6F8F-C73225B9CC34}"/>
              </a:ext>
            </a:extLst>
          </p:cNvPr>
          <p:cNvSpPr>
            <a:spLocks noGrp="1"/>
          </p:cNvSpPr>
          <p:nvPr/>
        </p:nvSpPr>
        <p:spPr>
          <a:xfrm>
            <a:off x="980132" y="1519198"/>
            <a:ext cx="10177306" cy="38196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Mokradła pomagają nam mitygować i adaptować się do zmian klimatu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2100" dirty="0">
              <a:solidFill>
                <a:srgbClr val="AD9B1E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2100" dirty="0">
                <a:solidFill>
                  <a:srgbClr val="AD9B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Tereny podmokłe chronią 60% ludzkości zamieszkującej wybrzeża przed falami sztormowymi, huraganami i tsunami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21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Każdy hektar mokradeł śródlądowych, absorbując 14 milionów litrów wody powodziowej, pomaga redukować powodzie i łagodzić susze. </a:t>
            </a: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21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Mokradła magazynują więcej węgla niż jakikolwiek inny ekosystem na Ziemi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Ekosystemy przybrzeżne (ekosystemy błękitnego węgla) zapewniają kluczowe nagazowanie 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1600" baseline="-250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roślinności, glebie i osadach i należą do najcenniejszych ekosystemów regulujących globalny klimat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57300" lvl="2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Należą do nich lasy namorzynowe, bagna </a:t>
            </a:r>
            <a:r>
              <a:rPr lang="pl-PL" sz="14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międzypływowe</a:t>
            </a:r>
            <a: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łąki trawy morskiej</a:t>
            </a: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Torfowiska zajmują tylko 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3% </a:t>
            </a: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powierzchni lądowej, ale magazynują 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~30% </a:t>
            </a: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węgla pochodzącego z lądu 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czyli dwukrotnie więcej niż wszystkich lasów na świecie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9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Przybrzeżne tereny podmokłe, regularnie zalewane przez wody pływowe, pochłaniają i magazynują dwutlenek węgla nawet 55 razy szybciej niż tropikalne lasy deszczowe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5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800" dirty="0">
              <a:solidFill>
                <a:srgbClr val="655348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050" dirty="0">
              <a:solidFill>
                <a:srgbClr val="655348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fleur, flocon de neige&#10;&#10;Description générée automatiquement">
            <a:extLst>
              <a:ext uri="{FF2B5EF4-FFF2-40B4-BE49-F238E27FC236}">
                <a16:creationId xmlns:a16="http://schemas.microsoft.com/office/drawing/2014/main" id="{134A7941-A00A-5949-2011-C35126461F5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9948218" y="4305300"/>
            <a:ext cx="25273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01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838200" y="140083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Mokradła są cenną częścią życia </a:t>
            </a:r>
            <a:br>
              <a:rPr lang="pl-PL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</a:br>
            <a:r>
              <a:rPr lang="pl-PL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kulturalnego i duchowego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rgbClr val="FAF3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C6A02E-B9E5-48CB-5015-B1EE510A9FBE}"/>
              </a:ext>
            </a:extLst>
          </p:cNvPr>
          <p:cNvSpPr>
            <a:spLocks noGrp="1"/>
          </p:cNvSpPr>
          <p:nvPr/>
        </p:nvSpPr>
        <p:spPr>
          <a:xfrm>
            <a:off x="838200" y="1447771"/>
            <a:ext cx="11086340" cy="3417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Mokradła od najdawniejszych czasów inspirowały twórcze i duchowe umysły ludzi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Miejsca obfitujące w wodę stały się siedzibami wielkich cywilizacji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Rzeka Nil dla starożytnych Egipcjan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Eufrat i Tygrys dla Mezopotamii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Mekong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dla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Imperium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Khmerów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Woda jako dawczyni i podtrzymująca życie była od wieków czczona i odgrywa ważną rolę w głównych religiach świata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Buddyzm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Chrześcijaństwo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Hinduizm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Islam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Judaizm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Sikhi</a:t>
            </a: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Sceny i skojarzenia z mokradłami wniosły wkład w dziedzictwo artystyczne wszystkich kultur na całym świecie – od tradycji lokalnej i narodowej po klasyczną tradycję zachodnią</a:t>
            </a:r>
            <a:r>
              <a:rPr lang="en-US" sz="19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Ludzie żyjący w pobliżu mokradeł rozwinęli wokół tych ekosystemów wartości społeczno-kulturowe, które są integralną częścią ich kultury, życia duchowego i obecnej egzystencji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Pieśni, tańce i opowieści jako zbiorowe wyrazy szacunku i czci dla mokradeł to bogate tradycje, które pozostają częścią codziennego życia wielu z szacowanych trzech milionów rdzennych mieszkańców żyjących w co najmniej 5000 odrębnych kulturach na całym świecie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600" b="1" dirty="0">
              <a:solidFill>
                <a:srgbClr val="655348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600" b="1" dirty="0">
              <a:solidFill>
                <a:srgbClr val="655348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oiseau, silhouette, art&#10;&#10;Description générée automatiquement">
            <a:extLst>
              <a:ext uri="{FF2B5EF4-FFF2-40B4-BE49-F238E27FC236}">
                <a16:creationId xmlns:a16="http://schemas.microsoft.com/office/drawing/2014/main" id="{48DAB456-593C-5FE6-17B3-D90ECDA7B6F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 flipH="1">
            <a:off x="10783060" y="1964043"/>
            <a:ext cx="1141480" cy="119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708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EFAD4B2-35C5-EC44-00AD-73436722046B}"/>
              </a:ext>
            </a:extLst>
          </p:cNvPr>
          <p:cNvSpPr txBox="1"/>
          <p:nvPr/>
        </p:nvSpPr>
        <p:spPr>
          <a:xfrm>
            <a:off x="1457036" y="1592899"/>
            <a:ext cx="9277927" cy="4842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l-PL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My, przedstawiciele ludów Ameryki Środkowej od Belize po Panamę</a:t>
            </a:r>
            <a:r>
              <a:rPr lang="pl-PL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uważamy, że nasze tereny podmokłe mają ogromne znaczenie jako </a:t>
            </a:r>
            <a:r>
              <a:rPr lang="pl-PL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źródło życia dla obecnych i przyszłych pokoleń</a:t>
            </a:r>
            <a:r>
              <a:rPr lang="pl-PL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zapewniając nam obfitą wodę oraz bogactwo flory i fauny, które można wykorzystać jako </a:t>
            </a:r>
            <a:r>
              <a:rPr lang="pl-PL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pożywienie i leki naturalne</a:t>
            </a:r>
            <a:r>
              <a:rPr lang="pl-PL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l-PL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Stanowią także </a:t>
            </a:r>
            <a:r>
              <a:rPr lang="pl-PL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źródło dochodu</a:t>
            </a:r>
            <a:r>
              <a:rPr lang="pl-PL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które należy wykorzystywać w sposób zrównoważony. Dlatego wszyscy musimy zjednoczyć nasze wysiłki i dążyć do </a:t>
            </a:r>
            <a:r>
              <a:rPr lang="pl-PL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poprawy jakości życia </a:t>
            </a:r>
            <a:r>
              <a:rPr lang="pl-PL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naszych społeczności oraz promować takie działania, jak turystyka.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l-PL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Chroniąc nasze krajobrazy wraz z ich </a:t>
            </a:r>
            <a:r>
              <a:rPr lang="pl-PL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naturalnym pięknem</a:t>
            </a:r>
            <a:r>
              <a:rPr lang="pl-PL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będą one nadal </a:t>
            </a:r>
            <a:r>
              <a:rPr lang="pl-PL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źródłem artystycznej inspiracji</a:t>
            </a:r>
            <a:r>
              <a:rPr lang="pl-PL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l-PL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Nasze tereny podmokłe zapewniają możliwości </a:t>
            </a:r>
            <a:r>
              <a:rPr lang="pl-PL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badań i studiów, które wzbogacają naukę i uniwersalną kulturę</a:t>
            </a:r>
            <a:r>
              <a:rPr lang="pl-PL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l-PL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Powinny mieć wsparcie organizacji lokalnych, regionalnych i międzynarodowych, ponieważ są to </a:t>
            </a:r>
            <a:r>
              <a:rPr lang="pl-PL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płuca </a:t>
            </a:r>
            <a:br>
              <a:rPr lang="pl-PL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wielkim światowym znaczeniu, wytwarzające czyste powietrze</a:t>
            </a:r>
            <a:r>
              <a:rPr lang="pl-PL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Jednocześnie są </a:t>
            </a:r>
            <a:r>
              <a:rPr lang="pl-PL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naturalnymi filtrami redukującymi zanieczyszczenia i łagodzącymi uderzenia zjawisk naturalnych</a:t>
            </a:r>
            <a:r>
              <a:rPr lang="pl-PL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l-PL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Dlatego obowiązkiem każdego, jako jednostki i jako zorganizowanych sił, jest ich </a:t>
            </a:r>
            <a:r>
              <a:rPr lang="pl-PL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obrona, opieka </a:t>
            </a:r>
            <a:br>
              <a:rPr lang="pl-PL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utrzymywanie w nieskończoność</a:t>
            </a:r>
            <a:r>
              <a:rPr lang="pl-PL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1200" i="0" dirty="0">
                <a:solidFill>
                  <a:srgbClr val="6553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―</a:t>
            </a:r>
            <a:r>
              <a:rPr lang="pl-PL" sz="1200" i="0" dirty="0">
                <a:solidFill>
                  <a:srgbClr val="6553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20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Deklaracja Ludu i Mokradeł Ameryki Środowej zamieszkujących w pobliżu obszarów Ramsar w Mezoameryce</a:t>
            </a:r>
            <a:r>
              <a:rPr lang="en-US" sz="120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l-PL" sz="120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pl-PL" sz="120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maja</a:t>
            </a:r>
            <a:r>
              <a:rPr lang="en-US" sz="120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1999</a:t>
            </a:r>
            <a:r>
              <a:rPr lang="pl-PL" sz="120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r.</a:t>
            </a:r>
            <a:r>
              <a:rPr lang="en-US" sz="3200" kern="100" dirty="0">
                <a:solidFill>
                  <a:srgbClr val="6553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solidFill>
                  <a:srgbClr val="6553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</a:p>
        </p:txBody>
      </p:sp>
      <p:pic>
        <p:nvPicPr>
          <p:cNvPr id="2" name="Image 1" descr="Une image contenant plante, arbre, noir et blanc&#10;&#10;Description générée automatiquement">
            <a:extLst>
              <a:ext uri="{FF2B5EF4-FFF2-40B4-BE49-F238E27FC236}">
                <a16:creationId xmlns:a16="http://schemas.microsoft.com/office/drawing/2014/main" id="{4CD754C4-4C81-6AA2-F73A-ED32F15ABDC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9800135" y="5052934"/>
            <a:ext cx="2264486" cy="180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32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838200" y="262915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Nasze tereny podmokłe są zagrożone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rgbClr val="FAF3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C6A02E-B9E5-48CB-5015-B1EE510A9FBE}"/>
              </a:ext>
            </a:extLst>
          </p:cNvPr>
          <p:cNvSpPr>
            <a:spLocks noGrp="1"/>
          </p:cNvSpPr>
          <p:nvPr/>
        </p:nvSpPr>
        <p:spPr>
          <a:xfrm>
            <a:off x="895964" y="1348597"/>
            <a:ext cx="10400071" cy="54684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Mokradła są najbardziej zagrożonymi ekosystemami Ziemi. Ich rola jako rezerwuarów różnorodności biologicznej jest zagrożona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Mokradła giną trzy razy szybciej niż lasy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XVIII wieku zniknęło ponad 80% wszystkich terenów podmokłych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 przyspiesza. Od 1970 r. utracono co najmniej 35% terenów podmokłych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Gatunkom zamieszkującym tereny podmokłe grozi wyginięcie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liczebność zmniejsza się szybciej niż w innych ekosystemach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1/3 gatunków słodkowodnych i 25% wszystkich gatunków mokradłowych grozi wyginięcie w wyniku zanikania terenów podmokłych​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ciągu ostatnich 50 lat liczebność 81% gatunków śródlądowych gatunków mokradłowych oraz </a:t>
            </a:r>
            <a:b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36% gatunków przybrzeżnych i morskich zmniejszyła się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oiseau, art&#10;&#10;Description générée automatiquement">
            <a:extLst>
              <a:ext uri="{FF2B5EF4-FFF2-40B4-BE49-F238E27FC236}">
                <a16:creationId xmlns:a16="http://schemas.microsoft.com/office/drawing/2014/main" id="{4FABC44B-6FE7-31E3-70E4-7F0F126C895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0134220" y="1846591"/>
            <a:ext cx="1671559" cy="174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02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FB723BAA-271E-F8F1-5DCD-1B2587070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Stawką jest dobrostan człowieka, źródła utrzymania i zdrowie planety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Potrójny kryzys planetarny związany ze zmianą klimatu, utratą przyrody i zanieczyszczeniem szkodzi zdrowiu ludzkiemu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Działalność człowieka i zmiany klimatyczne powodują degradację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Rolnictwo w dalszym ciągu jest główną przyczyną utraty i degradacji terenów podmokłych. Mądre użytkowanie jest niezbędne dla ich zrównoważonego rozwoju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Zanieczyszczenie wody i zanieczyszczenie plastikiem, przełowienie i wkraczanie gatunków inwazyjnych najbardziej szkodzą ekosystemom </a:t>
            </a:r>
            <a:r>
              <a:rPr lang="pl-PL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mokradłowym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Wraz z rozwojem miast i wzrostem zapotrzebowania na grunty, rozbudowa wkracza na tereny podmokłe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l-PL" dirty="0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D43419D8-2EC5-CBFB-B833-C64995EC861E}"/>
              </a:ext>
            </a:extLst>
          </p:cNvPr>
          <p:cNvSpPr/>
          <p:nvPr/>
        </p:nvSpPr>
        <p:spPr>
          <a:xfrm>
            <a:off x="0" y="1219200"/>
            <a:ext cx="289367" cy="5638800"/>
          </a:xfrm>
          <a:prstGeom prst="rect">
            <a:avLst/>
          </a:prstGeom>
          <a:solidFill>
            <a:srgbClr val="AD9B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3BD5B454-40C0-FDEC-1733-904B0D51938A}"/>
              </a:ext>
            </a:extLst>
          </p:cNvPr>
          <p:cNvSpPr/>
          <p:nvPr/>
        </p:nvSpPr>
        <p:spPr>
          <a:xfrm>
            <a:off x="0" y="0"/>
            <a:ext cx="289367" cy="1219200"/>
          </a:xfrm>
          <a:prstGeom prst="rect">
            <a:avLst/>
          </a:prstGeom>
          <a:solidFill>
            <a:srgbClr val="6553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2" descr="Une image contenant oiseau, art&#10;&#10;Description générée automatiquement">
            <a:extLst>
              <a:ext uri="{FF2B5EF4-FFF2-40B4-BE49-F238E27FC236}">
                <a16:creationId xmlns:a16="http://schemas.microsoft.com/office/drawing/2014/main" id="{6E0CBC3D-E8B0-6FD6-106F-80545BFA36E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0134220" y="1846591"/>
            <a:ext cx="1671559" cy="174618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2FE1723-D71A-8031-EFD9-9486A6FD503A}"/>
              </a:ext>
            </a:extLst>
          </p:cNvPr>
          <p:cNvSpPr>
            <a:spLocks noGrp="1"/>
          </p:cNvSpPr>
          <p:nvPr/>
        </p:nvSpPr>
        <p:spPr>
          <a:xfrm>
            <a:off x="838200" y="262915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Nasze tereny podmokłe są zagrożone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rgbClr val="FAF3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651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838200" y="272747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Musimy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działać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teraz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Razem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rgbClr val="FAF3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C6A02E-B9E5-48CB-5015-B1EE510A9FBE}"/>
              </a:ext>
            </a:extLst>
          </p:cNvPr>
          <p:cNvSpPr>
            <a:spLocks noGrp="1"/>
          </p:cNvSpPr>
          <p:nvPr/>
        </p:nvSpPr>
        <p:spPr>
          <a:xfrm>
            <a:off x="958170" y="1368860"/>
            <a:ext cx="10833495" cy="533922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84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Podjęcie działań na rzecz mokradeł już dziś pomoże chronić dobrostan ludzi </a:t>
            </a:r>
            <a:br>
              <a:rPr lang="pl-PL" sz="84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84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przyszłości</a:t>
            </a:r>
            <a:r>
              <a:rPr lang="en-US" sz="84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84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Mokradła zapewniają dobrobyt człowieka poprzez ochronę przed zanieczyszczeniami, jako integralne elementy odpornego planowania i rewitalizacji obszarów miejskich oraz jako istotny wkład w podejście </a:t>
            </a:r>
            <a:r>
              <a:rPr lang="en-US" sz="84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Health.</a:t>
            </a:r>
          </a:p>
          <a:p>
            <a:pPr algn="l">
              <a:lnSpc>
                <a:spcPct val="120000"/>
              </a:lnSpc>
            </a:pPr>
            <a:r>
              <a:rPr lang="pl-PL" sz="8400" b="0" i="0" dirty="0">
                <a:solidFill>
                  <a:srgbClr val="AD9B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Dekada na rzecz odbudowy ekosystemów ONZ (2021–2030) to wezwanie do ochrony </a:t>
            </a:r>
            <a:br>
              <a:rPr lang="pl-PL" sz="8400" b="0" i="0" dirty="0">
                <a:solidFill>
                  <a:srgbClr val="AD9B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8400" b="0" i="0" dirty="0">
                <a:solidFill>
                  <a:srgbClr val="AD9B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przywrócenia ekosystemów na całym świecie z korzyścią dla ludzi i przyrody</a:t>
            </a:r>
            <a:r>
              <a:rPr lang="en-US" sz="8400" b="0" i="0" dirty="0">
                <a:solidFill>
                  <a:srgbClr val="AD9B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>
              <a:lnSpc>
                <a:spcPct val="120000"/>
              </a:lnSpc>
            </a:pPr>
            <a:r>
              <a:rPr lang="pl-PL" sz="64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Konwencja Ramsarska jest partnerem globalnym tej inicjatywy, uznającym, że odtwarzanie terenów podmokłych Ziemi musi być kluczowym priorytetem zapewniającym zrównoważoną przyszłość.</a:t>
            </a:r>
            <a:r>
              <a:rPr lang="en-US" sz="64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6400" b="0" i="0" dirty="0">
              <a:solidFill>
                <a:srgbClr val="65534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pl-PL" sz="64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Inicjatywa stanowi wyraźną i aktualną okazję do połączenia wysiłków i poczynienia znaczących postępów na całym świecie w zapobieganiu, powstrzymywaniu i odwracaniu degradacji terenów podmokłych naszej planety.</a:t>
            </a:r>
            <a:endParaRPr lang="pl-PL" sz="6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US" sz="6400" b="0" i="0" dirty="0">
              <a:solidFill>
                <a:srgbClr val="65534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GB" sz="7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800" kern="100" dirty="0">
              <a:solidFill>
                <a:srgbClr val="65534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000" b="1" dirty="0">
              <a:solidFill>
                <a:srgbClr val="655348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000" b="1" dirty="0">
              <a:solidFill>
                <a:srgbClr val="655348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1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914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9873F51-4396-C259-01B9-38224247E63E}"/>
              </a:ext>
            </a:extLst>
          </p:cNvPr>
          <p:cNvSpPr>
            <a:spLocks noGrp="1"/>
          </p:cNvSpPr>
          <p:nvPr/>
        </p:nvSpPr>
        <p:spPr>
          <a:xfrm>
            <a:off x="838538" y="1409904"/>
            <a:ext cx="10617839" cy="5534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Dzień, w którym oddajemy głos mokradłom</a:t>
            </a:r>
            <a:endParaRPr lang="en-US" sz="21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Sposobność dla wszystkich narodów i ludzi do zjednoczenia się, by zwiększyć świadomość, </a:t>
            </a:r>
            <a:b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uznanie i działania na rzecz terenów podmokłych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2022 r. świętowany jako Międzynarodowy Dzień Narodów Zjednoczonych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Świętowany każdego 2 lutego od 1997 r. przez Państwa-Strony Konwencji Ramsarskiej.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Upamiętnia rocznicę podpisania Konwencji Ramsarskiej – przyjętej w 1971 r. jako umowę międzynarodową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2"/>
            <a: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Pierwsze nowoczesne globalne wielostronne porozumienie środowiskowe.</a:t>
            </a:r>
            <a:endParaRPr lang="en-US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Dedykowane tylko jednemu specyficznemu rodzajowi ekosystemów - mokradłom</a:t>
            </a: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>
              <a:spcAft>
                <a:spcPts val="1200"/>
              </a:spcAft>
            </a:pPr>
            <a: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Zaakceptowane przez prawie 90% członków Narodów Zjednoczonych ze wszystkich </a:t>
            </a:r>
            <a:b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regionów geograficznych świata, którzy stali się „Państwami-Stronami”.</a:t>
            </a:r>
            <a:endParaRPr lang="en-US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Temat 2024 roku 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Mokradła i dobrostan człowieka (Wetlands and Human </a:t>
            </a:r>
            <a:r>
              <a:rPr lang="pl-PL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Wellbeing</a:t>
            </a: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1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Zwraca uwagę na to, jak wszystkie aspekty dobrostanu człowieka (fizyczny, psychiczny </a:t>
            </a:r>
            <a:b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środowiskowy) są powiązane z dobrym stanem terenów podmokłych na świecie. 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Wyjaśnia, jak mokradła i życie ludzkie były ze sobą powiązane na przestrzeni dziejów </a:t>
            </a:r>
            <a:b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ludzie czerpią pożywienie, inspirację i odporność z tych produktywnych ekosystemów. 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Podkreśla pilną potrzebę zarządzania przez człowieka terenami podmokłymi na świecie.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3119687-7692-B480-B1AA-7056E3BB4496}"/>
              </a:ext>
            </a:extLst>
          </p:cNvPr>
          <p:cNvSpPr>
            <a:spLocks noGrp="1"/>
          </p:cNvSpPr>
          <p:nvPr/>
        </p:nvSpPr>
        <p:spPr>
          <a:xfrm>
            <a:off x="838538" y="84341"/>
            <a:ext cx="99726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pl-PL" sz="36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Światowy Dzień Mokradeł</a:t>
            </a:r>
            <a:endParaRPr lang="en-US" sz="3600" b="1" dirty="0">
              <a:solidFill>
                <a:srgbClr val="FAF3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 descr="Une image contenant carte&#10;&#10;Description générée automatiquement">
            <a:extLst>
              <a:ext uri="{FF2B5EF4-FFF2-40B4-BE49-F238E27FC236}">
                <a16:creationId xmlns:a16="http://schemas.microsoft.com/office/drawing/2014/main" id="{8FBE3261-B81E-C537-A408-1158B7CB6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3356" y="4736697"/>
            <a:ext cx="1896850" cy="18968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F7C1B0E-2C03-4308-9D89-D874FFDE337C}"/>
              </a:ext>
            </a:extLst>
          </p:cNvPr>
          <p:cNvSpPr/>
          <p:nvPr/>
        </p:nvSpPr>
        <p:spPr>
          <a:xfrm>
            <a:off x="0" y="1219200"/>
            <a:ext cx="289367" cy="5638800"/>
          </a:xfrm>
          <a:prstGeom prst="rect">
            <a:avLst/>
          </a:prstGeom>
          <a:solidFill>
            <a:srgbClr val="AD9B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613DE0-0B98-A7C2-0A15-00E7500C9170}"/>
              </a:ext>
            </a:extLst>
          </p:cNvPr>
          <p:cNvSpPr/>
          <p:nvPr/>
        </p:nvSpPr>
        <p:spPr>
          <a:xfrm>
            <a:off x="0" y="0"/>
            <a:ext cx="289367" cy="1219200"/>
          </a:xfrm>
          <a:prstGeom prst="rect">
            <a:avLst/>
          </a:prstGeom>
          <a:solidFill>
            <a:srgbClr val="6553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0845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A2F7871A-7C0F-1802-349D-97FEF1509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kumimoji="0" lang="pl-PL" sz="2100" b="0" i="0" u="none" strike="noStrike" kern="1200" cap="none" spc="0" normalizeH="0" baseline="0" noProof="0" dirty="0">
                <a:ln>
                  <a:noFill/>
                </a:ln>
                <a:solidFill>
                  <a:srgbClr val="AD9B1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Możesz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AD9B1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6553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Zrozumieć znaczenie i wkład mokradeł.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553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65534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6553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Zapewnić ich zrównoważone użytkowanie</a:t>
            </a: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poprzez mądre </a:t>
            </a:r>
            <a:r>
              <a:rPr lang="pl-PL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gosporadowanie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6553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5534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6553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Przyciągnąć inwestycje służące ich ochronie i odtwarzaniu.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5534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Dołącz do globalnych wysiłków na rzecz troski, opieki i wsparcia </a:t>
            </a:r>
            <a:b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mokradeł na świecie – dla dobra obecnych i przyszłych pokoleń.</a:t>
            </a:r>
            <a:endParaRPr lang="en-US" sz="2100" b="1" dirty="0">
              <a:solidFill>
                <a:srgbClr val="655348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22D0785-C889-0ED8-B4CA-FEB4AE072B98}"/>
              </a:ext>
            </a:extLst>
          </p:cNvPr>
          <p:cNvSpPr>
            <a:spLocks noGrp="1"/>
          </p:cNvSpPr>
          <p:nvPr/>
        </p:nvSpPr>
        <p:spPr>
          <a:xfrm>
            <a:off x="838200" y="272747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Musimy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działać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teraz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Razem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rgbClr val="FAF3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3" descr="Une image contenant mammifère, dessin, illustration, silhouette&#10;&#10;Description générée automatiquement">
            <a:extLst>
              <a:ext uri="{FF2B5EF4-FFF2-40B4-BE49-F238E27FC236}">
                <a16:creationId xmlns:a16="http://schemas.microsoft.com/office/drawing/2014/main" id="{31460BE0-4F76-6E01-ADB2-9F78C3BD37B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9397154" y="2617003"/>
            <a:ext cx="2605794" cy="204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07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arrière de corail, Ressources d’eau, Étendue d’eau, eau&#10;&#10;Description générée automatiquement">
            <a:extLst>
              <a:ext uri="{FF2B5EF4-FFF2-40B4-BE49-F238E27FC236}">
                <a16:creationId xmlns:a16="http://schemas.microsoft.com/office/drawing/2014/main" id="{3360EC68-7DD1-C1C3-0EBF-FFC90E0C3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8"/>
            <a:ext cx="12198352" cy="6854432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B25CCF32-A01F-416E-778D-DB88A3F0AF2D}"/>
              </a:ext>
            </a:extLst>
          </p:cNvPr>
          <p:cNvSpPr txBox="1"/>
          <p:nvPr/>
        </p:nvSpPr>
        <p:spPr>
          <a:xfrm>
            <a:off x="0" y="2410119"/>
            <a:ext cx="1219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54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Każde mokradło ma znaczenie</a:t>
            </a:r>
            <a:r>
              <a:rPr lang="en-US" sz="54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5400" b="1" dirty="0">
              <a:solidFill>
                <a:srgbClr val="FAF3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54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Liczy się każdy wysiłek</a:t>
            </a:r>
            <a:r>
              <a:rPr lang="en-US" sz="54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D53EDC-A6A4-ED2D-D055-C7CAE289E8DF}"/>
              </a:ext>
            </a:extLst>
          </p:cNvPr>
          <p:cNvSpPr/>
          <p:nvPr/>
        </p:nvSpPr>
        <p:spPr>
          <a:xfrm>
            <a:off x="0" y="1219200"/>
            <a:ext cx="289367" cy="5638800"/>
          </a:xfrm>
          <a:prstGeom prst="rect">
            <a:avLst/>
          </a:prstGeom>
          <a:solidFill>
            <a:srgbClr val="AD9B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44B6D0-D688-F52C-4D32-5E3E6B23BD40}"/>
              </a:ext>
            </a:extLst>
          </p:cNvPr>
          <p:cNvSpPr/>
          <p:nvPr/>
        </p:nvSpPr>
        <p:spPr>
          <a:xfrm>
            <a:off x="-1" y="0"/>
            <a:ext cx="12191999" cy="1219200"/>
          </a:xfrm>
          <a:prstGeom prst="rect">
            <a:avLst/>
          </a:prstGeom>
          <a:solidFill>
            <a:srgbClr val="BE8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58F6DE-14AB-A4E1-74DF-59254E76846F}"/>
              </a:ext>
            </a:extLst>
          </p:cNvPr>
          <p:cNvSpPr/>
          <p:nvPr/>
        </p:nvSpPr>
        <p:spPr>
          <a:xfrm>
            <a:off x="0" y="0"/>
            <a:ext cx="289367" cy="1219200"/>
          </a:xfrm>
          <a:prstGeom prst="rect">
            <a:avLst/>
          </a:prstGeom>
          <a:solidFill>
            <a:srgbClr val="6553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0A18473E-242C-1E07-60FC-6562A562D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9405" y="111638"/>
            <a:ext cx="2070668" cy="85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41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DE7828-4A32-92BB-15C0-DC02F9E4858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3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DA2F8056-75EA-5A1F-83CA-32A6208482E8}"/>
              </a:ext>
            </a:extLst>
          </p:cNvPr>
          <p:cNvSpPr txBox="1"/>
          <p:nvPr/>
        </p:nvSpPr>
        <p:spPr>
          <a:xfrm>
            <a:off x="515687" y="3676248"/>
            <a:ext cx="10921999" cy="1757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1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l-PL" b="1" kern="100" dirty="0">
                <a:solidFill>
                  <a:srgbClr val="65534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„Wchodzę na bagna jak w miejsce uświęcone – </a:t>
            </a:r>
            <a:r>
              <a:rPr lang="pl-PL" b="1" kern="100" dirty="0" err="1">
                <a:solidFill>
                  <a:srgbClr val="65534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sanctum</a:t>
            </a:r>
            <a:r>
              <a:rPr lang="pl-PL" b="1" kern="100" dirty="0">
                <a:solidFill>
                  <a:srgbClr val="65534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b="1" kern="100" dirty="0" err="1">
                <a:solidFill>
                  <a:srgbClr val="65534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sanctorum</a:t>
            </a:r>
            <a:r>
              <a:rPr lang="pl-PL" b="1" kern="100" dirty="0">
                <a:solidFill>
                  <a:srgbClr val="65534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br>
              <a:rPr lang="pl-PL" b="1" kern="100" dirty="0">
                <a:solidFill>
                  <a:srgbClr val="65534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b="1" kern="100" dirty="0">
                <a:solidFill>
                  <a:srgbClr val="65534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jest siła, sedno Natury.”</a:t>
            </a:r>
          </a:p>
          <a:p>
            <a:pPr marR="0" lvl="1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l-PL" i="1" kern="100" dirty="0">
                <a:solidFill>
                  <a:srgbClr val="6553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</a:t>
            </a:r>
            <a:r>
              <a:rPr lang="en-US" i="1" kern="100" dirty="0">
                <a:solidFill>
                  <a:srgbClr val="6553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enter the swamp as a sacred place — a sanctum sanctorum. </a:t>
            </a:r>
            <a:br>
              <a:rPr lang="pl-PL" i="1" kern="100" dirty="0">
                <a:solidFill>
                  <a:srgbClr val="6553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i="1" kern="100" dirty="0">
                <a:solidFill>
                  <a:srgbClr val="6553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 is the strength, the marrow, of Nature.”         </a:t>
            </a:r>
          </a:p>
          <a:p>
            <a:pPr marR="0" lvl="1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 dirty="0">
                <a:solidFill>
                  <a:srgbClr val="65534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		</a:t>
            </a:r>
            <a:r>
              <a:rPr lang="en-US" sz="1800" kern="100" dirty="0">
                <a:solidFill>
                  <a:srgbClr val="6553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Henry David Thoreau</a:t>
            </a:r>
          </a:p>
        </p:txBody>
      </p:sp>
      <p:pic>
        <p:nvPicPr>
          <p:cNvPr id="6" name="Image 5" descr="Une image contenant texte, affiche, Police, graphisme&#10;&#10;Description générée automatiquement">
            <a:extLst>
              <a:ext uri="{FF2B5EF4-FFF2-40B4-BE49-F238E27FC236}">
                <a16:creationId xmlns:a16="http://schemas.microsoft.com/office/drawing/2014/main" id="{62CEB435-C25E-5661-1995-5AB97F694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475" y="522756"/>
            <a:ext cx="1949049" cy="2630736"/>
          </a:xfrm>
          <a:prstGeom prst="rect">
            <a:avLst/>
          </a:prstGeom>
        </p:spPr>
      </p:pic>
      <p:pic>
        <p:nvPicPr>
          <p:cNvPr id="7" name="Image 6" descr="Une image contenant oiseau, bec, plume, colibri&#10;&#10;Description générée automatiquement">
            <a:extLst>
              <a:ext uri="{FF2B5EF4-FFF2-40B4-BE49-F238E27FC236}">
                <a16:creationId xmlns:a16="http://schemas.microsoft.com/office/drawing/2014/main" id="{1E5DF04A-389C-0EDE-8A83-792133AEE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9856" y="2601100"/>
            <a:ext cx="1512526" cy="116130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ED8E9A7-BEF9-14B4-B4E5-DC110A9B03CF}"/>
              </a:ext>
            </a:extLst>
          </p:cNvPr>
          <p:cNvSpPr>
            <a:spLocks noGrp="1"/>
          </p:cNvSpPr>
          <p:nvPr/>
        </p:nvSpPr>
        <p:spPr>
          <a:xfrm>
            <a:off x="4703253" y="6121410"/>
            <a:ext cx="2785491" cy="427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-CH" sz="20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#ActForWetlands</a:t>
            </a:r>
            <a:endParaRPr lang="en-US" sz="20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38FFE8D4-C138-DC97-094F-428ABCF6D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1574" y="5758124"/>
            <a:ext cx="717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28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943FF1F-28B7-7B56-0724-DE1E8E1184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3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4CEAD87F-783A-C370-896E-7B5FEBB31194}"/>
              </a:ext>
            </a:extLst>
          </p:cNvPr>
          <p:cNvGrpSpPr/>
          <p:nvPr/>
        </p:nvGrpSpPr>
        <p:grpSpPr>
          <a:xfrm>
            <a:off x="696655" y="3237970"/>
            <a:ext cx="10829438" cy="1727922"/>
            <a:chOff x="696655" y="3400383"/>
            <a:chExt cx="10829438" cy="1727922"/>
          </a:xfrm>
        </p:grpSpPr>
        <p:sp>
          <p:nvSpPr>
            <p:cNvPr id="12" name="Oval 14">
              <a:extLst>
                <a:ext uri="{FF2B5EF4-FFF2-40B4-BE49-F238E27FC236}">
                  <a16:creationId xmlns:a16="http://schemas.microsoft.com/office/drawing/2014/main" id="{2EBD5AB5-BF9A-1D61-6A8F-C7332480B3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94349" y="3400383"/>
              <a:ext cx="1725119" cy="1727922"/>
            </a:xfrm>
            <a:prstGeom prst="ellipse">
              <a:avLst/>
            </a:prstGeom>
            <a:solidFill>
              <a:srgbClr val="655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E20C8CE4-D78C-F59D-B7E9-044FD121463E}"/>
                </a:ext>
              </a:extLst>
            </p:cNvPr>
            <p:cNvSpPr txBox="1"/>
            <p:nvPr/>
          </p:nvSpPr>
          <p:spPr>
            <a:xfrm>
              <a:off x="9782478" y="4052746"/>
              <a:ext cx="17436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FAF3E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Różnorodność</a:t>
              </a:r>
            </a:p>
            <a:p>
              <a:pPr algn="ctr"/>
              <a:r>
                <a:rPr lang="pl-PL" sz="1600" b="1" dirty="0">
                  <a:solidFill>
                    <a:srgbClr val="FAF3E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biologiczna</a:t>
              </a:r>
              <a:endParaRPr lang="fr-FR" sz="16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F684DE6A-C447-0627-2669-911A9E644E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61713" y="3400383"/>
              <a:ext cx="1725119" cy="1727922"/>
            </a:xfrm>
            <a:prstGeom prst="ellipse">
              <a:avLst/>
            </a:prstGeom>
            <a:solidFill>
              <a:srgbClr val="BBD5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0380CFA5-C757-4691-A9C8-985549FE4B22}"/>
                </a:ext>
              </a:extLst>
            </p:cNvPr>
            <p:cNvSpPr txBox="1"/>
            <p:nvPr/>
          </p:nvSpPr>
          <p:spPr>
            <a:xfrm>
              <a:off x="7949840" y="4052746"/>
              <a:ext cx="1743615" cy="341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FAF3E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Kultura</a:t>
              </a:r>
              <a:endParaRPr lang="fr-FR" sz="16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4">
              <a:extLst>
                <a:ext uri="{FF2B5EF4-FFF2-40B4-BE49-F238E27FC236}">
                  <a16:creationId xmlns:a16="http://schemas.microsoft.com/office/drawing/2014/main" id="{AFD51169-F974-A03F-04FF-A30C21283F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32973" y="3400383"/>
              <a:ext cx="1725119" cy="1727922"/>
            </a:xfrm>
            <a:prstGeom prst="ellipse">
              <a:avLst/>
            </a:prstGeom>
            <a:solidFill>
              <a:srgbClr val="5B8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CD6B76C3-3096-FB42-1D40-ABEDE1F9F02C}"/>
                </a:ext>
              </a:extLst>
            </p:cNvPr>
            <p:cNvSpPr txBox="1"/>
            <p:nvPr/>
          </p:nvSpPr>
          <p:spPr>
            <a:xfrm>
              <a:off x="6121100" y="4052746"/>
              <a:ext cx="1743615" cy="341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FAF3E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Klimat</a:t>
              </a:r>
              <a:endParaRPr lang="fr-FR" sz="16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Oval 14">
              <a:extLst>
                <a:ext uri="{FF2B5EF4-FFF2-40B4-BE49-F238E27FC236}">
                  <a16:creationId xmlns:a16="http://schemas.microsoft.com/office/drawing/2014/main" id="{D8441E4F-CB8A-FBD7-F450-46B916704F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16106" y="3400383"/>
              <a:ext cx="1725119" cy="1727922"/>
            </a:xfrm>
            <a:prstGeom prst="ellipse">
              <a:avLst/>
            </a:prstGeom>
            <a:solidFill>
              <a:srgbClr val="AD9B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65676FF1-9B4D-F293-32EB-7C49200308F3}"/>
                </a:ext>
              </a:extLst>
            </p:cNvPr>
            <p:cNvSpPr txBox="1"/>
            <p:nvPr/>
          </p:nvSpPr>
          <p:spPr>
            <a:xfrm>
              <a:off x="4304233" y="4052746"/>
              <a:ext cx="1743615" cy="341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FAF3E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Środki do życia</a:t>
              </a:r>
              <a:endParaRPr lang="fr-FR" sz="16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14">
              <a:extLst>
                <a:ext uri="{FF2B5EF4-FFF2-40B4-BE49-F238E27FC236}">
                  <a16:creationId xmlns:a16="http://schemas.microsoft.com/office/drawing/2014/main" id="{353D3D99-B544-B87B-2069-9714995401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05902" y="3400383"/>
              <a:ext cx="1725119" cy="1727922"/>
            </a:xfrm>
            <a:prstGeom prst="ellipse">
              <a:avLst/>
            </a:prstGeom>
            <a:solidFill>
              <a:srgbClr val="BE8B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D23F7E16-01FB-749B-DFCC-667191F9DBD9}"/>
                </a:ext>
              </a:extLst>
            </p:cNvPr>
            <p:cNvSpPr txBox="1"/>
            <p:nvPr/>
          </p:nvSpPr>
          <p:spPr>
            <a:xfrm>
              <a:off x="2494029" y="4052746"/>
              <a:ext cx="1743615" cy="341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FAF3E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Pożywienie</a:t>
              </a:r>
              <a:endParaRPr lang="fr-FR" sz="16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Oval 14">
              <a:extLst>
                <a:ext uri="{FF2B5EF4-FFF2-40B4-BE49-F238E27FC236}">
                  <a16:creationId xmlns:a16="http://schemas.microsoft.com/office/drawing/2014/main" id="{0D429B08-F313-141B-2904-CBB40908FC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8528" y="3400383"/>
              <a:ext cx="1725119" cy="1727922"/>
            </a:xfrm>
            <a:prstGeom prst="ellipse">
              <a:avLst/>
            </a:prstGeom>
            <a:solidFill>
              <a:srgbClr val="1A95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1943D1E4-C5B0-EBF4-3E16-88ECD21ECFFC}"/>
                </a:ext>
              </a:extLst>
            </p:cNvPr>
            <p:cNvSpPr txBox="1"/>
            <p:nvPr/>
          </p:nvSpPr>
          <p:spPr>
            <a:xfrm>
              <a:off x="696655" y="4052746"/>
              <a:ext cx="1743615" cy="341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FAF3E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Woda</a:t>
              </a:r>
              <a:endParaRPr lang="fr-FR" sz="16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B6030F55-315A-585A-94BF-0F434CBD393E}"/>
              </a:ext>
            </a:extLst>
          </p:cNvPr>
          <p:cNvSpPr/>
          <p:nvPr/>
        </p:nvSpPr>
        <p:spPr>
          <a:xfrm>
            <a:off x="-1" y="0"/>
            <a:ext cx="12191999" cy="1219200"/>
          </a:xfrm>
          <a:prstGeom prst="rect">
            <a:avLst/>
          </a:prstGeom>
          <a:solidFill>
            <a:srgbClr val="BE8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15DFC8B-5955-77C0-503E-785946F0A765}"/>
              </a:ext>
            </a:extLst>
          </p:cNvPr>
          <p:cNvSpPr/>
          <p:nvPr/>
        </p:nvSpPr>
        <p:spPr>
          <a:xfrm>
            <a:off x="0" y="1219200"/>
            <a:ext cx="289367" cy="5638800"/>
          </a:xfrm>
          <a:prstGeom prst="rect">
            <a:avLst/>
          </a:prstGeom>
          <a:solidFill>
            <a:srgbClr val="AD9B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4F3D674-D3FC-E875-38D8-D5857725E967}"/>
              </a:ext>
            </a:extLst>
          </p:cNvPr>
          <p:cNvSpPr/>
          <p:nvPr/>
        </p:nvSpPr>
        <p:spPr>
          <a:xfrm>
            <a:off x="0" y="0"/>
            <a:ext cx="289367" cy="1219200"/>
          </a:xfrm>
          <a:prstGeom prst="rect">
            <a:avLst/>
          </a:prstGeom>
          <a:solidFill>
            <a:srgbClr val="6553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3473A931-E4F7-D00E-33F2-B7CCDCBF9C56}"/>
              </a:ext>
            </a:extLst>
          </p:cNvPr>
          <p:cNvSpPr>
            <a:spLocks noGrp="1"/>
          </p:cNvSpPr>
          <p:nvPr/>
        </p:nvSpPr>
        <p:spPr>
          <a:xfrm>
            <a:off x="850900" y="-430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4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Losy mokradeł i ludzi są ze sobą ściśle </a:t>
            </a:r>
            <a:br>
              <a:rPr lang="pl-PL" sz="34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4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splecione na przestrzeni dziejów.</a:t>
            </a:r>
            <a:endParaRPr lang="en-GB" sz="3400" b="1" dirty="0">
              <a:solidFill>
                <a:srgbClr val="FAF3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6DCA7C0B-8529-76A6-D5FC-24A0207E471F}"/>
              </a:ext>
            </a:extLst>
          </p:cNvPr>
          <p:cNvSpPr>
            <a:spLocks noGrp="1"/>
          </p:cNvSpPr>
          <p:nvPr/>
        </p:nvSpPr>
        <p:spPr>
          <a:xfrm>
            <a:off x="859105" y="1816629"/>
            <a:ext cx="10666988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100" b="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Korzyści, jakie zapewniają tereny podmokłe, pomagają w podtrzymaniu życia i mają kluczowe znaczenie dla dobrostanu człowieka.</a:t>
            </a:r>
            <a:endParaRPr lang="en-GB" sz="2100" b="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Image 37" descr="Une image contenant bateau, embarcation&#10;&#10;Description générée automatiquement">
            <a:extLst>
              <a:ext uri="{FF2B5EF4-FFF2-40B4-BE49-F238E27FC236}">
                <a16:creationId xmlns:a16="http://schemas.microsoft.com/office/drawing/2014/main" id="{17ED7735-0453-845F-C33F-CE856583F8B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9022670" y="4843661"/>
            <a:ext cx="3020992" cy="2473883"/>
          </a:xfrm>
          <a:prstGeom prst="rect">
            <a:avLst/>
          </a:prstGeom>
        </p:spPr>
      </p:pic>
      <p:pic>
        <p:nvPicPr>
          <p:cNvPr id="39" name="Image 38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5196B233-3DDD-B654-0828-EFFC8A205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9405" y="111638"/>
            <a:ext cx="2070668" cy="85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6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F38B72E4-A606-F141-805C-F384FCBB6854}"/>
              </a:ext>
            </a:extLst>
          </p:cNvPr>
          <p:cNvSpPr>
            <a:spLocks noGrp="1"/>
          </p:cNvSpPr>
          <p:nvPr/>
        </p:nvSpPr>
        <p:spPr>
          <a:xfrm>
            <a:off x="876193" y="978983"/>
            <a:ext cx="106667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Mokradła to bogate biologicznie i niezbędne ekosystemy.</a:t>
            </a:r>
            <a:endParaRPr lang="en-CH" sz="21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C52DB86-4365-7B4B-95D6-030EA6E9DA18}"/>
              </a:ext>
            </a:extLst>
          </p:cNvPr>
          <p:cNvSpPr>
            <a:spLocks noGrp="1"/>
          </p:cNvSpPr>
          <p:nvPr/>
        </p:nvSpPr>
        <p:spPr>
          <a:xfrm>
            <a:off x="883907" y="2090312"/>
            <a:ext cx="10431900" cy="4105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Znaczące siedlisko, obejmujące całą planetę, dzięki któremu możliwe jest życie na Ziemi.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Ekosystemy, w których woda jest głównym czynnikiem kontrolującym środowisko oraz życie roślin i zwierząt.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Obecnie pokrywają ok. 6% powierzchni lądowej Ziemi.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Może to być woda słona lub słodka, śródlądowa lub przybrzeżna, stała lub tymczasowa, stagnująca lub płynąca, zgromadzona w zbiornikach naturalnych lub sztucznych.</a:t>
            </a:r>
            <a:endParaRPr lang="en-CH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l-PL" sz="1400" b="1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Mokradła słodkowodne: </a:t>
            </a:r>
            <a: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rzeki</a:t>
            </a:r>
            <a:r>
              <a:rPr lang="en-CH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jeziora</a:t>
            </a:r>
            <a:r>
              <a:rPr lang="en-CH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sadzawki</a:t>
            </a:r>
            <a:r>
              <a:rPr lang="en-CH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równiny zalewowe</a:t>
            </a:r>
            <a:r>
              <a:rPr lang="en-CH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torfowiska</a:t>
            </a:r>
            <a:r>
              <a:rPr lang="en-CH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bagna</a:t>
            </a:r>
            <a:r>
              <a:rPr lang="en-CH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błota</a:t>
            </a:r>
            <a:endParaRPr lang="en-CH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pl-PL" sz="1400" b="1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Mokradła słonowodne</a:t>
            </a: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estuaria</a:t>
            </a: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równiny błotne</a:t>
            </a: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słone bagna</a:t>
            </a: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lasy namorzynowe</a:t>
            </a: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laguny</a:t>
            </a: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rafy koralowe</a:t>
            </a: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rafy</a:t>
            </a: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skorupiaków</a:t>
            </a:r>
            <a:endParaRPr lang="en-US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l-PL" sz="1400" b="1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Mokradła antropogeniczne</a:t>
            </a: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stawy rybne</a:t>
            </a: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 ryżowe</a:t>
            </a: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zbiorniki retencyjne</a:t>
            </a: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solanki</a:t>
            </a:r>
            <a:endParaRPr lang="en-US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CH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H" sz="1900" dirty="0">
              <a:solidFill>
                <a:srgbClr val="655348"/>
              </a:solidFill>
            </a:endParaRPr>
          </a:p>
        </p:txBody>
      </p:sp>
      <p:sp>
        <p:nvSpPr>
          <p:cNvPr id="18" name="ZoneTexte 3">
            <a:extLst>
              <a:ext uri="{FF2B5EF4-FFF2-40B4-BE49-F238E27FC236}">
                <a16:creationId xmlns:a16="http://schemas.microsoft.com/office/drawing/2014/main" id="{9140F04C-0118-A040-8B16-99F1B49BA6A3}"/>
              </a:ext>
            </a:extLst>
          </p:cNvPr>
          <p:cNvSpPr txBox="1"/>
          <p:nvPr/>
        </p:nvSpPr>
        <p:spPr>
          <a:xfrm>
            <a:off x="1948544" y="65276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6E89869-A2DE-E602-0F26-962DA2B31BAD}"/>
              </a:ext>
            </a:extLst>
          </p:cNvPr>
          <p:cNvSpPr>
            <a:spLocks noGrp="1"/>
          </p:cNvSpPr>
          <p:nvPr/>
        </p:nvSpPr>
        <p:spPr>
          <a:xfrm>
            <a:off x="876193" y="150407"/>
            <a:ext cx="99726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pl-PL" sz="36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Czym są mokradła</a:t>
            </a:r>
            <a:r>
              <a:rPr lang="en-US" sz="36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" name="Image 3" descr="Une image contenant clipart, dessin, illustration, conception&#10;&#10;Description générée automatiquement">
            <a:extLst>
              <a:ext uri="{FF2B5EF4-FFF2-40B4-BE49-F238E27FC236}">
                <a16:creationId xmlns:a16="http://schemas.microsoft.com/office/drawing/2014/main" id="{A272A580-692E-516D-15CF-C4E098F4120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1000"/>
          </a:blip>
          <a:stretch>
            <a:fillRect/>
          </a:stretch>
        </p:blipFill>
        <p:spPr>
          <a:xfrm>
            <a:off x="10326404" y="5322626"/>
            <a:ext cx="1917169" cy="156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17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838200" y="262915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Mokradła są niezbędne do życia ludzi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 </a:t>
            </a:r>
            <a:endParaRPr lang="en-US" sz="3600" b="1" dirty="0">
              <a:solidFill>
                <a:srgbClr val="FAF3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C6A02E-B9E5-48CB-5015-B1EE510A9FBE}"/>
              </a:ext>
            </a:extLst>
          </p:cNvPr>
          <p:cNvSpPr>
            <a:spLocks noGrp="1"/>
          </p:cNvSpPr>
          <p:nvPr/>
        </p:nvSpPr>
        <p:spPr>
          <a:xfrm>
            <a:off x="838200" y="1658940"/>
            <a:ext cx="8512752" cy="4130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Nasza egzystencja zależy od wody.</a:t>
            </a:r>
            <a:endParaRPr lang="en-US" sz="21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1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Jednakże słodkiej wody jest mało.</a:t>
            </a:r>
            <a:endParaRPr lang="en-US" sz="21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Tylko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 </a:t>
            </a: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wody na Ziemi to woda słodka.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1% </a:t>
            </a: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wody na Ziemi jest dostępna do bezpośredniego użycia przez człowieka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1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Mokradła dostarczają prawie cały zasób wody słodkiej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Bogata w osad i rośliny gleba mokradeł naturalnie filtruje i magazynuje wodę.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Mokradła zwane są nerkami Ziemi.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100" dirty="0">
              <a:solidFill>
                <a:srgbClr val="655348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1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1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silhouette, art&#10;&#10;Description générée automatiquement">
            <a:extLst>
              <a:ext uri="{FF2B5EF4-FFF2-40B4-BE49-F238E27FC236}">
                <a16:creationId xmlns:a16="http://schemas.microsoft.com/office/drawing/2014/main" id="{B76DAFFC-0FBF-C587-D106-4A0AF92A19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8611737" y="1909817"/>
            <a:ext cx="4827908" cy="482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11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838200" y="262915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Mokradła są niezbędne do życia ludzi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 </a:t>
            </a:r>
            <a:endParaRPr lang="en-US" sz="3600" b="1" dirty="0">
              <a:solidFill>
                <a:srgbClr val="FAF3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7650E87-1659-4815-8205-3448FF164EC2}"/>
              </a:ext>
            </a:extLst>
          </p:cNvPr>
          <p:cNvSpPr>
            <a:spLocks noGrp="1"/>
          </p:cNvSpPr>
          <p:nvPr/>
        </p:nvSpPr>
        <p:spPr>
          <a:xfrm>
            <a:off x="981075" y="1576666"/>
            <a:ext cx="10439400" cy="3417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Mokradła są kluczowe dla zapewnienia bezpieczeństwa żywnościowego.</a:t>
            </a:r>
            <a:endParaRPr lang="en-US" sz="21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Przez tysiące lat ludzie zakładali osady w pobliżu mokradeł, aby zyskać dostęp do ryb i innych źródeł pożywienia, słodkiej wody do uprawy roślin i chowu zwierząt gospodarskich.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Podstawą diety ponad połowy ludzkości są produkty uprawiane na terenach podmokłych.</a:t>
            </a:r>
            <a:endParaRPr lang="en-US" sz="2100" dirty="0">
              <a:solidFill>
                <a:srgbClr val="AD9B1E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&gt;1 </a:t>
            </a: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miliard ludzi na świecie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opiera dietę na rybach z terenów podmokłych jako głównym źródle białka.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 ryżowe zapewniają pożywienie 3,5 miliardom ludzi rocznie.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2000" dirty="0">
              <a:solidFill>
                <a:srgbClr val="655348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Image 5" descr="Une image contenant mammifère, silhouette&#10;&#10;Description générée automatiquement">
            <a:extLst>
              <a:ext uri="{FF2B5EF4-FFF2-40B4-BE49-F238E27FC236}">
                <a16:creationId xmlns:a16="http://schemas.microsoft.com/office/drawing/2014/main" id="{3ED10EB3-849F-7075-725D-FF33BC4C887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8715137" y="5308979"/>
            <a:ext cx="3512959" cy="154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79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7A3D23A6-0A75-1AB5-A73B-FA5D315BF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10546" cy="4351338"/>
          </a:xfrm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Obszary skrajnego ubóstwa na całym świecie często pozyskują żywność z mokradeł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 </a:t>
            </a: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połowów rybołówstwa śródlądowego miało miejsce w krajach rozwijających się, gdzie odgrywa ono kluczową rolę żywieniową.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Powierzchnia nawadnianych obszarów rolniczych na świecie podwoiła się w ciągu 50 lat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 </a:t>
            </a: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wody pobieranej z terenów podmokłych na świecie przeznaczona jest do celów rolniczych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Nawadnianie jest szczególnie ważne w regionach, w których opady są ograniczone lub nieregularne.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Akwakultura jest najszybciej rozwijającym się sektorem produkcji żywności.</a:t>
            </a:r>
            <a:endParaRPr lang="en-US" sz="21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B13030D9-3BCD-5FFD-1AF4-07970F0F1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Mokradła są niezbędne do życia ludzi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 </a:t>
            </a:r>
            <a:endParaRPr lang="pl-PL" dirty="0"/>
          </a:p>
        </p:txBody>
      </p:sp>
      <p:pic>
        <p:nvPicPr>
          <p:cNvPr id="4" name="Image 5" descr="Une image contenant mammifère, silhouette&#10;&#10;Description générée automatiquement">
            <a:extLst>
              <a:ext uri="{FF2B5EF4-FFF2-40B4-BE49-F238E27FC236}">
                <a16:creationId xmlns:a16="http://schemas.microsoft.com/office/drawing/2014/main" id="{0B0843A3-6DB3-CDBB-29C4-D2EA9912BF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8715137" y="5308979"/>
            <a:ext cx="3512959" cy="1549021"/>
          </a:xfrm>
          <a:prstGeom prst="rect">
            <a:avLst/>
          </a:prstGeom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8FAC0DEC-FF6B-FB54-6E0E-07D6CBBE01FA}"/>
              </a:ext>
            </a:extLst>
          </p:cNvPr>
          <p:cNvSpPr/>
          <p:nvPr/>
        </p:nvSpPr>
        <p:spPr>
          <a:xfrm>
            <a:off x="0" y="1219200"/>
            <a:ext cx="289367" cy="5638800"/>
          </a:xfrm>
          <a:prstGeom prst="rect">
            <a:avLst/>
          </a:prstGeom>
          <a:solidFill>
            <a:srgbClr val="AD9B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FFE0043E-25A2-9B3E-26B7-9E361000E304}"/>
              </a:ext>
            </a:extLst>
          </p:cNvPr>
          <p:cNvSpPr/>
          <p:nvPr/>
        </p:nvSpPr>
        <p:spPr>
          <a:xfrm>
            <a:off x="0" y="0"/>
            <a:ext cx="289367" cy="1219200"/>
          </a:xfrm>
          <a:prstGeom prst="rect">
            <a:avLst/>
          </a:prstGeom>
          <a:solidFill>
            <a:srgbClr val="6553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8688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838200" y="262915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Zdrowe mokradła poprawiają </a:t>
            </a:r>
            <a:br>
              <a:rPr lang="pl-PL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</a:br>
            <a:r>
              <a:rPr lang="pl-PL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zdrowie ludzi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 </a:t>
            </a:r>
            <a:endParaRPr lang="en-US" sz="3600" b="1" dirty="0">
              <a:solidFill>
                <a:srgbClr val="FAF3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7650E87-1659-4815-8205-3448FF164EC2}"/>
              </a:ext>
            </a:extLst>
          </p:cNvPr>
          <p:cNvSpPr>
            <a:spLocks noGrp="1"/>
          </p:cNvSpPr>
          <p:nvPr/>
        </p:nvSpPr>
        <p:spPr>
          <a:xfrm>
            <a:off x="358876" y="1607044"/>
            <a:ext cx="10859584" cy="5107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Nasze zdrowie zależy od dobrze funkcjonujących ekosystemów – w tym mokradeł.</a:t>
            </a:r>
            <a:endParaRPr lang="en-US" sz="21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Zgodnie ze stanowiskiem Światowej Organizacją Zdrowia:</a:t>
            </a:r>
            <a:endParaRPr lang="en-US" sz="21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Health </a:t>
            </a: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zintegrowane, ujednolicone podejście, który ma na celu osiągnięcie równowagi </a:t>
            </a:r>
            <a:b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polepszenia zdrowia ludzi, zwierząt i ekosystemów.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pl-PL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uznaje, że stan zdrowia ludzi, zwierząt domowych i dzikich, roślin i szerzej rozumianego środowiska środowiska (w tym ekosystemów) jest ściśle powiązane i współzależne.</a:t>
            </a:r>
          </a:p>
          <a:p>
            <a:pPr lvl="2">
              <a:lnSpc>
                <a:spcPct val="107000"/>
              </a:lnSpc>
              <a:spcBef>
                <a:spcPts val="0"/>
              </a:spcBef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Łącząc ludzi, zwierzęta i środowisko, podejście One </a:t>
            </a:r>
            <a:r>
              <a:rPr lang="pl-PL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może pomóc w kontroli rozprzestrzeniania się chorób w pełnym spektrum – od zapobiegania po wykrywanie, przygotowanie, reagowanie i zarządzanie – oraz przyczynić się do globalnego bezpieczeństwa zdrowotnego.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endParaRPr lang="en-US" sz="1700" dirty="0">
              <a:solidFill>
                <a:srgbClr val="655348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Image 1" descr="Une image contenant plante, arbre, noir et blanc&#10;&#10;Description générée automatiquement">
            <a:extLst>
              <a:ext uri="{FF2B5EF4-FFF2-40B4-BE49-F238E27FC236}">
                <a16:creationId xmlns:a16="http://schemas.microsoft.com/office/drawing/2014/main" id="{BA268C47-6AA2-0B81-9242-412603940D9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9800135" y="5052934"/>
            <a:ext cx="2264486" cy="180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75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838200" y="262915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Zdrowe mokradła poprawiają </a:t>
            </a:r>
          </a:p>
          <a:p>
            <a:r>
              <a:rPr lang="pl-PL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zdrowie ludzi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 </a:t>
            </a:r>
            <a:endParaRPr lang="en-US" sz="3600" b="1" dirty="0">
              <a:solidFill>
                <a:srgbClr val="FAF3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7650E87-1659-4815-8205-3448FF164EC2}"/>
              </a:ext>
            </a:extLst>
          </p:cNvPr>
          <p:cNvSpPr>
            <a:spLocks noGrp="1"/>
          </p:cNvSpPr>
          <p:nvPr/>
        </p:nvSpPr>
        <p:spPr>
          <a:xfrm>
            <a:off x="382973" y="1607044"/>
            <a:ext cx="8865091" cy="3417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Tereny podmokłe oferują usługi promujące wiele czynników warunkujących dobry stan zdrowia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>
              <a:lnSpc>
                <a:spcPct val="107000"/>
              </a:lnSpc>
              <a:spcBef>
                <a:spcPts val="0"/>
              </a:spcBef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Czysta woda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Bezpieczeństwo żywnościowe i różnorodność żywieniowa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Czyste powietrze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Produkty lecznicze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Stabilność klimatyczna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Ochrona przed ekstremalnymi zjawiskami pogodowymi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</a:pPr>
            <a:endParaRPr lang="en-US" sz="19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pl-PL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Zdrowe mokradła są niezbędne dla zdrowej urbanistyki.</a:t>
            </a:r>
            <a:endParaRPr lang="en-US" sz="21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Lepsze zarządzanie obszarami podmokłymi na świecie może pomóc </a:t>
            </a:r>
            <a:b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zapewnieniu czystej wody pitnej, radykalnie zmniejszając problemy zdrowotne </a:t>
            </a:r>
            <a:b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śmiertelność noworodków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3">
              <a:lnSpc>
                <a:spcPct val="110000"/>
              </a:lnSpc>
              <a:spcBef>
                <a:spcPts val="0"/>
              </a:spcBef>
            </a:pP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miliarda ludzi na świecie nie ma dostępu do czystej wody pitnej</a:t>
            </a: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3">
              <a:lnSpc>
                <a:spcPct val="110000"/>
              </a:lnSpc>
              <a:spcBef>
                <a:spcPts val="0"/>
              </a:spcBef>
            </a:pP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485</a:t>
            </a:r>
            <a: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</a:t>
            </a:r>
            <a:r>
              <a:rPr lang="pl-PL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ludzi umiera każdego roku z tego powodu</a:t>
            </a: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endParaRPr lang="en-US" sz="1700" dirty="0">
              <a:solidFill>
                <a:srgbClr val="655348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silhouette, art&#10;&#10;Description générée automatiquement">
            <a:extLst>
              <a:ext uri="{FF2B5EF4-FFF2-40B4-BE49-F238E27FC236}">
                <a16:creationId xmlns:a16="http://schemas.microsoft.com/office/drawing/2014/main" id="{164DD7DF-AE27-E235-2F84-0CD345E4D64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9248064" y="3476205"/>
            <a:ext cx="2779326" cy="354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418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28499A3D4EBC46A54B223F15BF4755" ma:contentTypeVersion="14" ma:contentTypeDescription="Create a new document." ma:contentTypeScope="" ma:versionID="d3d5f6b086a7ab15a956499acfa0459b">
  <xsd:schema xmlns:xsd="http://www.w3.org/2001/XMLSchema" xmlns:xs="http://www.w3.org/2001/XMLSchema" xmlns:p="http://schemas.microsoft.com/office/2006/metadata/properties" xmlns:ns3="682f1ccd-e5c5-43c9-b9d9-dd72e0a643d0" xmlns:ns4="75035800-fbd9-4494-bf62-86cc10c5d50d" targetNamespace="http://schemas.microsoft.com/office/2006/metadata/properties" ma:root="true" ma:fieldsID="511bc48eb78312e8c3260c6625d820ce" ns3:_="" ns4:_="">
    <xsd:import namespace="682f1ccd-e5c5-43c9-b9d9-dd72e0a643d0"/>
    <xsd:import namespace="75035800-fbd9-4494-bf62-86cc10c5d50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2f1ccd-e5c5-43c9-b9d9-dd72e0a643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035800-fbd9-4494-bf62-86cc10c5d50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14DEC0-F9D9-4A49-8D4C-D0B1FA58B8DC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terms/"/>
    <ds:schemaRef ds:uri="http://purl.org/dc/elements/1.1/"/>
    <ds:schemaRef ds:uri="http://schemas.openxmlformats.org/package/2006/metadata/core-properties"/>
    <ds:schemaRef ds:uri="75035800-fbd9-4494-bf62-86cc10c5d50d"/>
    <ds:schemaRef ds:uri="682f1ccd-e5c5-43c9-b9d9-dd72e0a643d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812F664-61FA-4F5A-81D5-194DE546B1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2f1ccd-e5c5-43c9-b9d9-dd72e0a643d0"/>
    <ds:schemaRef ds:uri="75035800-fbd9-4494-bf62-86cc10c5d5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5B054F-8548-473B-9AE2-82DB7B4EFC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6500</TotalTime>
  <Words>2306</Words>
  <Application>Microsoft Office PowerPoint</Application>
  <PresentationFormat>Panoramiczny</PresentationFormat>
  <Paragraphs>200</Paragraphs>
  <Slides>22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Symbol</vt:lpstr>
      <vt:lpstr>Thème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Mokradła są niezbędne do życia ludzi.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Wetlands</dc:title>
  <dc:creator>Damien Gallay</dc:creator>
  <cp:lastModifiedBy>Sylwia Gawrońska</cp:lastModifiedBy>
  <cp:revision>118</cp:revision>
  <cp:lastPrinted>2021-11-25T14:43:02Z</cp:lastPrinted>
  <dcterms:created xsi:type="dcterms:W3CDTF">2021-11-23T15:20:39Z</dcterms:created>
  <dcterms:modified xsi:type="dcterms:W3CDTF">2023-12-29T11:51:52Z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0x0101009528499A3D4EBC46A54B223F15BF4755</vt:lpwstr>
  </property>
</Properties>
</file>