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743901" y="3663648"/>
            <a:ext cx="1406182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General Director’s Office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BDG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325995" y="4775444"/>
            <a:ext cx="1546252" cy="7803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Internal Control Bureau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  <a:endParaRPr lang="en-GB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except regulations determined in the Article 12d of the Act of 16 November 2016 - National Revenue Administration</a:t>
            </a:r>
            <a:endParaRPr lang="en-GB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7286466" y="4705964"/>
            <a:ext cx="1364694" cy="47777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Paying Authority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IP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600842" y="3707173"/>
            <a:ext cx="127465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Tax System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SP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7277129" y="2488068"/>
            <a:ext cx="1351637" cy="47566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State Budget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BP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7281798" y="3592246"/>
            <a:ext cx="1360757" cy="47977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Economy Financing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FG</a:t>
            </a:r>
            <a:endParaRPr lang="en-GB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7277130" y="3036956"/>
            <a:ext cx="1360757" cy="4625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Local Government Finances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ST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600842" y="2494897"/>
            <a:ext cx="1278478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Goods and Services Tax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PT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600842" y="4892241"/>
            <a:ext cx="1273156" cy="59926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Sectoral</a:t>
            </a:r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Local and Gambling Taxes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PS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36892" y="3183097"/>
            <a:ext cx="1232974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Economic Policy Support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PG</a:t>
            </a:r>
            <a:endParaRPr lang="en-GB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743900" y="2532355"/>
            <a:ext cx="1406183" cy="3593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Administrative Office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BAD</a:t>
            </a:r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743901" y="4289931"/>
            <a:ext cx="1406182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Finances and Accounting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FK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2831709" y="397730"/>
            <a:ext cx="880712" cy="75392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International Cooperation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WM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325494" y="4109933"/>
            <a:ext cx="1540379" cy="5460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Customs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DC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2983261" y="2494897"/>
            <a:ext cx="1224135" cy="54205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Tax Collection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DPP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1055" y="3770344"/>
            <a:ext cx="1241293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Public Finance Discipline Office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BDF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743900" y="2963737"/>
            <a:ext cx="140618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Security and Data Protection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DB</a:t>
            </a:r>
            <a:endParaRPr lang="en-GB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2987040" y="3104483"/>
            <a:ext cx="1220355" cy="55916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 for Audit of Public Funds 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DAS</a:t>
            </a:r>
            <a:endParaRPr lang="en-GB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7276294" y="6299340"/>
            <a:ext cx="1344002" cy="44999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 of Financial Information 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IF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7280297" y="4152625"/>
            <a:ext cx="1363757" cy="4844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Budget Zone Financing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FS</a:t>
            </a:r>
            <a:endParaRPr lang="en-GB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600842" y="5585726"/>
            <a:ext cx="1273156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Excise Duty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PA</a:t>
            </a:r>
            <a:endParaRPr lang="en-GB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600842" y="3103719"/>
            <a:ext cx="1276405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Income Taxes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DD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08" y="4289318"/>
            <a:ext cx="1231840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en-GB" sz="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Legal Department</a:t>
            </a:r>
          </a:p>
          <a:p>
            <a:pPr eaLnBrk="1" hangingPunct="1"/>
            <a:r>
              <a:rPr lang="en-GB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  <a:endParaRPr lang="en-GB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7274381" y="5261318"/>
            <a:ext cx="1360757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Public Debt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DP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743900" y="1268762"/>
            <a:ext cx="1406183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en-GB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Director General</a:t>
            </a:r>
            <a:endParaRPr lang="en-GB" alt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endParaRPr lang="en-GB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en-GB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en-GB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en-GB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en-GB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en-GB" altLang="pl-PL" sz="9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en-GB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277129" y="1259839"/>
            <a:ext cx="1351637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endParaRPr lang="en-GB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Secretary of State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Information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</a:p>
          <a:p>
            <a:endParaRPr lang="en-GB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SEBASTIAN </a:t>
            </a:r>
          </a:p>
          <a:p>
            <a:r>
              <a:rPr lang="en-GB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SKUZA</a:t>
            </a:r>
            <a:endParaRPr lang="en-GB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743900" y="6104879"/>
            <a:ext cx="140618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en-GB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Commissioner for Protection of Classified Information</a:t>
            </a:r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7274381" y="5788955"/>
            <a:ext cx="1351420" cy="44312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Guarantee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DG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252495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Chief Spokesman for Public Finance Discipline</a:t>
            </a:r>
          </a:p>
          <a:p>
            <a:endParaRPr lang="en-GB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PIOTR PATKOWSKI</a:t>
            </a:r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7308837" y="373300"/>
            <a:ext cx="950843" cy="7969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GB" sz="5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GB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 except evaluation of information and promotion activities of the National Revenue Administration</a:t>
            </a:r>
            <a:endParaRPr lang="en-GB" sz="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31312" y="4823542"/>
            <a:ext cx="1231036" cy="52600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Macroeconomic Policy Department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PM</a:t>
            </a:r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224897" y="5435151"/>
            <a:ext cx="1244969" cy="5703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Financial Market Development Department</a:t>
            </a:r>
            <a:endParaRPr lang="en-GB" altLang="pl-PL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FN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52727" y="6079109"/>
            <a:ext cx="1227227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GB" sz="8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Accounting Standards Committee</a:t>
            </a:r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19503" y="2498349"/>
            <a:ext cx="1243748" cy="60537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Value for Money and Accounting Department 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DWR</a:t>
            </a:r>
            <a:endParaRPr lang="en-GB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450781" y="394646"/>
            <a:ext cx="785976" cy="7830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Minister’s Office </a:t>
            </a:r>
          </a:p>
          <a:p>
            <a:r>
              <a:rPr lang="en-GB" b="1" dirty="0" smtClean="0">
                <a:solidFill>
                  <a:schemeClr val="tx1"/>
                </a:solidFill>
              </a:rPr>
              <a:t>BMI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847356" y="378665"/>
            <a:ext cx="2531345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Minister of Finance</a:t>
            </a:r>
          </a:p>
          <a:p>
            <a:endParaRPr lang="en-GB" sz="11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11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TADEUSZ KOŚCIŃSKI</a:t>
            </a:r>
            <a:endParaRPr lang="en-GB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901573" y="401617"/>
            <a:ext cx="814672" cy="78093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Political Cabinet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367121" y="411022"/>
            <a:ext cx="1418988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GB" dirty="0" smtClean="0">
                <a:solidFill>
                  <a:schemeClr val="tx1"/>
                </a:solidFill>
              </a:rPr>
              <a:t>Independent position for </a:t>
            </a:r>
            <a:r>
              <a:rPr lang="en-GB" dirty="0" err="1" smtClean="0">
                <a:solidFill>
                  <a:schemeClr val="tx1"/>
                </a:solidFill>
              </a:rPr>
              <a:t>informatization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b="1" dirty="0" smtClean="0">
                <a:solidFill>
                  <a:schemeClr val="tx1"/>
                </a:solidFill>
              </a:rPr>
              <a:t>SI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5983656" y="4595537"/>
            <a:ext cx="1210125" cy="58087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 for Combating Economic Crime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DZP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4310773" y="1245463"/>
            <a:ext cx="1564176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en-GB" altLang="pl-PL" sz="700" b="1" dirty="0" smtClean="0">
              <a:latin typeface="Calibri" panose="020F0502020204030204" pitchFamily="34" charset="0"/>
            </a:endParaRPr>
          </a:p>
          <a:p>
            <a:r>
              <a:rPr lang="en-GB" altLang="pl-PL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Secretary of State </a:t>
            </a:r>
          </a:p>
          <a:p>
            <a:r>
              <a:rPr lang="en-GB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Head of National Revenue Administration</a:t>
            </a:r>
          </a:p>
          <a:p>
            <a:endParaRPr lang="en-GB" sz="9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  </a:t>
            </a:r>
          </a:p>
          <a:p>
            <a:r>
              <a:rPr lang="en-GB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MAGDALENA RZECZKOWSKA</a:t>
            </a:r>
            <a:endParaRPr lang="en-GB" sz="9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4324932" y="5675305"/>
            <a:ext cx="1548685" cy="75736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BKP </a:t>
            </a:r>
            <a:r>
              <a:rPr lang="en-GB" sz="7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GB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evaluation of information and promotion activities of the National Revenue Administration</a:t>
            </a:r>
            <a:endParaRPr lang="en-GB" sz="7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2980720" y="3731175"/>
            <a:ext cx="1226675" cy="57440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Crucial Taxpayer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DKP</a:t>
            </a:r>
            <a:endParaRPr lang="en-GB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pl-PL" sz="800" b="1" dirty="0" smtClean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Strategic Management Department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DZT</a:t>
            </a:r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4322529" y="3347726"/>
            <a:ext cx="1556255" cy="64270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Budget, Property and Human Resources Revenue Administration</a:t>
            </a:r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DBM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743900" y="4885426"/>
            <a:ext cx="1406182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Control and Internal Audit Office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BKA</a:t>
            </a:r>
            <a:endParaRPr lang="en-GB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600842" y="4293601"/>
            <a:ext cx="1273156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Transfer Pricing and Valuation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DCT</a:t>
            </a:r>
            <a:endParaRPr lang="en-GB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743900" y="5491506"/>
            <a:ext cx="1406183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Informatization</a:t>
            </a:r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 Technology Management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DZI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5976294" y="2513158"/>
            <a:ext cx="1213536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 for Analysis 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DPA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5974795" y="3193827"/>
            <a:ext cx="1215035" cy="6276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 for Supervision of the Controls 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DNK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331760" y="370572"/>
            <a:ext cx="1026162" cy="78286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Internal Control Bureau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  <a:p>
            <a:r>
              <a:rPr lang="en-GB" sz="5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regulations determined in the Article 12d of the Act of 16 November 2016 - National Revenue Administration</a:t>
            </a: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2983261" y="1245340"/>
            <a:ext cx="1224135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en-GB" alt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alt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Undersecretary of State </a:t>
            </a:r>
          </a:p>
          <a:p>
            <a:pPr>
              <a:spcBef>
                <a:spcPts val="300"/>
              </a:spcBef>
            </a:pPr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r>
              <a:rPr lang="en-GB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>
              <a:spcBef>
                <a:spcPts val="1200"/>
              </a:spcBef>
            </a:pPr>
            <a:r>
              <a:rPr lang="en-GB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ANNA CHAŁUPA</a:t>
            </a: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600842" y="1245341"/>
            <a:ext cx="1262188" cy="116690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endParaRPr lang="en-GB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JAN SARNOWSKI</a:t>
            </a:r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1607950" y="6182931"/>
            <a:ext cx="126218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en-GB" sz="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 Analysis Department</a:t>
            </a:r>
          </a:p>
          <a:p>
            <a:pPr eaLnBrk="1" hangingPunct="1"/>
            <a:r>
              <a:rPr lang="en-GB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en-GB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5974795" y="3922685"/>
            <a:ext cx="1215036" cy="56523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Department of Toll Collection 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DPO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3" name="Text Box 275"/>
          <p:cNvSpPr txBox="1">
            <a:spLocks noChangeArrowheads="1"/>
          </p:cNvSpPr>
          <p:nvPr/>
        </p:nvSpPr>
        <p:spPr bwMode="auto">
          <a:xfrm>
            <a:off x="2980720" y="4394826"/>
            <a:ext cx="1226675" cy="5277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Tax Certification Department</a:t>
            </a:r>
          </a:p>
          <a:p>
            <a:pPr eaLnBrk="1" hangingPunct="1"/>
            <a:r>
              <a:rPr lang="en-GB" altLang="pl-PL" sz="800" b="1" dirty="0" smtClean="0">
                <a:latin typeface="Calibri" panose="020F0502020204030204" pitchFamily="34" charset="0"/>
              </a:rPr>
              <a:t>DOP</a:t>
            </a:r>
            <a:endParaRPr lang="en-GB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4" name="Rectangle 257"/>
          <p:cNvSpPr>
            <a:spLocks noChangeArrowheads="1"/>
          </p:cNvSpPr>
          <p:nvPr/>
        </p:nvSpPr>
        <p:spPr bwMode="auto">
          <a:xfrm>
            <a:off x="4317188" y="2525071"/>
            <a:ext cx="1557761" cy="70315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800" dirty="0" smtClean="0">
                <a:latin typeface="Calibri" panose="020F0502020204030204" pitchFamily="34" charset="0"/>
                <a:cs typeface="Calibri" panose="020F0502020204030204" pitchFamily="34" charset="0"/>
              </a:rPr>
              <a:t>Organization and International Relations of the National Revenue Administration Department</a:t>
            </a:r>
          </a:p>
          <a:p>
            <a:pPr eaLnBrk="1" hangingPunct="1"/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DOM</a:t>
            </a:r>
            <a:endParaRPr lang="en-GB" altLang="pl-PL" sz="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5965695" y="1252578"/>
            <a:ext cx="1224135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en-GB" altLang="pl-PL" sz="8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altLang="pl-PL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Undersecretary of State </a:t>
            </a:r>
          </a:p>
          <a:p>
            <a:pPr>
              <a:spcBef>
                <a:spcPts val="300"/>
              </a:spcBef>
            </a:pPr>
            <a:r>
              <a:rPr lang="en-GB" sz="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r>
              <a:rPr lang="en-GB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>
              <a:spcBef>
                <a:spcPts val="1200"/>
              </a:spcBef>
            </a:pPr>
            <a:r>
              <a:rPr lang="en-GB" sz="9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MARIUSZ GOJNY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8A5016-1003-4528-99FD-AC43E78B555B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ED41D66-3A64-42B4-AE18-99E7382E84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D80BBC-5198-4627-A4CB-E528AB15E2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16741</TotalTime>
  <Words>349</Words>
  <Application>Microsoft Office PowerPoint</Application>
  <PresentationFormat>Slajdy 35 mm</PresentationFormat>
  <Paragraphs>146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Chądzyńska-Wołk Dorota</cp:lastModifiedBy>
  <cp:revision>1453</cp:revision>
  <cp:lastPrinted>2019-06-18T08:41:22Z</cp:lastPrinted>
  <dcterms:created xsi:type="dcterms:W3CDTF">2006-06-26T12:00:33Z</dcterms:created>
  <dcterms:modified xsi:type="dcterms:W3CDTF">2021-11-17T09:48:53Z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</Properties>
</file>