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315" r:id="rId6"/>
    <p:sldId id="263" r:id="rId7"/>
    <p:sldId id="271" r:id="rId8"/>
    <p:sldId id="302" r:id="rId9"/>
    <p:sldId id="312" r:id="rId10"/>
    <p:sldId id="318" r:id="rId11"/>
    <p:sldId id="276" r:id="rId12"/>
    <p:sldId id="316" r:id="rId13"/>
    <p:sldId id="313" r:id="rId14"/>
    <p:sldId id="307" r:id="rId15"/>
    <p:sldId id="308" r:id="rId16"/>
    <p:sldId id="287" r:id="rId17"/>
    <p:sldId id="285" r:id="rId18"/>
    <p:sldId id="280" r:id="rId19"/>
    <p:sldId id="310" r:id="rId20"/>
    <p:sldId id="301" r:id="rId21"/>
    <p:sldId id="300" r:id="rId22"/>
    <p:sldId id="319" r:id="rId23"/>
    <p:sldId id="320" r:id="rId24"/>
    <p:sldId id="324" r:id="rId25"/>
    <p:sldId id="323" r:id="rId26"/>
    <p:sldId id="322" r:id="rId27"/>
    <p:sldId id="325" r:id="rId28"/>
    <p:sldId id="326" r:id="rId29"/>
    <p:sldId id="327" r:id="rId30"/>
    <p:sldId id="328" r:id="rId31"/>
    <p:sldId id="291" r:id="rId32"/>
  </p:sldIdLst>
  <p:sldSz cx="12192000" cy="6858000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9B277"/>
    <a:srgbClr val="F9AD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Styl z motywem 2 — Ak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Styl jasny 3 — Ak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AF606853-7671-496A-8E4F-DF71F8EC918B}" styleName="Styl ciemny 1 — Ak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Styl pośredni 1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6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19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53" y="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pl-PL" sz="2000" dirty="0"/>
              <a:t>Dynamika powstawania placówek „Senior+”(stan na</a:t>
            </a:r>
            <a:r>
              <a:rPr lang="pl-PL" sz="2000" baseline="0" dirty="0"/>
              <a:t> 31 grudnia danego roku) </a:t>
            </a:r>
            <a:r>
              <a:rPr lang="pl-PL" sz="2000" dirty="0"/>
              <a:t> </a:t>
            </a:r>
          </a:p>
        </c:rich>
      </c:tx>
      <c:layout>
        <c:manualLayout>
          <c:xMode val="edge"/>
          <c:yMode val="edge"/>
          <c:x val="0.1490087145969498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6987031032885598E-2"/>
          <c:y val="0.12629960871995527"/>
          <c:w val="0.92994107354227784"/>
          <c:h val="0.6424268165473167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Placówki "Senior+" - Łącznie </c:v>
                </c:pt>
              </c:strCache>
            </c:strRef>
          </c:tx>
          <c:spPr>
            <a:ln w="666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2.178649237472767E-2"/>
                  <c:y val="-5.86920067076579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35-4820-9E79-21FDD9BBF1E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35-4820-9E79-21FDD9BBF1E8}"/>
                </c:ext>
              </c:extLst>
            </c:dLbl>
            <c:dLbl>
              <c:idx val="2"/>
              <c:layout>
                <c:manualLayout>
                  <c:x val="-2.3965141612200435E-2"/>
                  <c:y val="-5.03074343208496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35-4820-9E79-21FDD9BBF1E8}"/>
                </c:ext>
              </c:extLst>
            </c:dLbl>
            <c:dLbl>
              <c:idx val="3"/>
              <c:layout>
                <c:manualLayout>
                  <c:x val="-3.8194444444444531E-2"/>
                  <c:y val="-5.33258888771295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35-4820-9E79-21FDD9BBF1E8}"/>
                </c:ext>
              </c:extLst>
            </c:dLbl>
            <c:dLbl>
              <c:idx val="4"/>
              <c:layout>
                <c:manualLayout>
                  <c:x val="-2.0833333333333419E-2"/>
                  <c:y val="-7.0150816522362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735-4820-9E79-21FDD9BBF1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pl-PL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Arkusz1!$A$2:$A$8</c:f>
              <c:strCache>
                <c:ptCount val="7"/>
                <c:pt idx="0">
                  <c:v>Rok 2015 </c:v>
                </c:pt>
                <c:pt idx="1">
                  <c:v>Rok 2016</c:v>
                </c:pt>
                <c:pt idx="2">
                  <c:v>Rok 2017</c:v>
                </c:pt>
                <c:pt idx="3">
                  <c:v>Rok 2018</c:v>
                </c:pt>
                <c:pt idx="4">
                  <c:v>Rok 2019 </c:v>
                </c:pt>
                <c:pt idx="5">
                  <c:v>Rok 2020</c:v>
                </c:pt>
                <c:pt idx="6">
                  <c:v>Rok 2021 (*29.09.2021)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10</c:v>
                </c:pt>
                <c:pt idx="1">
                  <c:v>13</c:v>
                </c:pt>
                <c:pt idx="2">
                  <c:v>24</c:v>
                </c:pt>
                <c:pt idx="3">
                  <c:v>68</c:v>
                </c:pt>
                <c:pt idx="4">
                  <c:v>112</c:v>
                </c:pt>
                <c:pt idx="5">
                  <c:v>132</c:v>
                </c:pt>
                <c:pt idx="6">
                  <c:v>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735-4820-9E79-21FDD9BBF1E8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Dzienne Domy "Senior+"</c:v>
                </c:pt>
              </c:strCache>
            </c:strRef>
          </c:tx>
          <c:spPr>
            <a:ln w="666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35-4820-9E79-21FDD9BBF1E8}"/>
                </c:ext>
              </c:extLst>
            </c:dLbl>
            <c:dLbl>
              <c:idx val="1"/>
              <c:layout>
                <c:manualLayout>
                  <c:x val="-2.8805318606007581E-2"/>
                  <c:y val="-5.68351972828765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dirty="0"/>
                      <a:t>13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601086322543013E-2"/>
                      <c:h val="5.08806634079863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7735-4820-9E79-21FDD9BBF1E8}"/>
                </c:ext>
              </c:extLst>
            </c:dLbl>
            <c:dLbl>
              <c:idx val="2"/>
              <c:layout>
                <c:manualLayout>
                  <c:x val="-8.5773591946604009E-8"/>
                  <c:y val="-8.384572386808272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35-4820-9E79-21FDD9BBF1E8}"/>
                </c:ext>
              </c:extLst>
            </c:dLbl>
            <c:dLbl>
              <c:idx val="3"/>
              <c:layout>
                <c:manualLayout>
                  <c:x val="2.1786492374727671E-3"/>
                  <c:y val="3.35382895472330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735-4820-9E79-21FDD9BBF1E8}"/>
                </c:ext>
              </c:extLst>
            </c:dLbl>
            <c:dLbl>
              <c:idx val="4"/>
              <c:layout>
                <c:manualLayout>
                  <c:x val="-5.7870370370371217E-3"/>
                  <c:y val="-5.3314620556995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735-4820-9E79-21FDD9BBF1E8}"/>
                </c:ext>
              </c:extLst>
            </c:dLbl>
            <c:dLbl>
              <c:idx val="5"/>
              <c:layout>
                <c:manualLayout>
                  <c:x val="5.7870370370368676E-3"/>
                  <c:y val="-4.20904899134173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735-4820-9E79-21FDD9BBF1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pl-PL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Arkusz1!$A$2:$A$8</c:f>
              <c:strCache>
                <c:ptCount val="7"/>
                <c:pt idx="0">
                  <c:v>Rok 2015 </c:v>
                </c:pt>
                <c:pt idx="1">
                  <c:v>Rok 2016</c:v>
                </c:pt>
                <c:pt idx="2">
                  <c:v>Rok 2017</c:v>
                </c:pt>
                <c:pt idx="3">
                  <c:v>Rok 2018</c:v>
                </c:pt>
                <c:pt idx="4">
                  <c:v>Rok 2019 </c:v>
                </c:pt>
                <c:pt idx="5">
                  <c:v>Rok 2020</c:v>
                </c:pt>
                <c:pt idx="6">
                  <c:v>Rok 2021 (*29.09.2021)</c:v>
                </c:pt>
              </c:strCache>
            </c:strRef>
          </c:cat>
          <c:val>
            <c:numRef>
              <c:f>Arkusz1!$C$2:$C$8</c:f>
              <c:numCache>
                <c:formatCode>General</c:formatCode>
                <c:ptCount val="7"/>
                <c:pt idx="0">
                  <c:v>10</c:v>
                </c:pt>
                <c:pt idx="1">
                  <c:v>14</c:v>
                </c:pt>
                <c:pt idx="2">
                  <c:v>17</c:v>
                </c:pt>
                <c:pt idx="3">
                  <c:v>24</c:v>
                </c:pt>
                <c:pt idx="4">
                  <c:v>35</c:v>
                </c:pt>
                <c:pt idx="5">
                  <c:v>36</c:v>
                </c:pt>
                <c:pt idx="6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735-4820-9E79-21FDD9BBF1E8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Kluby "Senior+"</c:v>
                </c:pt>
              </c:strCache>
            </c:strRef>
          </c:tx>
          <c:spPr>
            <a:ln w="66675" cap="rnd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1"/>
              <c:layout>
                <c:manualLayout>
                  <c:x val="4.3572984749455741E-3"/>
                  <c:y val="1.11792097815609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735-4820-9E79-21FDD9BBF1E8}"/>
                </c:ext>
              </c:extLst>
            </c:dLbl>
            <c:dLbl>
              <c:idx val="2"/>
              <c:layout>
                <c:manualLayout>
                  <c:x val="2.1786492374727671E-3"/>
                  <c:y val="2.515371716042481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735-4820-9E79-21FDD9BBF1E8}"/>
                </c:ext>
              </c:extLst>
            </c:dLbl>
            <c:dLbl>
              <c:idx val="3"/>
              <c:layout>
                <c:manualLayout>
                  <c:x val="1.1574074074073226E-3"/>
                  <c:y val="1.403016330447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735-4820-9E79-21FDD9BBF1E8}"/>
                </c:ext>
              </c:extLst>
            </c:dLbl>
            <c:dLbl>
              <c:idx val="4"/>
              <c:layout>
                <c:manualLayout>
                  <c:x val="-1.1574074074074923E-3"/>
                  <c:y val="-4.20904899134173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735-4820-9E79-21FDD9BBF1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pl-PL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Arkusz1!$A$2:$A$8</c:f>
              <c:strCache>
                <c:ptCount val="7"/>
                <c:pt idx="0">
                  <c:v>Rok 2015 </c:v>
                </c:pt>
                <c:pt idx="1">
                  <c:v>Rok 2016</c:v>
                </c:pt>
                <c:pt idx="2">
                  <c:v>Rok 2017</c:v>
                </c:pt>
                <c:pt idx="3">
                  <c:v>Rok 2018</c:v>
                </c:pt>
                <c:pt idx="4">
                  <c:v>Rok 2019 </c:v>
                </c:pt>
                <c:pt idx="5">
                  <c:v>Rok 2020</c:v>
                </c:pt>
                <c:pt idx="6">
                  <c:v>Rok 2021 (*29.09.2021)</c:v>
                </c:pt>
              </c:strCache>
            </c:strRef>
          </c:cat>
          <c:val>
            <c:numRef>
              <c:f>Arkusz1!$D$2:$D$8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44</c:v>
                </c:pt>
                <c:pt idx="4">
                  <c:v>77</c:v>
                </c:pt>
                <c:pt idx="5">
                  <c:v>96</c:v>
                </c:pt>
                <c:pt idx="6">
                  <c:v>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7735-4820-9E79-21FDD9BBF1E8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58848640"/>
        <c:axId val="258850176"/>
      </c:lineChart>
      <c:catAx>
        <c:axId val="25884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pl-PL"/>
          </a:p>
        </c:txPr>
        <c:crossAx val="258850176"/>
        <c:crosses val="autoZero"/>
        <c:auto val="1"/>
        <c:lblAlgn val="ctr"/>
        <c:lblOffset val="100"/>
        <c:noMultiLvlLbl val="0"/>
      </c:catAx>
      <c:valAx>
        <c:axId val="258850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pl-PL"/>
          </a:p>
        </c:txPr>
        <c:crossAx val="258848640"/>
        <c:crosses val="autoZero"/>
        <c:crossBetween val="between"/>
      </c:valAx>
      <c:spPr>
        <a:solidFill>
          <a:schemeClr val="bg2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56AB1-4848-4F74-BFB9-B8C9B6843010}" type="datetimeFigureOut">
              <a:rPr lang="pl-PL" smtClean="0"/>
              <a:t>30.09.2021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CF84F-AB54-4B13-9F11-8461FCD0B9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39169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DD278-B53D-4A29-84E0-0484FA59F157}" type="datetimeFigureOut">
              <a:rPr lang="pl-PL" smtClean="0"/>
              <a:t>30.09.2021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1" y="4715156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4" y="9428584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D1B1C-8AE4-4882-9205-D69406FA27DE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7932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4583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2873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0595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288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1767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8451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7211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6468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2901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1036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3525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E627-1470-4ACE-8C85-3289F632FCDA}" type="datetime1">
              <a:rPr lang="pl-PL" smtClean="0"/>
              <a:t>30.09.2021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3D8E-F04C-42F1-96B7-55FE683D31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F9FB-04F3-4D1C-BE5E-DE8DDF9422DA}" type="datetime1">
              <a:rPr lang="pl-PL" smtClean="0"/>
              <a:t>30.09.2021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3D8E-F04C-42F1-96B7-55FE683D31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1904-E749-4A51-A151-2E0EA0AEFC8F}" type="datetime1">
              <a:rPr lang="pl-PL" smtClean="0"/>
              <a:t>30.09.2021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3D8E-F04C-42F1-96B7-55FE683D31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B645-60B8-40B9-A4AD-373E4DAF91AD}" type="datetime1">
              <a:rPr lang="pl-PL" smtClean="0"/>
              <a:t>30.09.2021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3D8E-F04C-42F1-96B7-55FE683D31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3280-B0BB-4B1A-B9BA-D6350CF74469}" type="datetime1">
              <a:rPr lang="pl-PL" smtClean="0"/>
              <a:t>30.09.2021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3D8E-F04C-42F1-96B7-55FE683D31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C8578-7956-4883-8861-BC64017142B6}" type="datetime1">
              <a:rPr lang="pl-PL" smtClean="0"/>
              <a:t>30.09.2021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3D8E-F04C-42F1-96B7-55FE683D31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9CE6-EC44-4817-A470-DD270734D675}" type="datetime1">
              <a:rPr lang="pl-PL" smtClean="0"/>
              <a:t>30.09.2021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3D8E-F04C-42F1-96B7-55FE683D31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BBA59-AB04-4FE0-9575-73456724F98C}" type="datetime1">
              <a:rPr lang="pl-PL" smtClean="0"/>
              <a:t>30.09.2021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3D8E-F04C-42F1-96B7-55FE683D31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7620-CC72-4325-8B5F-ED00D993592B}" type="datetime1">
              <a:rPr lang="pl-PL" smtClean="0"/>
              <a:t>30.09.2021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3D8E-F04C-42F1-96B7-55FE683D31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E04E-7B27-428F-BFDF-75E4B1BD0806}" type="datetime1">
              <a:rPr lang="pl-PL" smtClean="0"/>
              <a:t>30.09.2021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3D8E-F04C-42F1-96B7-55FE683D31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980D-B970-4C27-B3EA-892DF0A638BD}" type="datetime1">
              <a:rPr lang="pl-PL" smtClean="0"/>
              <a:t>30.09.2021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3D8E-F04C-42F1-96B7-55FE683D31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B7D55-EA76-44DA-9A43-634F9871E329}" type="datetime1">
              <a:rPr lang="pl-PL" smtClean="0"/>
              <a:t>30.09.2021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B3D8E-F04C-42F1-96B7-55FE683D318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das.mrips.gov.pl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das.mrips.gov.pl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premier/promocj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zowieckie.pl/" TargetMode="External"/><Relationship Id="rId2" Type="http://schemas.openxmlformats.org/officeDocument/2006/relationships/hyperlink" Target="http://www.senior.gov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1506584"/>
            <a:ext cx="10363200" cy="2824348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Spotkanie dotyczące </a:t>
            </a:r>
            <a:r>
              <a:rPr lang="pl-PL" sz="48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realizacji</a:t>
            </a:r>
            <a:br>
              <a:rPr lang="pl-PL" sz="4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Programu Wieloletniego „Senior+” </a:t>
            </a:r>
            <a:br>
              <a:rPr lang="pl-PL" sz="4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lata 2021-2025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39900" y="4878252"/>
            <a:ext cx="8534400" cy="1532708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Mazowiecki Urząd Wojewódzki w Warszawie </a:t>
            </a:r>
          </a:p>
          <a:p>
            <a:pPr algn="ctr"/>
            <a:r>
              <a:rPr lang="pl-PL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Wydział Polityki Społecznej </a:t>
            </a:r>
          </a:p>
          <a:p>
            <a:pPr algn="ctr"/>
            <a:r>
              <a:rPr lang="pl-PL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Warszawa, 29-30.09.2021 r.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900"/>
            <a:ext cx="5377138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90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935038"/>
            <a:ext cx="10972800" cy="1143000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Zadania jednostki samorządu terytorialnego</a:t>
            </a:r>
            <a:endParaRPr lang="pl-PL" sz="4000" dirty="0">
              <a:solidFill>
                <a:srgbClr val="FF9933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2197101"/>
            <a:ext cx="10972800" cy="4525963"/>
          </a:xfrm>
        </p:spPr>
        <p:txBody>
          <a:bodyPr>
            <a:normAutofit/>
          </a:bodyPr>
          <a:lstStyle/>
          <a:p>
            <a:pPr algn="just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Jednostka samorządu terytorialnego:</a:t>
            </a:r>
          </a:p>
          <a:p>
            <a:pPr marL="0" indent="0" algn="just">
              <a:buNone/>
            </a:pP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podejmuje uchwałę o utworzeniu ośrodka,</a:t>
            </a:r>
          </a:p>
          <a:p>
            <a:pPr algn="just">
              <a:buFontTx/>
              <a:buChar char="-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określa kryteria odpłatności,</a:t>
            </a:r>
          </a:p>
          <a:p>
            <a:pPr algn="just">
              <a:buFontTx/>
              <a:buChar char="-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określa zasady uczestnictwa seniorów w zajęciach,</a:t>
            </a:r>
          </a:p>
          <a:p>
            <a:pPr algn="just">
              <a:buFontTx/>
              <a:buChar char="-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wskazuje dokumenty pozwalające na korzystanie przez beneficjenta z oferty placówki „Senior+”,</a:t>
            </a:r>
          </a:p>
          <a:p>
            <a:pPr algn="just">
              <a:buFontTx/>
              <a:buChar char="-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określa kwalifikacje pracowników.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4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748774" cy="102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058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900" y="1181920"/>
            <a:ext cx="11861800" cy="638146"/>
          </a:xfrm>
        </p:spPr>
        <p:txBody>
          <a:bodyPr>
            <a:noAutofit/>
          </a:bodyPr>
          <a:lstStyle/>
          <a:p>
            <a:r>
              <a:rPr lang="pl-PL" altLang="pl-PL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altLang="pl-PL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Warunki działalności Ośrodków „Senior+”</a:t>
            </a:r>
            <a:br>
              <a:rPr lang="pl-PL" altLang="pl-PL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40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B6BAB43-0702-43FA-83B6-67070194F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2150808"/>
            <a:ext cx="11595100" cy="50546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Placówki: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muszą być usytuowane w miejscu dostępnym dla seniorów, przystosowane do potrzeb oraz możliwości osób niepełnosprawnych oraz </a:t>
            </a:r>
            <a:r>
              <a:rPr lang="pl-PL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pozbawione barier funkcjonalnych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spełniają minimalny standard warunków lokalowych, określonych oddzielnie do Domów </a:t>
            </a:r>
            <a:b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Klubów „Senior+”,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realizują podstawowy zakres usług, określony oddzielnie do Domów i Klubów „Senior+”.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8FCC736-F498-488F-B9C6-44E5D2DF2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450" y="5196890"/>
            <a:ext cx="3517900" cy="148374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3158"/>
            <a:ext cx="4203700" cy="91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740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60AAB8-3238-421D-9E82-CCDF9B350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10239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Przykłady dokumentów obowiązujących </a:t>
            </a:r>
            <a:br>
              <a:rPr lang="pl-PL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funkcjonującej placówce „Senior+”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182278-17C4-4C15-B3D0-7CD9D0AE2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2662237"/>
            <a:ext cx="10972800" cy="4525963"/>
          </a:xfrm>
        </p:spPr>
        <p:txBody>
          <a:bodyPr>
            <a:normAutofit/>
          </a:bodyPr>
          <a:lstStyle/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Regulamin funkcjonowania placówki.</a:t>
            </a:r>
          </a:p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Plany i harmonogramy zajęć odbywających się w placówce.</a:t>
            </a:r>
          </a:p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Dzienniki/zeszyty zajęć prowadzone przez poszczególnych specjalistów.</a:t>
            </a:r>
          </a:p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Dzienne listy obecności.</a:t>
            </a:r>
          </a:p>
          <a:p>
            <a:pPr algn="just"/>
            <a:endParaRPr lang="pl-PL" sz="2400" spc="-1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Decyzja </a:t>
            </a:r>
            <a:r>
              <a:rPr lang="pl-PL"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administracyjna/deklaracja </a:t>
            </a:r>
            <a:r>
              <a:rPr lang="pl-PL"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przyznającą </a:t>
            </a:r>
            <a:r>
              <a:rPr lang="pl-PL"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miejsce </a:t>
            </a:r>
            <a:r>
              <a:rPr lang="pl-PL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pobytu.</a:t>
            </a:r>
          </a:p>
          <a:p>
            <a:pPr algn="just"/>
            <a:r>
              <a:rPr lang="pl-PL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Decyzja o odpłatności.</a:t>
            </a:r>
          </a:p>
          <a:p>
            <a:pPr algn="just"/>
            <a:r>
              <a:rPr lang="pl-PL"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Podpisana </a:t>
            </a:r>
            <a:r>
              <a:rPr lang="pl-PL"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zgoda </a:t>
            </a:r>
            <a:r>
              <a:rPr lang="pl-PL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zakresie </a:t>
            </a:r>
            <a:r>
              <a:rPr lang="pl-PL"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obowiązywania przepisów</a:t>
            </a:r>
            <a:r>
              <a:rPr lang="pl-PL" sz="2400" spc="-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spc="-2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RODO.</a:t>
            </a:r>
          </a:p>
          <a:p>
            <a:pPr marL="0" indent="0" algn="just">
              <a:buNone/>
            </a:pPr>
            <a:endParaRPr lang="pl-PL" spc="-26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pc="-26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pc="-40" dirty="0">
              <a:solidFill>
                <a:srgbClr val="404040"/>
              </a:solidFill>
              <a:latin typeface="Arial"/>
              <a:cs typeface="Arial"/>
            </a:endParaRPr>
          </a:p>
          <a:p>
            <a:endParaRPr lang="pl-PL" dirty="0"/>
          </a:p>
        </p:txBody>
      </p:sp>
      <p:pic>
        <p:nvPicPr>
          <p:cNvPr id="4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9"/>
            <a:ext cx="3464667" cy="75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842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1300" y="1662545"/>
            <a:ext cx="10972800" cy="1257299"/>
          </a:xfrm>
        </p:spPr>
        <p:txBody>
          <a:bodyPr>
            <a:normAutofit fontScale="90000"/>
          </a:bodyPr>
          <a:lstStyle/>
          <a:p>
            <a:r>
              <a:rPr lang="pl-PL" sz="40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Umowa między wojewodą </a:t>
            </a:r>
            <a:br>
              <a:rPr lang="pl-PL" sz="40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jednostką samorządu terytorialnego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9900" y="3273136"/>
            <a:ext cx="10972800" cy="303414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Umowa określa warunki realizacji zadania publicznego, w tym m.in. przedmiot umowy, sposób wykonania zadania publicznego, kwestie finansowe, obowiązki i uprawnienia. 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Zmiany w ofercie będącej integralną częścią umowy są możliwe,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sposób określony w umowie.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Formą dokonania zmian w umowie jest aneks.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5575"/>
            <a:ext cx="4622800" cy="100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421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5100" y="833438"/>
            <a:ext cx="10972800" cy="1143000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Aneks do umowy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0200" y="2171701"/>
            <a:ext cx="10972800" cy="4525963"/>
          </a:xfrm>
        </p:spPr>
        <p:txBody>
          <a:bodyPr>
            <a:normAutofit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Zmiany w umowie mogą dotyczyć wyłącznie kosztorysu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harmonogramu.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ma możliwości zmniejszenia liczby oferowanych miejsc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placówce „Senior+”.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Zmiany dotyczące realizowanego zadania wymagające zawarcia aneksu muszą być zgłoszone nie później niż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dni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 dniem zakończenia terminu realizacji zadania publicznego (data wpływu do urzędu). 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384"/>
            <a:ext cx="4087796" cy="88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086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681038"/>
            <a:ext cx="10972800" cy="1143000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Aneks do umowy - c.d.</a:t>
            </a:r>
            <a:endParaRPr lang="pl-PL" sz="4000" dirty="0">
              <a:solidFill>
                <a:srgbClr val="FF9933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6400" y="2057401"/>
            <a:ext cx="10972800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celu zawarcia aneksu należy złożyć pisemny wniosek wraz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uzasadnieniem i proponowanymi zmianami, które należy przesłać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formie zaktualizowanego kosztorysu i/lub harmonogramu/ programu inwestycji.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Należy pamiętać, że nie wszystkie zmiany mogą zostać zaakceptowane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ostateczna ocena należy do wojewody.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akceptacji wniosku o aneks, jednostka samorządu wprowadza zmiany do oferty w Generatorze Obsługi Dotacji (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https://das.mrips.gov.pl/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wykorzystując dane do logowania, wprowadzone w momencie rejestracji. 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Następnie podpisaną, zaktualizowaną ofertę jednostka samorządu przesyła do urzędu.</a:t>
            </a:r>
          </a:p>
          <a:p>
            <a:endParaRPr lang="pl-PL" dirty="0"/>
          </a:p>
        </p:txBody>
      </p:sp>
      <p:pic>
        <p:nvPicPr>
          <p:cNvPr id="4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68725" cy="81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901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BD5DF9-0934-4289-A9A1-219045D48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84271"/>
            <a:ext cx="10972800" cy="1143000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Kosztorys - wyjaśnienie pojęć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C92A06-C86B-4441-B1F9-4CD7F775F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77" y="1730376"/>
            <a:ext cx="10972800" cy="4946106"/>
          </a:xfrm>
        </p:spPr>
        <p:txBody>
          <a:bodyPr>
            <a:normAutofit/>
          </a:bodyPr>
          <a:lstStyle/>
          <a:p>
            <a:pPr lvl="0" algn="just">
              <a:lnSpc>
                <a:spcPct val="120000"/>
              </a:lnSpc>
            </a:pP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Rodzaj kosztów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zbiór kategorii i pozycji, ogólna nazwa dla zbioru kosztów w ofercie i umowie;</a:t>
            </a:r>
          </a:p>
          <a:p>
            <a:pPr lvl="0" algn="just">
              <a:lnSpc>
                <a:spcPct val="120000"/>
              </a:lnSpc>
            </a:pP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Kategoria: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koszty utworzenia (w module I),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koszty wyposażenia (w module I),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koszty funkcjonowania ośrodka, tj. koszty realizacji działań i koszty administracyjne (w module II);</a:t>
            </a:r>
          </a:p>
          <a:p>
            <a:pPr lvl="0" algn="just">
              <a:lnSpc>
                <a:spcPct val="120000"/>
              </a:lnSpc>
            </a:pP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Pozycja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poszczególne składowe części danej kategorii;</a:t>
            </a:r>
          </a:p>
          <a:p>
            <a:pPr algn="just">
              <a:lnSpc>
                <a:spcPct val="120000"/>
              </a:lnSpc>
            </a:pP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Koszt całkowity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suma kwot: kwota dotacji oraz kwota finansowych środków własnych.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pl-PL" sz="3400" dirty="0"/>
          </a:p>
          <a:p>
            <a:endParaRPr lang="pl-PL" dirty="0"/>
          </a:p>
        </p:txBody>
      </p:sp>
      <p:pic>
        <p:nvPicPr>
          <p:cNvPr id="4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12955" cy="71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405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338FBC-2523-4DC8-8523-379ECBBEA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922339"/>
            <a:ext cx="10972800" cy="1143000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Zmiany w kosztorysie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CB2CB9-2877-4522-A5F4-937E5652A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212974"/>
            <a:ext cx="10972800" cy="4525963"/>
          </a:xfrm>
        </p:spPr>
        <p:txBody>
          <a:bodyPr>
            <a:normAutofit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Dopuszczalne są przesunięcia pomiędzy poszczególnymi przewidywanymi rodzajami kosztów, pokrywanymi z dotacji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ujętymi w kosztorysie, do 10 % wartości przewidywanych kosztów całkowitych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danej kategorii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Zmiany w kosztorysie polegające na wprowadzeniu nowej pozycji wydatków czy też przesunięcia kosztów pomiędzy pozycjami w danej kategorii powyżej limitu dopuszczalnych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10 % wymagają sporządzenia aneksu.</a:t>
            </a:r>
          </a:p>
        </p:txBody>
      </p:sp>
      <p:pic>
        <p:nvPicPr>
          <p:cNvPr id="4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1"/>
            <a:ext cx="3963215" cy="85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566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F76444-5E9E-4F48-950A-822DD8D1B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100138"/>
            <a:ext cx="10972800" cy="1143000"/>
          </a:xfrm>
        </p:spPr>
        <p:txBody>
          <a:bodyPr>
            <a:noAutofit/>
          </a:bodyPr>
          <a:lstStyle/>
          <a:p>
            <a:r>
              <a:rPr lang="pl-PL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Sprawozdawczość z realizacji Programu Wieloletniego „Senior+” na lata 2021-2025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DC0CB5-DDD1-4C9A-8AB5-6C760F74A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03566"/>
            <a:ext cx="10972800" cy="4040777"/>
          </a:xfrm>
        </p:spPr>
        <p:txBody>
          <a:bodyPr>
            <a:noAutofit/>
          </a:bodyPr>
          <a:lstStyle/>
          <a:p>
            <a:pPr algn="just"/>
            <a:r>
              <a:rPr lang="pl-PL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Sprawozdanie z realizacji zadania publicznego musi zostać sporządzone w terminie </a:t>
            </a:r>
            <a:br>
              <a:rPr lang="pl-PL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dni </a:t>
            </a:r>
            <a:r>
              <a:rPr lang="pl-PL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dnia zakończenia realizacji zadania publicznego. Sprawozdanie to składają jednostki, które podpisały umowę o dofinansowanie zadania.</a:t>
            </a:r>
          </a:p>
          <a:p>
            <a:pPr algn="just"/>
            <a:r>
              <a:rPr lang="pl-PL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Jeśli termin zakończenia zadania publicznego określony jest  do 31 grudnia danego roku kalendarzowego, to sprawozdanie musi być złożone do 30 stycznia roku następnego. </a:t>
            </a:r>
          </a:p>
          <a:p>
            <a:pPr algn="just"/>
            <a:r>
              <a:rPr lang="pl-PL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Sprawozdanie składa się w Generatorze Obsługi Dotacji (</a:t>
            </a:r>
            <a:r>
              <a:rPr lang="pl-PL" sz="23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https://das.mrips.gov.pl/</a:t>
            </a:r>
            <a:r>
              <a:rPr lang="pl-PL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br>
              <a:rPr lang="pl-PL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następnie wydrukowane i podpisane sprawozdanie należy przesłać do urzędu.</a:t>
            </a:r>
          </a:p>
          <a:p>
            <a:pPr algn="just"/>
            <a:r>
              <a:rPr lang="pl-PL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Jednostka samorządu, która nie ubiegała się o dofinansowanie na funkcjonowanie placówki „Senior+”, zobowiązana jest do złożenia sprawozdania z trwałości realizacji zadania. Sprawozdanie należy złożyć w terminie do 30 stycznia. Wzór sprawozdania znajduje się na stronie internetowej urzędu.</a:t>
            </a:r>
          </a:p>
          <a:p>
            <a:pPr marL="0" indent="0" algn="just">
              <a:buNone/>
            </a:pP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8067" cy="86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699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0700" y="1316037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Sprawozdawczość z realizacji Programu Wieloletniego „Senior+” na lata 2021-2025 – c.d.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0700" y="2177144"/>
            <a:ext cx="10972800" cy="4249782"/>
          </a:xfrm>
        </p:spPr>
        <p:txBody>
          <a:bodyPr>
            <a:normAutofit fontScale="92500" lnSpcReduction="10000"/>
          </a:bodyPr>
          <a:lstStyle/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Procentowy udział dotacji w całkowitych kosztach zadania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może ulec zwiększeniu. W przeciwnym przypadku część przyznanych środków podlega zwrotowi.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Niewykorzystaną dotację należy zwrócić w terminie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dni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daty zakończenia realizacji zadania.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Należy pamiętać o dokonaniu wpłat z tytułu odsetek bankowych, a w przypadku jeśli nie wystąpiły, zamieścić odpowiednią informację w sprawozdaniu.</a:t>
            </a:r>
          </a:p>
        </p:txBody>
      </p:sp>
      <p:pic>
        <p:nvPicPr>
          <p:cNvPr id="4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470400" cy="96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337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498601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Podstawa prawna Programu Wieloletniego „Senior+” na lata 2021-2025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0575" y="2332037"/>
            <a:ext cx="10610850" cy="4525963"/>
          </a:xfrm>
        </p:spPr>
        <p:txBody>
          <a:bodyPr>
            <a:normAutofit/>
          </a:bodyPr>
          <a:lstStyle/>
          <a:p>
            <a:pPr algn="just"/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Uchwała nr 191 Rady Ministrów z dnia 21 grudnia 2020 r. </a:t>
            </a:r>
          </a:p>
          <a:p>
            <a:pPr marL="0" indent="0" algn="ctr">
              <a:buNone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sprawie ustanowienia </a:t>
            </a:r>
          </a:p>
          <a:p>
            <a:pPr marL="0" indent="0" algn="ctr">
              <a:buNone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Programu Wieloletniego „Senior+” na lata 2021-2025 </a:t>
            </a:r>
          </a:p>
          <a:p>
            <a:pPr marL="0" indent="0" algn="ctr">
              <a:buNone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(M.P. z 2021 poz. 10)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AutoShape 4" descr="Znalezione obrazy dla zapytania senior rysun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1" y="7938"/>
            <a:ext cx="4679950" cy="101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83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6400" y="1052119"/>
            <a:ext cx="10972800" cy="1143000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Ważne informacje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000" y="2154238"/>
            <a:ext cx="10972800" cy="4525963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pl-PL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Brak dofinansowania na bieżącą działalność placówki „Senior+” nie zwalnia </a:t>
            </a:r>
            <a:br>
              <a:rPr lang="pl-PL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obowiązku prowadzenia ośrodka zgodnie z wymogami programu i zawartą umową.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pl-PL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Jednostka samorządu realizująca zadanie ma obowiązek, zapewnić funkcjonowanie placówki „Senior+” przez co najmniej 3 lata od dnia następującego po dniu zakończenia realizacji zadania w ramach programu.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pl-PL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Niedochowanie zobowiązań wynikających z programu i zawartej umowy uznaje się </a:t>
            </a:r>
            <a:br>
              <a:rPr lang="pl-PL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niezrealizowanie części lub całości zadania publicznego. W tym wypadku dotacja </a:t>
            </a:r>
            <a:br>
              <a:rPr lang="pl-PL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lub jej część podlegać będzie zwrotowi.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pl-PL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Działalność placówki należy rozpocząć następnego dnia po zakończeniu realizacji zadania polegającego na jej utworzeniu. Np. jeśli termin końca realizacji zadania wskazany </a:t>
            </a:r>
            <a:br>
              <a:rPr lang="pl-PL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porozumieniu to 31 grudnia 2021 r., wówczas </a:t>
            </a:r>
            <a:r>
              <a:rPr lang="pl-PL" sz="3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rozpoczęcie funkcjonowania placówki</a:t>
            </a:r>
            <a:r>
              <a:rPr lang="pl-PL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pl-PL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pl-PL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stycznia 2022 r.</a:t>
            </a:r>
            <a:r>
              <a:rPr lang="pl-PL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4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51"/>
            <a:ext cx="4785467" cy="103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216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922338"/>
            <a:ext cx="10972800" cy="1143000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Ważne informacje –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9100" y="2166938"/>
            <a:ext cx="10972800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Wszelkie dokumenty (oferta, załączniki do oferty, oświadczenia, sprawozdanie, itp.) muszą być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podpisane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oraz podstemplowane przez osobę upoważnioną do reprezentowania oferenta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kontrasygnatą skarbnika.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Placówkę „Senior+” jako ośrodek wsparcia, zgodnie z art. 111a ustawy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pomocy społecznej,  gmina może połączyć z: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ośrodkiem pomocy społecznej, 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centrum usług społecznych,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domem pomocy społecznej dla osób w podeszłym wieku. 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Placówka „Senior+” może funkcjonować także jako samodzielna jednostka.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4549484" cy="98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2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960438"/>
            <a:ext cx="10972800" cy="1143000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Najczęściej popełniane błędy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2332037"/>
            <a:ext cx="109728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Niedostateczne zapoznanie się z treścią ogłoszenia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programem wieloletnim „Senior+”.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Nieuważne czytanie nagłówków w ofercie i niewyczerpujące informacje zamieszczane w poszczególnych częściach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punktach oferty.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Wszystkie punkty w ofercie powinny być uzupełnione. Można wykorzystać słowa: „nie”, „brak”, „nie dotyczy” itp.,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sytuacji, kiedy polecenie/pytanie nie odnosi się do zaistniałej sytuacji. Nie należy zostawiać „pustego” miejsca.</a:t>
            </a:r>
          </a:p>
        </p:txBody>
      </p:sp>
      <p:pic>
        <p:nvPicPr>
          <p:cNvPr id="4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902"/>
            <a:ext cx="4432300" cy="96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301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4200" y="985838"/>
            <a:ext cx="10972800" cy="1143000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Najczęściej popełniane błędy – c.d.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3700" y="2332037"/>
            <a:ext cx="10972800" cy="4525963"/>
          </a:xfrm>
        </p:spPr>
        <p:txBody>
          <a:bodyPr/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Całość oferty i zawarte w niej informacje muszą być ze sobą spójne (np. liczba miejsc, odpłatność uczestników, …).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korekty oferty wojewoda wzywa tylko 1 raz. Niepełna oferta, źle uzupełniona, zawierająca braki zostaje niżej oceniona lub może zostać odrzucona.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Należy pamiętać, żeby w części gdzie wymienia się osoby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reprezentowania oferenta oprócz imienia i nazwiska wpisać funkcję oraz skarbnika.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55091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610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947738"/>
            <a:ext cx="10972800" cy="1143000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Najczęściej popełniane błędy – c.d.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000" y="2243137"/>
            <a:ext cx="10972800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Elementy, które powinny się znaleźć w ofercie:</a:t>
            </a:r>
          </a:p>
          <a:p>
            <a:pPr algn="just"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informacja, że placówka przeznaczona dla osób 60+, nieaktywnych zawodowo;</a:t>
            </a:r>
          </a:p>
          <a:p>
            <a:pPr algn="just"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liczba dni i godzin funkcjonowania placówki;</a:t>
            </a:r>
          </a:p>
          <a:p>
            <a:pPr algn="just"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informacja o braku barier architektonicznych, kondygnacji, metrażu;</a:t>
            </a:r>
          </a:p>
          <a:p>
            <a:pPr algn="just"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spełnianiu wymogów lokalowych i kadrowych; </a:t>
            </a:r>
          </a:p>
          <a:p>
            <a:pPr algn="just"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diagnoza demograficzna;</a:t>
            </a:r>
          </a:p>
          <a:p>
            <a:pPr algn="just"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zapotrzebowanie na usługi;</a:t>
            </a:r>
          </a:p>
          <a:p>
            <a:pPr algn="just"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struktura w jakiej funkcjonuje ośrodek (w module II);</a:t>
            </a:r>
          </a:p>
          <a:p>
            <a:pPr algn="just"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prawo do dysponowania lokalem;</a:t>
            </a:r>
          </a:p>
          <a:p>
            <a:pPr algn="just"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wymierne rezultaty;</a:t>
            </a:r>
          </a:p>
          <a:p>
            <a:pPr algn="just"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dotacja przyczyni się do podwyższenia standardu realizacji zadania.</a:t>
            </a:r>
          </a:p>
        </p:txBody>
      </p:sp>
      <p:pic>
        <p:nvPicPr>
          <p:cNvPr id="4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3" y="71748"/>
            <a:ext cx="4373603" cy="94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765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3700" y="1227138"/>
            <a:ext cx="10972800" cy="1143000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Najczęściej popełniane błędy – c.d.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3700" y="2644484"/>
            <a:ext cx="10972800" cy="4525963"/>
          </a:xfrm>
        </p:spPr>
        <p:txBody>
          <a:bodyPr/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części dotyczącej liczby oferowanych miejsc w podziale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lata, należy uwzględnić lata funkcjonowania placówki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(nie wpisywać liczby miejsc w roku utworzenia).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Oferta na funkcjonowanie ośrodka wsparcia „Senior+” powinna mieścić się w przedziale czasowym od 01.01 do 31.12 danego roku. Należy odpowiednio wcześniej zatrudnić kadrę oraz zrekrutować uczestników.</a:t>
            </a:r>
          </a:p>
        </p:txBody>
      </p:sp>
      <p:pic>
        <p:nvPicPr>
          <p:cNvPr id="4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7"/>
            <a:ext cx="4343400" cy="94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874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8500" y="1011238"/>
            <a:ext cx="10972800" cy="1143000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Najczęściej popełniane błędy – c.d.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8500" y="2332037"/>
            <a:ext cx="10972800" cy="4525963"/>
          </a:xfrm>
        </p:spPr>
        <p:txBody>
          <a:bodyPr>
            <a:normAutofit fontScale="77500" lnSpcReduction="20000"/>
          </a:bodyPr>
          <a:lstStyle/>
          <a:p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Harmonogram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kolumnie „Zakres działania realizowany przez podmiot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niebędący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stroną umowy” – nie wpisywać „gmina”, „gops”, itp. – </a:t>
            </a:r>
            <a:r>
              <a:rPr lang="pl-P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ew. „nie dotyczy”,</a:t>
            </a:r>
          </a:p>
          <a:p>
            <a:pPr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stosować szerszy zakres terminów realizacji poszczególnych zadań,</a:t>
            </a:r>
          </a:p>
          <a:p>
            <a:pPr>
              <a:buFontTx/>
              <a:buChar char="-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musi być spójny z kosztorysem.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Kosztorys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należy zwracać uwagę na koszty niekwalifikowane,</a:t>
            </a:r>
          </a:p>
          <a:p>
            <a:pPr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właściwy podział kosztów na te dotyczące realizacji zadania i administracyjne,</a:t>
            </a:r>
          </a:p>
          <a:p>
            <a:pPr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powinien być dokładny, ale nie nazbyt szczegółowy (np. nie trzeba wyszczególniać 12 łyżek, 12 widelców – wystarczy komplet sztućców), </a:t>
            </a:r>
          </a:p>
          <a:p>
            <a:pPr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przydatne bywają skróty – „np.”, „tj.”, „m.in.”, „itp.”, … (np. wyposażenie kuchni: tj. talerze, sztućce, czajnik, itp.).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339"/>
            <a:ext cx="4514266" cy="97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988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00138"/>
            <a:ext cx="10972800" cy="1143000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Najczęściej popełniane błędy – c.d.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2332037"/>
            <a:ext cx="1097280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tabeli „Finansowe środki z innych źródeł publicznych” w kolumnie: informacja o tym czy wniosek o przyznanie środków został rozpatrzony pozytywnie … - wpisujemy „tak” tylko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przypadku otrzymania środków np. z funduszy celowych, strukturalnych, itp.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(np. Mazowieckiej Jednostki Wdrażania Programów Unijnych). 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tabeli „Podział kosztów realizacji zadania pomiędzy oferentów nie uwzględniamy środków dotacji (tylko środki własne, ew. innych oferentów, jeśli zadanie realizowane jest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partnerstwie).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Oświadczenie o kwalifikowalności VAT – należy pamiętać o dokonaniu właściwych skreśleń oraz o dopisaniu nr rachunku bankowego.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Oświadczenie o przyjęciu dotacji – nie należy korygować nr działu i rozdziału (który jest wpisany w przesyłanym wzorze) oraz zwracać uwagę na wpisanie właściwych paragrafów. Oprócz nr rachunku bankowego proszę dopisywać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nazwę banku.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Odpowiednie wzory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oświadczeń znajdują się na stronie internetowej MUW.</a:t>
            </a:r>
          </a:p>
          <a:p>
            <a:endParaRPr lang="pl-PL" dirty="0"/>
          </a:p>
        </p:txBody>
      </p:sp>
      <p:pic>
        <p:nvPicPr>
          <p:cNvPr id="4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279763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540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973138"/>
            <a:ext cx="10972800" cy="1143000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Najczęściej popełniane błędy – c.d.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3400" y="2332037"/>
            <a:ext cx="10972800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Należy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zwrócić szczególną uwagę, żeby przesyłane dokumenty były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podpisane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przez osoby upoważnione (oferta, oświadczenia).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Wszystkie wymagane załączniki muszą być dołączone do oferty zarówno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Generatorze, jak i w przesyłanej do urzędu dokumentacji. Ofertę należy zapisać jako plik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pdf.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Wszelka korespondencja z urzędu jest przekazywana do gminy jako strony umowy, a kierowana do urzędu powinna być podpisywana przez osobę upoważnioną do reprezentowania (wójta, burmistrza, starostę, …,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kierownika OPS-u).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sytuacji, gdy dokument jest podpisywany w zastępstwie (np. z powodu nieobecności osoby upoważnionej), należy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dołączyć upoważnienie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(pełnomocnictwo).</a:t>
            </a:r>
            <a:endParaRPr lang="pl-PL" dirty="0"/>
          </a:p>
        </p:txBody>
      </p:sp>
      <p:pic>
        <p:nvPicPr>
          <p:cNvPr id="4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693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742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7554" y="926702"/>
            <a:ext cx="10972800" cy="1143000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Pamiętajmy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7554" y="2170904"/>
            <a:ext cx="11173097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Oprócz uchwały o utworzeniu ośrodka wsparcia „Senior+”, należy podjąć uchwałę o odpłatności uczestników. 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Uchwała o nieodpłatnym uczestnictwie jest sprzeczna z art. 97 ust. 1 ustawy o pomocy społecznej.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Przestrzeganie obowiązku informacyjnego - zgodnie z zapisem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cz. VII pkt 10 ogłoszenia o otwartym konkursie ofert oraz § 6 umowy o dofinansowaniu zadania realizowanego w ramach programu wieloletniego „Senior+” na lata 2021-2025. Wytyczne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zakresie wypełniania obowiązków informacyjnych opublikowane są na stronie internetowej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https://www.gov.pl/web/premier/promocja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749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07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4500" y="1358900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 Programu Wieloletniego „Senior+” </a:t>
            </a:r>
            <a:br>
              <a:rPr lang="pl-PL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lata 2021-2025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7050" y="2610477"/>
            <a:ext cx="10807700" cy="4525963"/>
          </a:xfrm>
        </p:spPr>
        <p:txBody>
          <a:bodyPr>
            <a:normAutofit/>
          </a:bodyPr>
          <a:lstStyle/>
          <a:p>
            <a:pPr algn="just"/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Zwiększenie aktywnego uczestnictwa w życiu społecznym seniorów.</a:t>
            </a:r>
          </a:p>
          <a:p>
            <a:pPr algn="just"/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Zapewnienie wsparcia seniorom (osobom nieaktywnym zawodowo </a:t>
            </a:r>
            <a:b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wieku 60 lat i więcej) poprzez umożliwienie im korzystania z oferty na rzecz społecznej aktywności, a także obejmującej usługi, w zakresie aktywności ruchowej lub kinezyterapii, oferty edukacyjnej, kulturalnej, rekreacyjnej i opiekuńczej, w zależności od potrzeb stwierdzonych </a:t>
            </a:r>
            <a:b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środowisku lokalnym.</a:t>
            </a:r>
          </a:p>
          <a:p>
            <a:endParaRPr lang="pl-PL" dirty="0"/>
          </a:p>
        </p:txBody>
      </p:sp>
      <p:pic>
        <p:nvPicPr>
          <p:cNvPr id="4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9299" cy="98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836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796134"/>
            <a:ext cx="10972800" cy="1143000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Podsumowanie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2026228"/>
            <a:ext cx="10972800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Dziękujemy Państwu za zaangażowanie w budowanie sieci ośrodków wsparcia w ramach programu „Senior+” na Mazowszu. 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Mazowsze jest liderem w tworzeniu placówek „Senior+” w skali kraju. 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Obecnie w naszym województwie funkcjonuje 135 ośrodków wsparcia „Senior+, a z miejsc utworzonych w tych placówkach korzysta ponad 3 000 seniorów.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Zapraszamy na nasze strony internetowe: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www.senior.gov.pl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www.mazowieckie.pl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75187" cy="7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229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6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Dziękujemy za uwagę</a:t>
            </a:r>
          </a:p>
        </p:txBody>
      </p:sp>
      <p:sp>
        <p:nvSpPr>
          <p:cNvPr id="8" name="Podtytuł 7"/>
          <p:cNvSpPr>
            <a:spLocks noGrp="1"/>
          </p:cNvSpPr>
          <p:nvPr>
            <p:ph type="subTitle" idx="1"/>
          </p:nvPr>
        </p:nvSpPr>
        <p:spPr>
          <a:xfrm>
            <a:off x="2940627" y="4298193"/>
            <a:ext cx="8852520" cy="2302904"/>
          </a:xfrm>
        </p:spPr>
        <p:txBody>
          <a:bodyPr>
            <a:noAutofit/>
          </a:bodyPr>
          <a:lstStyle/>
          <a:p>
            <a:pPr algn="r"/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Osoby do kontaktu:</a:t>
            </a:r>
          </a:p>
          <a:p>
            <a:pPr algn="r"/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Izabela Latawiec</a:t>
            </a: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(22) 695-71-99, e-mail: ilatawiec@mazowieckie.pl</a:t>
            </a:r>
          </a:p>
          <a:p>
            <a:pPr algn="r"/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Przemysław Borowy: (22) 695-71-90, e-mail: pborowy@mazowieckie.pl</a:t>
            </a:r>
          </a:p>
          <a:p>
            <a:pPr algn="r"/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 Żukowska: (22) 695-71-11. e-mail: anna.zukowska@mazowieckie.pl </a:t>
            </a:r>
          </a:p>
          <a:p>
            <a:pPr algn="r"/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Kierownik Oddziału ds. Pomocy Środowiskowej Elżbieta Szczykutowicz-</a:t>
            </a:r>
            <a:r>
              <a:rPr lang="pl-PL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Szemik</a:t>
            </a: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r"/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(22) 695-71-23, e-mail: eszczykutowicz@mazowieckie.pl</a:t>
            </a:r>
          </a:p>
          <a:p>
            <a:pPr algn="r"/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77138" cy="143268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37" y="4007833"/>
            <a:ext cx="1751383" cy="144181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256" y="4871287"/>
            <a:ext cx="1222371" cy="115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50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3100" y="1282701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Podstawowe informacje dotyczące Programu Wieloletniego „Senior+” na lata 2021-2025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7350" y="3223418"/>
            <a:ext cx="8242300" cy="4525963"/>
          </a:xfrm>
        </p:spPr>
        <p:txBody>
          <a:bodyPr>
            <a:normAutofit/>
          </a:bodyPr>
          <a:lstStyle/>
          <a:p>
            <a:pPr algn="just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Realizowany jest w jednym roku kalendarzowym</a:t>
            </a:r>
            <a:b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skierowany do jednostek samorządu terytorialnego.  </a:t>
            </a:r>
          </a:p>
          <a:p>
            <a:pPr algn="just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Beneficjentami programu są osoby nieaktywne zawodowo w wieku 60 +. </a:t>
            </a:r>
          </a:p>
          <a:p>
            <a:pPr>
              <a:buNone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800" dirty="0"/>
          </a:p>
        </p:txBody>
      </p:sp>
      <p:pic>
        <p:nvPicPr>
          <p:cNvPr id="1031" name="Picture 7" descr="C:\Users\ania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09280" y="4241800"/>
            <a:ext cx="2882720" cy="2489200"/>
          </a:xfrm>
          <a:prstGeom prst="rect">
            <a:avLst/>
          </a:prstGeom>
          <a:noFill/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39701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098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7228" y="1498731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Podstawowe informacje dotyczące Programu Wieloletniego „Senior+” na lata 2021-2025</a:t>
            </a:r>
            <a:br>
              <a:rPr lang="pl-PL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706197"/>
              </p:ext>
            </p:extLst>
          </p:nvPr>
        </p:nvGraphicFramePr>
        <p:xfrm>
          <a:off x="1286856" y="3048000"/>
          <a:ext cx="9863744" cy="32893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31872">
                  <a:extLst>
                    <a:ext uri="{9D8B030D-6E8A-4147-A177-3AD203B41FA5}">
                      <a16:colId xmlns:a16="http://schemas.microsoft.com/office/drawing/2014/main" val="1623641413"/>
                    </a:ext>
                  </a:extLst>
                </a:gridCol>
                <a:gridCol w="4931872">
                  <a:extLst>
                    <a:ext uri="{9D8B030D-6E8A-4147-A177-3AD203B41FA5}">
                      <a16:colId xmlns:a16="http://schemas.microsoft.com/office/drawing/2014/main" val="1907056858"/>
                    </a:ext>
                  </a:extLst>
                </a:gridCol>
              </a:tblGrid>
              <a:tr h="519297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 modułu </a:t>
                      </a:r>
                      <a:endParaRPr lang="pl-PL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6719" marR="116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 placówki </a:t>
                      </a:r>
                      <a:endParaRPr lang="pl-PL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6719" marR="116719"/>
                </a:tc>
                <a:extLst>
                  <a:ext uri="{0D108BD9-81ED-4DB2-BD59-A6C34878D82A}">
                    <a16:rowId xmlns:a16="http://schemas.microsoft.com/office/drawing/2014/main" val="198439256"/>
                  </a:ext>
                </a:extLst>
              </a:tr>
              <a:tr h="1385002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Moduł</a:t>
                      </a:r>
                      <a:r>
                        <a:rPr lang="pl-PL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- jednorazowe</a:t>
                      </a:r>
                      <a:r>
                        <a:rPr lang="pl-PL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wsparcie na utworzenie lub wyposażenie placówki</a:t>
                      </a:r>
                      <a:endParaRPr lang="pl-PL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6719" marR="116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Dzienny Dom „Senior+”</a:t>
                      </a:r>
                      <a:r>
                        <a:rPr lang="pl-PL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pl-PL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Klub „Senior+”</a:t>
                      </a:r>
                      <a:endParaRPr lang="pl-PL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6719" marR="116719"/>
                </a:tc>
                <a:extLst>
                  <a:ext uri="{0D108BD9-81ED-4DB2-BD59-A6C34878D82A}">
                    <a16:rowId xmlns:a16="http://schemas.microsoft.com/office/drawing/2014/main" val="2526878871"/>
                  </a:ext>
                </a:extLst>
              </a:tr>
              <a:tr h="1385002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Moduł II - zapewnienie funkcjonowania istniejących</a:t>
                      </a:r>
                      <a:r>
                        <a:rPr lang="pl-PL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już placówek </a:t>
                      </a:r>
                      <a:endParaRPr lang="pl-PL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6719" marR="116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Dzienny Dom „Senior+” </a:t>
                      </a:r>
                    </a:p>
                    <a:p>
                      <a:pPr algn="ctr"/>
                      <a:r>
                        <a:rPr lang="pl-PL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Klub „Senior+”</a:t>
                      </a:r>
                      <a:endParaRPr lang="pl-PL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6719" marR="116719"/>
                </a:tc>
                <a:extLst>
                  <a:ext uri="{0D108BD9-81ED-4DB2-BD59-A6C34878D82A}">
                    <a16:rowId xmlns:a16="http://schemas.microsoft.com/office/drawing/2014/main" val="2812185683"/>
                  </a:ext>
                </a:extLst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39096" cy="89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782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5100" y="1047161"/>
            <a:ext cx="12192000" cy="1143000"/>
          </a:xfrm>
        </p:spPr>
        <p:txBody>
          <a:bodyPr>
            <a:noAutofit/>
          </a:bodyPr>
          <a:lstStyle/>
          <a:p>
            <a:r>
              <a:rPr lang="pl-PL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Placówki „Senior+” w Województwie Mazowieckim </a:t>
            </a:r>
          </a:p>
        </p:txBody>
      </p:sp>
      <p:graphicFrame>
        <p:nvGraphicFramePr>
          <p:cNvPr id="4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10010"/>
              </p:ext>
            </p:extLst>
          </p:nvPr>
        </p:nvGraphicFramePr>
        <p:xfrm>
          <a:off x="611124" y="2086864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" y="0"/>
            <a:ext cx="4834001" cy="104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107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B6BAB43-0702-43FA-83B6-67070194FE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17" name="Symbol zastępczy zawartości 16"/>
          <p:cNvSpPr>
            <a:spLocks noGrp="1"/>
          </p:cNvSpPr>
          <p:nvPr>
            <p:ph sz="half" idx="2"/>
          </p:nvPr>
        </p:nvSpPr>
        <p:spPr>
          <a:xfrm>
            <a:off x="609599" y="2174875"/>
            <a:ext cx="6965949" cy="3951288"/>
          </a:xfrm>
        </p:spPr>
        <p:txBody>
          <a:bodyPr/>
          <a:lstStyle/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endParaRPr lang="pl-PL" alt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alt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Placówka „Senior+” = ośrodek wsparcia działający na podstawie art. 17 ust. 2 pkt 3 ustawy o pomocy społecznej, przeznaczony dla osób powyżej 60 roku życia, nieaktywnych zawodowo.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endParaRPr lang="pl-PL" alt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8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848779" y="2919053"/>
            <a:ext cx="1682642" cy="170093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807406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045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8500" y="1156790"/>
            <a:ext cx="10972800" cy="748937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Kierownik placówki Senior+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2100" y="2198915"/>
            <a:ext cx="10972800" cy="4994050"/>
          </a:xfrm>
        </p:spPr>
        <p:txBody>
          <a:bodyPr>
            <a:noAutofit/>
          </a:bodyPr>
          <a:lstStyle/>
          <a:p>
            <a:pPr algn="just"/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Każda placówka „Senior+” zobowiązana jest do zatrudnienia kierownika. Chwilowy brak osoby kierującej placówką „Senior+” nie oznacza, że placówka może </a:t>
            </a:r>
            <a:b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funkcjonować. </a:t>
            </a:r>
          </a:p>
          <a:p>
            <a:pPr algn="just"/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Rekrutację na stanowisko kierownika, personelu placówki oraz uczestników należy rozpocząć odpowiednio wcześniej, aby móc rozpocząć działalność w wymaganym terminie.</a:t>
            </a:r>
          </a:p>
          <a:p>
            <a:pPr algn="just"/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Kierownikiem placówki „Senior+” powinna być osoba, która posiada co najmniej 3-letni staż pracy w pomocy społecznej oraz specjalizację z zakresu organizacji pomocy społecznej.</a:t>
            </a:r>
          </a:p>
          <a:p>
            <a:pPr algn="just"/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Kierownik może pełnić równocześnie inną funkcję w ośrodku wsparcia (np. terapeuty zajęciowego), w wymiarze odpowiadającym łącznie 1 etatowi w Dziennym Domu „Senior+ lub w wymiarze odpowiadającym czasowi pracy w Klubie „Senior+”.</a:t>
            </a:r>
          </a:p>
          <a:p>
            <a:pPr algn="just"/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jest możliwe łączenie funkcji kierownika ośrodka pomocy społecznej z funkcją kierownika placówki „Senior+”.</a:t>
            </a:r>
          </a:p>
        </p:txBody>
      </p:sp>
      <p:pic>
        <p:nvPicPr>
          <p:cNvPr id="4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1"/>
            <a:ext cx="457289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665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985838"/>
            <a:ext cx="10972800" cy="1143000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Uczestnicy placówki Senior+</a:t>
            </a:r>
            <a:endParaRPr lang="pl-PL" sz="4000" dirty="0">
              <a:solidFill>
                <a:srgbClr val="FF9933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2332037"/>
            <a:ext cx="10972800" cy="4525963"/>
          </a:xfrm>
        </p:spPr>
        <p:txBody>
          <a:bodyPr>
            <a:normAutofit/>
          </a:bodyPr>
          <a:lstStyle/>
          <a:p>
            <a:pPr algn="just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Uczestnicy – osoby powyżej 60 lat i więcej nieaktywne zawodowo.</a:t>
            </a:r>
          </a:p>
          <a:p>
            <a:pPr algn="just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Przyznanie świadczeń z pomocy społecznej, w tym skierowanie </a:t>
            </a:r>
            <a:b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placówki „Senior+” następuje w formie decyzji administracyjnej </a:t>
            </a:r>
            <a:b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przeprowadzeniu wywiadu środowiskowego.</a:t>
            </a:r>
          </a:p>
          <a:p>
            <a:pPr algn="just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przypadku Dziennego Domu przyznanie miejsca w placówce powinno się odbywać wyłącznie na podstawie decyzji administracyjnej.</a:t>
            </a:r>
          </a:p>
          <a:p>
            <a:pPr algn="just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przypadku Klubu – nie jest wymagana decyzja o przyznaniu świadczenia, może być zastąpiona deklaracją uczestnictwa.</a:t>
            </a:r>
          </a:p>
          <a:p>
            <a:pPr algn="just"/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800" dirty="0"/>
          </a:p>
        </p:txBody>
      </p:sp>
      <p:pic>
        <p:nvPicPr>
          <p:cNvPr id="4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4514271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79841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4400</TotalTime>
  <Words>2428</Words>
  <Application>Microsoft Office PowerPoint</Application>
  <PresentationFormat>Panoramiczny</PresentationFormat>
  <Paragraphs>188</Paragraphs>
  <Slides>31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Motyw pakietu Office</vt:lpstr>
      <vt:lpstr>Spotkanie dotyczące realizacji Programu Wieloletniego „Senior+”  na lata 2021-2025</vt:lpstr>
      <vt:lpstr>Podstawa prawna Programu Wieloletniego „Senior+” na lata 2021-2025</vt:lpstr>
      <vt:lpstr>Cele Programu Wieloletniego „Senior+”  na lata 2021-2025</vt:lpstr>
      <vt:lpstr>Podstawowe informacje dotyczące Programu Wieloletniego „Senior+” na lata 2021-2025</vt:lpstr>
      <vt:lpstr>Podstawowe informacje dotyczące Programu Wieloletniego „Senior+” na lata 2021-2025 </vt:lpstr>
      <vt:lpstr>Placówki „Senior+” w Województwie Mazowieckim </vt:lpstr>
      <vt:lpstr>Prezentacja programu PowerPoint</vt:lpstr>
      <vt:lpstr>Kierownik placówki Senior+</vt:lpstr>
      <vt:lpstr>Uczestnicy placówki Senior+</vt:lpstr>
      <vt:lpstr>Zadania jednostki samorządu terytorialnego</vt:lpstr>
      <vt:lpstr>  Warunki działalności Ośrodków „Senior+” </vt:lpstr>
      <vt:lpstr>Przykłady dokumentów obowiązujących  w funkcjonującej placówce „Senior+”</vt:lpstr>
      <vt:lpstr>Umowa między wojewodą  a jednostką samorządu terytorialnego</vt:lpstr>
      <vt:lpstr>Aneks do umowy</vt:lpstr>
      <vt:lpstr>Aneks do umowy - c.d.</vt:lpstr>
      <vt:lpstr>Kosztorys - wyjaśnienie pojęć  </vt:lpstr>
      <vt:lpstr>Zmiany w kosztorysie  </vt:lpstr>
      <vt:lpstr>Sprawozdawczość z realizacji Programu Wieloletniego „Senior+” na lata 2021-2025 </vt:lpstr>
      <vt:lpstr>Sprawozdawczość z realizacji Programu Wieloletniego „Senior+” na lata 2021-2025 – c.d. </vt:lpstr>
      <vt:lpstr>Ważne informacje</vt:lpstr>
      <vt:lpstr>Ważne informacje – c.d.</vt:lpstr>
      <vt:lpstr>Najczęściej popełniane błędy</vt:lpstr>
      <vt:lpstr>Najczęściej popełniane błędy – c.d.</vt:lpstr>
      <vt:lpstr>Najczęściej popełniane błędy – c.d.</vt:lpstr>
      <vt:lpstr>Najczęściej popełniane błędy – c.d.</vt:lpstr>
      <vt:lpstr>Najczęściej popełniane błędy – c.d.</vt:lpstr>
      <vt:lpstr>Najczęściej popełniane błędy – c.d.</vt:lpstr>
      <vt:lpstr>Najczęściej popełniane błędy – c.d.</vt:lpstr>
      <vt:lpstr>Pamiętajmy</vt:lpstr>
      <vt:lpstr>Podsumowanie</vt:lpstr>
      <vt:lpstr>Dziękujemy za uwagę</vt:lpstr>
    </vt:vector>
  </TitlesOfParts>
  <Company>Oddział Programów i Analiz WPS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„Senior+”</dc:title>
  <dc:creator>Przemysław Borowy</dc:creator>
  <cp:lastModifiedBy>Przemysław Borowy</cp:lastModifiedBy>
  <cp:revision>299</cp:revision>
  <cp:lastPrinted>2021-09-28T11:12:19Z</cp:lastPrinted>
  <dcterms:created xsi:type="dcterms:W3CDTF">2019-10-01T08:26:29Z</dcterms:created>
  <dcterms:modified xsi:type="dcterms:W3CDTF">2021-09-30T11:26:05Z</dcterms:modified>
</cp:coreProperties>
</file>