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1" r:id="rId8"/>
    <p:sldId id="264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2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2" autoAdjust="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8313089</c:v>
                </c:pt>
                <c:pt idx="1">
                  <c:v>8254929.04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9C-45DD-81A8-8B7BB4F39FF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7035367.2199999997</c:v>
                </c:pt>
                <c:pt idx="1">
                  <c:v>6986146.4500000002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9C-45DD-81A8-8B7BB4F39F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9"/>
        <c:axId val="353391184"/>
        <c:axId val="353391968"/>
      </c:barChart>
      <c:catAx>
        <c:axId val="35339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391968"/>
        <c:crosses val="autoZero"/>
        <c:auto val="1"/>
        <c:lblAlgn val="ctr"/>
        <c:lblOffset val="100"/>
        <c:noMultiLvlLbl val="0"/>
      </c:catAx>
      <c:valAx>
        <c:axId val="353391968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39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720091749585708"/>
          <c:y val="0.92216931503225552"/>
          <c:w val="0.22368322760941159"/>
          <c:h val="6.5104902532530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546DE-C350-4304-8A54-633F0468E629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BB46A-4906-49A3-ADE2-85ECD7D87A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533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BB46A-4906-49A3-ADE2-85ECD7D87A7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52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967060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Budowa Punktu Informacyjnego </a:t>
            </a:r>
            <a:r>
              <a:rPr lang="pl-PL" sz="4800" b="1" dirty="0" smtClean="0">
                <a:solidFill>
                  <a:schemeClr val="bg1"/>
                </a:solidFill>
              </a:rPr>
              <a:t>                 ds</a:t>
            </a:r>
            <a:r>
              <a:rPr lang="pl-PL" sz="4800" b="1" dirty="0">
                <a:solidFill>
                  <a:schemeClr val="bg1"/>
                </a:solidFill>
              </a:rPr>
              <a:t>. Telekomunikacji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Minister Cyfryzacji 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</a:t>
            </a:r>
            <a:r>
              <a:rPr lang="pl-PL" dirty="0" smtClean="0">
                <a:solidFill>
                  <a:srgbClr val="002060"/>
                </a:solidFill>
              </a:rPr>
              <a:t>: Urząd Komunikacji Elektronicznej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</a:t>
            </a:r>
            <a:r>
              <a:rPr lang="pl-PL" dirty="0" smtClean="0">
                <a:solidFill>
                  <a:srgbClr val="002060"/>
                </a:solidFill>
              </a:rPr>
              <a:t>: nie dotyczy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76198" y="5129503"/>
            <a:ext cx="11153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Ułatwienie przedsiębiorcom telekomunikacyjnym dostępu do aktualnych i wiarygodnych informacji na temat istniejącej i planowanej infrastruktury technicznej, stawek za zajęcie pasa drogowego oraz procedur związanych inwestycyjnym procesem telekomunikacyjnym.</a:t>
            </a:r>
            <a:endParaRPr lang="pl-PL" i="1" dirty="0"/>
          </a:p>
          <a:p>
            <a:pPr algn="ctr"/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33198"/>
              </p:ext>
            </p:extLst>
          </p:nvPr>
        </p:nvGraphicFramePr>
        <p:xfrm>
          <a:off x="784533" y="2991468"/>
          <a:ext cx="10946674" cy="1088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7978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2017.01.02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2020.12.31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2017.01.02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 smtClean="0">
                          <a:solidFill>
                            <a:srgbClr val="0070C0"/>
                          </a:solidFill>
                        </a:rPr>
                        <a:t>2022.03.31</a:t>
                      </a:r>
                      <a:endParaRPr lang="pl-PL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45602" y="1242162"/>
            <a:ext cx="11550872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2800" dirty="0" smtClean="0">
                <a:solidFill>
                  <a:srgbClr val="002060"/>
                </a:solidFill>
                <a:cs typeface="Times New Roman" pitchFamily="18" charset="0"/>
              </a:rPr>
              <a:t>Program Operacyjny Polska Cyfrowa, </a:t>
            </a:r>
            <a:r>
              <a:rPr lang="pl-PL" sz="2800" dirty="0">
                <a:solidFill>
                  <a:srgbClr val="002060"/>
                </a:solidFill>
                <a:cs typeface="Times New Roman" pitchFamily="18" charset="0"/>
              </a:rPr>
              <a:t>Pomoc Techniczna, </a:t>
            </a:r>
            <a:r>
              <a:rPr lang="pl-PL" sz="2800" dirty="0" smtClean="0">
                <a:solidFill>
                  <a:srgbClr val="002060"/>
                </a:solidFill>
                <a:cs typeface="Times New Roman" pitchFamily="18" charset="0"/>
              </a:rPr>
              <a:t>				     Działanie </a:t>
            </a:r>
            <a:r>
              <a:rPr lang="pl-PL" sz="2800" dirty="0">
                <a:solidFill>
                  <a:srgbClr val="002060"/>
                </a:solidFill>
                <a:cs typeface="Times New Roman" pitchFamily="18" charset="0"/>
              </a:rPr>
              <a:t>4.1, Podziałanie 4.1.1; budżet państwa część 76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74962" y="22815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1580561478"/>
              </p:ext>
            </p:extLst>
          </p:nvPr>
        </p:nvGraphicFramePr>
        <p:xfrm>
          <a:off x="1228436" y="3032112"/>
          <a:ext cx="8950037" cy="373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58649" y="12815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38681"/>
              </p:ext>
            </p:extLst>
          </p:nvPr>
        </p:nvGraphicFramePr>
        <p:xfrm>
          <a:off x="395411" y="2032180"/>
          <a:ext cx="11401063" cy="3702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64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21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934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90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E-usługi: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Katalog procedur (A2B), Poziom dojrzałości: 1 - dostęp do informacji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Katalog stron (B2B), Poziom dojrzałości: 1 - dostęp do informacji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Przekazywanie informacji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trybie interaktywnym i hurtowym (A2A, A2B),    Poziom dojrzałości: </a:t>
                      </a:r>
                      <a:r>
                        <a:rPr lang="pl-PL" sz="1600" i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– interakcja dwukierunkowa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Wyszukiwanie informacji o infrastrukturze (planowanej, istniejącej) (B2A), Poziom dojrzałości: 3 – interakcja dwukierunkowa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2020-12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2019-02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Punkt Informacyjny ds. Telekomunikacji (PIT2.0)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2019-03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2019-02</a:t>
                      </a: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6621799" y="2906988"/>
            <a:ext cx="2821831" cy="111004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 smtClean="0"/>
              <a:t>Komplementarność </a:t>
            </a:r>
            <a:r>
              <a:rPr lang="pl-PL" sz="1100" b="1" dirty="0"/>
              <a:t>względem produktów </a:t>
            </a:r>
            <a:br>
              <a:rPr lang="pl-PL" sz="1100" b="1" dirty="0"/>
            </a:br>
            <a:r>
              <a:rPr lang="pl-PL" sz="1100" b="1" dirty="0"/>
              <a:t>innych projektów:</a:t>
            </a:r>
            <a:endParaRPr lang="pl-PL" sz="11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100" i="1" dirty="0">
              <a:solidFill>
                <a:schemeClr val="bg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 smtClean="0">
                <a:solidFill>
                  <a:schemeClr val="bg1"/>
                </a:solidFill>
              </a:rPr>
              <a:t>Platforma </a:t>
            </a:r>
            <a:r>
              <a:rPr lang="pl-PL" sz="1100" i="1" dirty="0">
                <a:solidFill>
                  <a:schemeClr val="bg1"/>
                </a:solidFill>
              </a:rPr>
              <a:t>Usług Elektronicznych UKE </a:t>
            </a:r>
            <a:r>
              <a:rPr lang="pl-PL" sz="1100" b="1" i="1" dirty="0">
                <a:solidFill>
                  <a:schemeClr val="bg1"/>
                </a:solidFill>
              </a:rPr>
              <a:t>(PUE</a:t>
            </a:r>
            <a:r>
              <a:rPr lang="pl-PL" sz="1100" b="1" i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4717342" y="3892903"/>
            <a:ext cx="1494000" cy="9721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 smtClean="0">
                <a:solidFill>
                  <a:schemeClr val="tx1"/>
                </a:solidFill>
              </a:rPr>
              <a:t>System </a:t>
            </a:r>
            <a:r>
              <a:rPr lang="pl-PL" sz="1200" b="1" i="1" dirty="0">
                <a:solidFill>
                  <a:schemeClr val="tx1"/>
                </a:solidFill>
              </a:rPr>
              <a:t>Punkt </a:t>
            </a:r>
            <a:r>
              <a:rPr lang="pl-PL" sz="1200" b="1" i="1" dirty="0" smtClean="0">
                <a:solidFill>
                  <a:schemeClr val="tx1"/>
                </a:solidFill>
              </a:rPr>
              <a:t>Informacyjny </a:t>
            </a:r>
            <a:r>
              <a:rPr lang="pl-PL" sz="1200" b="1" i="1" dirty="0">
                <a:solidFill>
                  <a:schemeClr val="tx1"/>
                </a:solidFill>
              </a:rPr>
              <a:t>ds. </a:t>
            </a:r>
            <a:r>
              <a:rPr lang="pl-PL" sz="1200" b="1" i="1" dirty="0" smtClean="0">
                <a:solidFill>
                  <a:schemeClr val="tx1"/>
                </a:solidFill>
              </a:rPr>
              <a:t>Telekomunikacji </a:t>
            </a:r>
            <a:r>
              <a:rPr lang="pl-PL" sz="1200" b="1" i="1" dirty="0">
                <a:solidFill>
                  <a:schemeClr val="tx1"/>
                </a:solidFill>
              </a:rPr>
              <a:t>(PIT2.0)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1468743" y="2906989"/>
            <a:ext cx="2821836" cy="111004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i="1" dirty="0" smtClean="0">
                <a:solidFill>
                  <a:schemeClr val="bg1"/>
                </a:solidFill>
              </a:rPr>
              <a:t>Rozbudowa Systemu Punktu Informatycznego </a:t>
            </a:r>
            <a:br>
              <a:rPr lang="pl-PL" sz="1100" i="1" dirty="0" smtClean="0">
                <a:solidFill>
                  <a:schemeClr val="bg1"/>
                </a:solidFill>
              </a:rPr>
            </a:br>
            <a:r>
              <a:rPr lang="pl-PL" sz="1100" i="1" dirty="0" smtClean="0">
                <a:solidFill>
                  <a:schemeClr val="bg1"/>
                </a:solidFill>
              </a:rPr>
              <a:t>ds. Telekomunikacji </a:t>
            </a:r>
          </a:p>
          <a:p>
            <a:pPr algn="ctr"/>
            <a:r>
              <a:rPr lang="pl-PL" sz="1100" i="1" dirty="0" smtClean="0">
                <a:solidFill>
                  <a:schemeClr val="bg1"/>
                </a:solidFill>
              </a:rPr>
              <a:t>etap II</a:t>
            </a:r>
          </a:p>
          <a:p>
            <a:pPr algn="ctr"/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66" name="Łącznik prosty 65"/>
          <p:cNvCxnSpPr/>
          <p:nvPr/>
        </p:nvCxnSpPr>
        <p:spPr>
          <a:xfrm>
            <a:off x="4588720" y="410387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 flipH="1" flipV="1">
            <a:off x="4588117" y="3468430"/>
            <a:ext cx="602" cy="6442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4306885" y="347158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>
            <a:off x="4295382" y="396258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4442048" y="3962588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442048" y="43969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flipV="1">
            <a:off x="6211342" y="4092154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flipV="1">
            <a:off x="6373528" y="3462009"/>
            <a:ext cx="0" cy="63295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>
            <a:endCxn id="62" idx="1"/>
          </p:cNvCxnSpPr>
          <p:nvPr/>
        </p:nvCxnSpPr>
        <p:spPr>
          <a:xfrm flipV="1">
            <a:off x="6373528" y="3462009"/>
            <a:ext cx="248271" cy="64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4307010" y="5131892"/>
            <a:ext cx="14195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4442048" y="4679025"/>
            <a:ext cx="6914" cy="45286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716310" y="4396959"/>
            <a:ext cx="3580445" cy="174919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 smtClean="0"/>
              <a:t>Komplementarność </a:t>
            </a:r>
            <a:r>
              <a:rPr lang="pl-PL" sz="1100" b="1" dirty="0"/>
              <a:t>względem produktów </a:t>
            </a:r>
            <a:r>
              <a:rPr lang="pl-PL" sz="1100" b="1" dirty="0" smtClean="0"/>
              <a:t/>
            </a:r>
            <a:br>
              <a:rPr lang="pl-PL" sz="1100" b="1" dirty="0" smtClean="0"/>
            </a:br>
            <a:r>
              <a:rPr lang="pl-PL" sz="1100" b="1" dirty="0" smtClean="0"/>
              <a:t>innych projektów:</a:t>
            </a:r>
            <a:endParaRPr lang="pl-PL" sz="11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pl-PL" sz="1100" i="1" dirty="0" smtClean="0">
              <a:solidFill>
                <a:schemeClr val="bg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 smtClean="0">
                <a:solidFill>
                  <a:schemeClr val="bg1"/>
                </a:solidFill>
              </a:rPr>
              <a:t>Krajowa </a:t>
            </a:r>
            <a:r>
              <a:rPr lang="pl-PL" sz="1100" i="1" dirty="0">
                <a:solidFill>
                  <a:schemeClr val="bg1"/>
                </a:solidFill>
              </a:rPr>
              <a:t>baza danych geodezyjnej ewidencji sieci uzbrojenia terenu </a:t>
            </a:r>
            <a:r>
              <a:rPr lang="pl-PL" sz="1100" b="1" i="1" dirty="0">
                <a:solidFill>
                  <a:schemeClr val="bg1"/>
                </a:solidFill>
              </a:rPr>
              <a:t>(K- GESUT)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>
                <a:solidFill>
                  <a:schemeClr val="bg1"/>
                </a:solidFill>
              </a:rPr>
              <a:t>Krajowa Integracja Uzbrojenia Terenu </a:t>
            </a:r>
            <a:r>
              <a:rPr lang="pl-PL" sz="1100" b="1" i="1" dirty="0">
                <a:solidFill>
                  <a:schemeClr val="bg1"/>
                </a:solidFill>
              </a:rPr>
              <a:t>(KIUT)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>
                <a:solidFill>
                  <a:schemeClr val="bg1"/>
                </a:solidFill>
              </a:rPr>
              <a:t>System Informacyjny o </a:t>
            </a:r>
            <a:r>
              <a:rPr lang="pl-PL" sz="1100" i="1" dirty="0" smtClean="0">
                <a:solidFill>
                  <a:schemeClr val="bg1"/>
                </a:solidFill>
              </a:rPr>
              <a:t>Infrastrukturze Szerokopasmowej </a:t>
            </a:r>
            <a:r>
              <a:rPr lang="pl-PL" sz="1100" b="1" i="1" dirty="0">
                <a:solidFill>
                  <a:schemeClr val="bg1"/>
                </a:solidFill>
              </a:rPr>
              <a:t>(SIIS</a:t>
            </a:r>
            <a:r>
              <a:rPr lang="pl-PL" sz="1100" b="1" i="1" dirty="0" smtClean="0">
                <a:solidFill>
                  <a:schemeClr val="bg1"/>
                </a:solidFill>
              </a:rPr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>
                <a:solidFill>
                  <a:schemeClr val="bg1"/>
                </a:solidFill>
              </a:rPr>
              <a:t>Państwowy zasób geodezyjny i kartograficzny </a:t>
            </a:r>
            <a:r>
              <a:rPr lang="pl-PL" sz="1100" b="1" i="1" dirty="0">
                <a:solidFill>
                  <a:schemeClr val="bg1"/>
                </a:solidFill>
              </a:rPr>
              <a:t>(</a:t>
            </a:r>
            <a:r>
              <a:rPr lang="pl-PL" sz="1100" b="1" i="1" dirty="0" err="1">
                <a:solidFill>
                  <a:schemeClr val="bg1"/>
                </a:solidFill>
              </a:rPr>
              <a:t>PZGiK</a:t>
            </a:r>
            <a:r>
              <a:rPr lang="pl-PL" sz="1100" b="1" i="1" dirty="0" smtClean="0">
                <a:solidFill>
                  <a:schemeClr val="bg1"/>
                </a:solidFill>
              </a:rPr>
              <a:t>)</a:t>
            </a:r>
            <a:endParaRPr lang="pl-PL" sz="1100" b="1" i="1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 flipV="1">
            <a:off x="4442048" y="4679024"/>
            <a:ext cx="289673" cy="98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10019037" y="2575224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55527" y="3035071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55527" y="3224127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55527" y="3411327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6621799" y="4378989"/>
            <a:ext cx="3580445" cy="154997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 smtClean="0"/>
              <a:t>Integracja z E-usługami i rejestrami:</a:t>
            </a:r>
          </a:p>
          <a:p>
            <a:pPr algn="ctr"/>
            <a:endParaRPr lang="pl-PL" sz="1100" i="1" dirty="0" smtClean="0">
              <a:solidFill>
                <a:schemeClr val="bg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b="1" i="1" dirty="0" smtClean="0">
                <a:solidFill>
                  <a:schemeClr val="bg1"/>
                </a:solidFill>
              </a:rPr>
              <a:t>Węzeł krajowy</a:t>
            </a:r>
            <a:endParaRPr lang="pl-PL" sz="1100" b="1" i="1" dirty="0">
              <a:solidFill>
                <a:schemeClr val="bg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b="1" i="1" dirty="0" smtClean="0">
                <a:solidFill>
                  <a:schemeClr val="bg1"/>
                </a:solidFill>
              </a:rPr>
              <a:t>REGON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b="1" i="1" dirty="0" smtClean="0">
                <a:solidFill>
                  <a:schemeClr val="bg1"/>
                </a:solidFill>
              </a:rPr>
              <a:t>TERYT</a:t>
            </a:r>
            <a:r>
              <a:rPr lang="pl-PL" sz="1100" i="1" dirty="0" smtClean="0">
                <a:solidFill>
                  <a:schemeClr val="bg1"/>
                </a:solidFill>
              </a:rPr>
              <a:t> </a:t>
            </a:r>
            <a:r>
              <a:rPr lang="pl-PL" sz="1100" i="1" dirty="0">
                <a:solidFill>
                  <a:schemeClr val="bg1"/>
                </a:solidFill>
              </a:rPr>
              <a:t>(w tym NOBC)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>
                <a:solidFill>
                  <a:schemeClr val="bg1"/>
                </a:solidFill>
              </a:rPr>
              <a:t>Usługa lokalizacji działek katastralnych </a:t>
            </a:r>
            <a:r>
              <a:rPr lang="pl-PL" sz="1100" b="1" i="1" dirty="0">
                <a:solidFill>
                  <a:schemeClr val="bg1"/>
                </a:solidFill>
              </a:rPr>
              <a:t>(ULDK)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>
                <a:solidFill>
                  <a:schemeClr val="bg1"/>
                </a:solidFill>
              </a:rPr>
              <a:t>Uniwersalna Usługa </a:t>
            </a:r>
            <a:r>
              <a:rPr lang="pl-PL" sz="1100" i="1" dirty="0" err="1">
                <a:solidFill>
                  <a:schemeClr val="bg1"/>
                </a:solidFill>
              </a:rPr>
              <a:t>Geokodowania</a:t>
            </a:r>
            <a:r>
              <a:rPr lang="pl-PL" sz="1100" i="1" dirty="0">
                <a:solidFill>
                  <a:schemeClr val="bg1"/>
                </a:solidFill>
              </a:rPr>
              <a:t> </a:t>
            </a:r>
            <a:r>
              <a:rPr lang="pl-PL" sz="1100" b="1" i="1" dirty="0">
                <a:solidFill>
                  <a:schemeClr val="bg1"/>
                </a:solidFill>
              </a:rPr>
              <a:t>(UUG)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l-PL" sz="1100" i="1" dirty="0">
                <a:solidFill>
                  <a:schemeClr val="bg1"/>
                </a:solidFill>
              </a:rPr>
              <a:t>Wyszukiwanie dróg na podstawie </a:t>
            </a:r>
            <a:r>
              <a:rPr lang="pl-PL" sz="1100" i="1" dirty="0" smtClean="0">
                <a:solidFill>
                  <a:schemeClr val="bg1"/>
                </a:solidFill>
              </a:rPr>
              <a:t>kilometrażu</a:t>
            </a:r>
            <a:endParaRPr lang="pl-PL" sz="1100" i="1" dirty="0">
              <a:solidFill>
                <a:schemeClr val="bg1"/>
              </a:solidFill>
            </a:endParaRPr>
          </a:p>
        </p:txBody>
      </p:sp>
      <p:cxnSp>
        <p:nvCxnSpPr>
          <p:cNvPr id="38" name="Łącznik prosty 37"/>
          <p:cNvCxnSpPr/>
          <p:nvPr/>
        </p:nvCxnSpPr>
        <p:spPr>
          <a:xfrm>
            <a:off x="6498928" y="513189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flipV="1">
            <a:off x="6498927" y="463289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H="1">
            <a:off x="6205587" y="463289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>
            <a:off x="6475133" y="396258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57"/>
          <p:cNvCxnSpPr/>
          <p:nvPr/>
        </p:nvCxnSpPr>
        <p:spPr>
          <a:xfrm>
            <a:off x="6475133" y="3962588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ze strzałką 82"/>
          <p:cNvCxnSpPr>
            <a:endCxn id="64" idx="3"/>
          </p:cNvCxnSpPr>
          <p:nvPr/>
        </p:nvCxnSpPr>
        <p:spPr>
          <a:xfrm flipH="1" flipV="1">
            <a:off x="6211342" y="4378990"/>
            <a:ext cx="263791" cy="774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1" y="13831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37654"/>
              </p:ext>
            </p:extLst>
          </p:nvPr>
        </p:nvGraphicFramePr>
        <p:xfrm>
          <a:off x="345997" y="2235380"/>
          <a:ext cx="11368726" cy="4191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29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1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08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857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3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3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Dostępna dla PT wyszukiwarka informacji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Czas uzyskania informacji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Uzyskanie szukanej informacji w ciągu kilku minut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1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Uchwały JST dotyczące zajęcia pasa drogowego przesyłane drogą elektroniczną do PIT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uchwał rejestrowanych w PIT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99,5 %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opracowanych ekspertyz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3798257"/>
                  </a:ext>
                </a:extLst>
              </a:tr>
              <a:tr h="522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uczestników form szkoleniowych dla instytucji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8510391"/>
                  </a:ext>
                </a:extLst>
              </a:tr>
              <a:tr h="433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zakupionych urządzeń oraz elementów wyposażenia stanowiska pracy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6732668"/>
                  </a:ext>
                </a:extLst>
              </a:tr>
              <a:tr h="618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zorganizowanych spotkań, konferencji, seminariów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1952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10801199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03.2027 r.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9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9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89568"/>
              </p:ext>
            </p:extLst>
          </p:nvPr>
        </p:nvGraphicFramePr>
        <p:xfrm>
          <a:off x="665763" y="4007967"/>
          <a:ext cx="10729194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Brak zapewnienia</a:t>
                      </a:r>
                      <a:r>
                        <a:rPr lang="pl-PL" sz="1400" baseline="0" dirty="0" smtClean="0">
                          <a:solidFill>
                            <a:schemeClr val="tx1"/>
                          </a:solidFill>
                        </a:rPr>
                        <a:t> prawidłowego funkcjonowania systemu w okresie eksploatacji.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  <a:endParaRPr lang="pl-PL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  <a:endParaRPr lang="pl-PL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Zapewnienie skalowalności wybudowanej na potrzeby projektu infrastruktury. </a:t>
                      </a:r>
                      <a:endParaRPr lang="pl-PL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Brak wystarczających środków finansowych na utrzymanie systemu po jego wdrożeniu.</a:t>
                      </a:r>
                      <a:endParaRPr lang="pl-PL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  <a:endParaRPr lang="pl-PL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  <a:endParaRPr lang="pl-PL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Zabezpieczenie odpowiednich środków w części 76 budżetu państwa (rezerwa celowa). </a:t>
                      </a:r>
                      <a:endParaRPr lang="pl-PL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elements/1.1/"/>
    <ds:schemaRef ds:uri="9affde3b-50dd-4e74-9e2c-6b9654ae514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5df3a10b-8748-402e-bef4-aee373db4db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416</Words>
  <Application>Microsoft Office PowerPoint</Application>
  <PresentationFormat>Panoramiczny</PresentationFormat>
  <Paragraphs>116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74</cp:revision>
  <dcterms:created xsi:type="dcterms:W3CDTF">2017-01-27T12:50:17Z</dcterms:created>
  <dcterms:modified xsi:type="dcterms:W3CDTF">2022-09-08T10:11:40Z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