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9" r:id="rId6"/>
    <p:sldId id="260" r:id="rId7"/>
    <p:sldId id="261" r:id="rId8"/>
    <p:sldId id="264" r:id="rId9"/>
    <p:sldId id="269" r:id="rId10"/>
    <p:sldId id="267" r:id="rId11"/>
    <p:sldId id="25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2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2" autoAdjust="0"/>
  </p:normalViewPr>
  <p:slideViewPr>
    <p:cSldViewPr snapToGrid="0">
      <p:cViewPr varScale="1">
        <p:scale>
          <a:sx n="83" d="100"/>
          <a:sy n="83" d="100"/>
        </p:scale>
        <p:origin x="6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#,##0.00</c:formatCode>
                <c:ptCount val="2"/>
                <c:pt idx="0">
                  <c:v>8313089</c:v>
                </c:pt>
                <c:pt idx="1">
                  <c:v>8254929.04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9C-45DD-81A8-8B7BB4F39FF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#,##0.00</c:formatCode>
                <c:ptCount val="2"/>
                <c:pt idx="0">
                  <c:v>7035367.2199999997</c:v>
                </c:pt>
                <c:pt idx="1">
                  <c:v>6986146.4500000002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C9C-45DD-81A8-8B7BB4F39FF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29"/>
        <c:axId val="353391184"/>
        <c:axId val="353391968"/>
      </c:barChart>
      <c:catAx>
        <c:axId val="35339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3391968"/>
        <c:crosses val="autoZero"/>
        <c:auto val="1"/>
        <c:lblAlgn val="ctr"/>
        <c:lblOffset val="100"/>
        <c:noMultiLvlLbl val="0"/>
      </c:catAx>
      <c:valAx>
        <c:axId val="353391968"/>
        <c:scaling>
          <c:orientation val="minMax"/>
          <c:min val="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339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720091749585708"/>
          <c:y val="0.92216931503225552"/>
          <c:w val="0.22368322760941159"/>
          <c:h val="6.51049025325309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546DE-C350-4304-8A54-633F0468E629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BB46A-4906-49A3-ADE2-85ECD7D87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5533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ABB46A-4906-49A3-ADE2-85ECD7D87A7C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5526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08.09.2022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9967060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Budowa Punktu Informacyjnego </a:t>
            </a:r>
            <a:r>
              <a:rPr lang="pl-PL" sz="4800" b="1" dirty="0" smtClean="0">
                <a:solidFill>
                  <a:schemeClr val="bg1"/>
                </a:solidFill>
              </a:rPr>
              <a:t>                 ds</a:t>
            </a:r>
            <a:r>
              <a:rPr lang="pl-PL" sz="4800" b="1" dirty="0">
                <a:solidFill>
                  <a:schemeClr val="bg1"/>
                </a:solidFill>
              </a:rPr>
              <a:t>. Telekomunikacji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</a:t>
            </a:r>
            <a:r>
              <a:rPr lang="pl-PL" dirty="0" smtClean="0">
                <a:solidFill>
                  <a:srgbClr val="002060"/>
                </a:solidFill>
              </a:rPr>
              <a:t>: Minister Cyfryzacji 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</a:t>
            </a:r>
            <a:r>
              <a:rPr lang="pl-PL" dirty="0" smtClean="0">
                <a:solidFill>
                  <a:srgbClr val="002060"/>
                </a:solidFill>
              </a:rPr>
              <a:t>: Urząd Komunikacji Elektronicznej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</a:t>
            </a:r>
            <a:r>
              <a:rPr lang="pl-PL" dirty="0" smtClean="0">
                <a:solidFill>
                  <a:srgbClr val="002060"/>
                </a:solidFill>
              </a:rPr>
              <a:t>: nie dotyczy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76198" y="5129503"/>
            <a:ext cx="111533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i="1" dirty="0" smtClean="0"/>
              <a:t>Ułatwienie przedsiębiorcom telekomunikacyjnym dostępu do aktualnych i wiarygodnych informacji na temat istniejącej i planowanej infrastruktury technicznej, stawek za zajęcie pasa drogowego oraz procedur związanych inwestycyjnym procesem telekomunikacyjnym.</a:t>
            </a:r>
            <a:endParaRPr lang="pl-PL" i="1" dirty="0"/>
          </a:p>
          <a:p>
            <a:pPr algn="ctr"/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733198"/>
              </p:ext>
            </p:extLst>
          </p:nvPr>
        </p:nvGraphicFramePr>
        <p:xfrm>
          <a:off x="784533" y="2991468"/>
          <a:ext cx="10946674" cy="1088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87978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</a:rPr>
                        <a:t>2017.01.02</a:t>
                      </a:r>
                      <a:endParaRPr lang="pl-PL" sz="14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</a:rPr>
                        <a:t>2020.12.31</a:t>
                      </a:r>
                      <a:endParaRPr lang="pl-PL" sz="14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</a:rPr>
                        <a:t>2017.01.02</a:t>
                      </a:r>
                      <a:endParaRPr lang="pl-PL" sz="14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</a:rPr>
                        <a:t>2022.03.31</a:t>
                      </a:r>
                      <a:endParaRPr lang="pl-PL" sz="14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245602" y="1242162"/>
            <a:ext cx="11550872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sz="2800" dirty="0" smtClean="0">
                <a:solidFill>
                  <a:srgbClr val="002060"/>
                </a:solidFill>
                <a:cs typeface="Times New Roman" pitchFamily="18" charset="0"/>
              </a:rPr>
              <a:t>Program Operacyjny Polska Cyfrowa, </a:t>
            </a:r>
            <a:r>
              <a:rPr lang="pl-PL" sz="2800" dirty="0">
                <a:solidFill>
                  <a:srgbClr val="002060"/>
                </a:solidFill>
                <a:cs typeface="Times New Roman" pitchFamily="18" charset="0"/>
              </a:rPr>
              <a:t>Pomoc Techniczna, </a:t>
            </a:r>
            <a:r>
              <a:rPr lang="pl-PL" sz="2800" dirty="0" smtClean="0">
                <a:solidFill>
                  <a:srgbClr val="002060"/>
                </a:solidFill>
                <a:cs typeface="Times New Roman" pitchFamily="18" charset="0"/>
              </a:rPr>
              <a:t>				     Działanie </a:t>
            </a:r>
            <a:r>
              <a:rPr lang="pl-PL" sz="2800" dirty="0">
                <a:solidFill>
                  <a:srgbClr val="002060"/>
                </a:solidFill>
                <a:cs typeface="Times New Roman" pitchFamily="18" charset="0"/>
              </a:rPr>
              <a:t>4.1, Podziałanie 4.1.1; budżet państwa część 76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-74962" y="228151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15" name="Wykres 14"/>
          <p:cNvGraphicFramePr/>
          <p:nvPr>
            <p:extLst>
              <p:ext uri="{D42A27DB-BD31-4B8C-83A1-F6EECF244321}">
                <p14:modId xmlns:p14="http://schemas.microsoft.com/office/powerpoint/2010/main" val="1580561478"/>
              </p:ext>
            </p:extLst>
          </p:nvPr>
        </p:nvGraphicFramePr>
        <p:xfrm>
          <a:off x="1228436" y="3032112"/>
          <a:ext cx="8950037" cy="373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58649" y="12815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</a:t>
            </a: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638681"/>
              </p:ext>
            </p:extLst>
          </p:nvPr>
        </p:nvGraphicFramePr>
        <p:xfrm>
          <a:off x="395411" y="2032180"/>
          <a:ext cx="11401063" cy="37028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964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21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934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90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E-usługi: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Katalog procedur (A2B), Poziom dojrzałości: 1 - dostęp do informacji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Katalog stron (B2B), Poziom dojrzałości: 1 - dostęp do informacji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Przekazywanie informacji </a:t>
                      </a: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trybie interaktywnym i hurtowym (A2A, A2B),    Poziom dojrzałości: </a:t>
                      </a:r>
                      <a:r>
                        <a:rPr lang="pl-PL" sz="1600" i="1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– interakcja dwukierunkowa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Wyszukiwanie informacji o infrastrukturze (planowanej, istniejącej) (B2A), Poziom dojrzałości: 3 – interakcja dwukierunkowa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2020-12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2019-02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Punkt Informacyjny ds. Telekomunikacji (PIT2.0)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2019-03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2019-02</a:t>
                      </a: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6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6621799" y="2906988"/>
            <a:ext cx="2821831" cy="1110041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b="1" dirty="0" smtClean="0"/>
              <a:t>Komplementarność </a:t>
            </a:r>
            <a:r>
              <a:rPr lang="pl-PL" sz="1100" b="1" dirty="0"/>
              <a:t>względem produktów </a:t>
            </a:r>
            <a:br>
              <a:rPr lang="pl-PL" sz="1100" b="1" dirty="0"/>
            </a:br>
            <a:r>
              <a:rPr lang="pl-PL" sz="1100" b="1" dirty="0"/>
              <a:t>innych projektów:</a:t>
            </a:r>
            <a:endParaRPr lang="pl-PL" sz="11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pl-PL" sz="1100" i="1" dirty="0">
              <a:solidFill>
                <a:schemeClr val="bg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pl-PL" sz="1100" i="1" dirty="0" smtClean="0">
                <a:solidFill>
                  <a:schemeClr val="bg1"/>
                </a:solidFill>
              </a:rPr>
              <a:t>Platforma </a:t>
            </a:r>
            <a:r>
              <a:rPr lang="pl-PL" sz="1100" i="1" dirty="0">
                <a:solidFill>
                  <a:schemeClr val="bg1"/>
                </a:solidFill>
              </a:rPr>
              <a:t>Usług Elektronicznych UKE </a:t>
            </a:r>
            <a:r>
              <a:rPr lang="pl-PL" sz="1100" b="1" i="1" dirty="0">
                <a:solidFill>
                  <a:schemeClr val="bg1"/>
                </a:solidFill>
              </a:rPr>
              <a:t>(PUE</a:t>
            </a:r>
            <a:r>
              <a:rPr lang="pl-PL" sz="1100" b="1" i="1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64" name="Prostokąt 63"/>
          <p:cNvSpPr/>
          <p:nvPr/>
        </p:nvSpPr>
        <p:spPr>
          <a:xfrm>
            <a:off x="4717342" y="3892903"/>
            <a:ext cx="1494000" cy="9721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i="1" dirty="0" smtClean="0">
                <a:solidFill>
                  <a:schemeClr val="tx1"/>
                </a:solidFill>
              </a:rPr>
              <a:t>System </a:t>
            </a:r>
            <a:r>
              <a:rPr lang="pl-PL" sz="1200" b="1" i="1" dirty="0">
                <a:solidFill>
                  <a:schemeClr val="tx1"/>
                </a:solidFill>
              </a:rPr>
              <a:t>Punkt </a:t>
            </a:r>
            <a:r>
              <a:rPr lang="pl-PL" sz="1200" b="1" i="1" dirty="0" smtClean="0">
                <a:solidFill>
                  <a:schemeClr val="tx1"/>
                </a:solidFill>
              </a:rPr>
              <a:t>Informacyjny </a:t>
            </a:r>
            <a:r>
              <a:rPr lang="pl-PL" sz="1200" b="1" i="1" dirty="0">
                <a:solidFill>
                  <a:schemeClr val="tx1"/>
                </a:solidFill>
              </a:rPr>
              <a:t>ds. </a:t>
            </a:r>
            <a:r>
              <a:rPr lang="pl-PL" sz="1200" b="1" i="1" dirty="0" smtClean="0">
                <a:solidFill>
                  <a:schemeClr val="tx1"/>
                </a:solidFill>
              </a:rPr>
              <a:t>Telekomunikacji </a:t>
            </a:r>
            <a:r>
              <a:rPr lang="pl-PL" sz="1200" b="1" i="1" dirty="0">
                <a:solidFill>
                  <a:schemeClr val="tx1"/>
                </a:solidFill>
              </a:rPr>
              <a:t>(PIT2.0)</a:t>
            </a:r>
          </a:p>
        </p:txBody>
      </p:sp>
      <p:sp>
        <p:nvSpPr>
          <p:cNvPr id="65" name="Prostokąt 64"/>
          <p:cNvSpPr/>
          <p:nvPr/>
        </p:nvSpPr>
        <p:spPr>
          <a:xfrm>
            <a:off x="1468743" y="2906989"/>
            <a:ext cx="2821836" cy="111004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i="1" dirty="0" smtClean="0">
                <a:solidFill>
                  <a:schemeClr val="bg1"/>
                </a:solidFill>
              </a:rPr>
              <a:t>Rozbudowa Systemu Punktu Informatycznego </a:t>
            </a:r>
            <a:br>
              <a:rPr lang="pl-PL" sz="1100" i="1" dirty="0" smtClean="0">
                <a:solidFill>
                  <a:schemeClr val="bg1"/>
                </a:solidFill>
              </a:rPr>
            </a:br>
            <a:r>
              <a:rPr lang="pl-PL" sz="1100" i="1" dirty="0" smtClean="0">
                <a:solidFill>
                  <a:schemeClr val="bg1"/>
                </a:solidFill>
              </a:rPr>
              <a:t>ds. Telekomunikacji </a:t>
            </a:r>
          </a:p>
          <a:p>
            <a:pPr algn="ctr"/>
            <a:r>
              <a:rPr lang="pl-PL" sz="1100" i="1" dirty="0" smtClean="0">
                <a:solidFill>
                  <a:schemeClr val="bg1"/>
                </a:solidFill>
              </a:rPr>
              <a:t>etap II</a:t>
            </a:r>
          </a:p>
          <a:p>
            <a:pPr algn="ctr"/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66" name="Łącznik prosty 65"/>
          <p:cNvCxnSpPr/>
          <p:nvPr/>
        </p:nvCxnSpPr>
        <p:spPr>
          <a:xfrm>
            <a:off x="4588720" y="4103872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Łącznik prosty 67"/>
          <p:cNvCxnSpPr/>
          <p:nvPr/>
        </p:nvCxnSpPr>
        <p:spPr>
          <a:xfrm flipH="1" flipV="1">
            <a:off x="4588117" y="3468430"/>
            <a:ext cx="602" cy="6442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/>
          <p:cNvCxnSpPr/>
          <p:nvPr/>
        </p:nvCxnSpPr>
        <p:spPr>
          <a:xfrm flipH="1">
            <a:off x="4306885" y="3471582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Łącznik prosty 69"/>
          <p:cNvCxnSpPr/>
          <p:nvPr/>
        </p:nvCxnSpPr>
        <p:spPr>
          <a:xfrm>
            <a:off x="4295382" y="3962588"/>
            <a:ext cx="14666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70"/>
          <p:cNvCxnSpPr/>
          <p:nvPr/>
        </p:nvCxnSpPr>
        <p:spPr>
          <a:xfrm>
            <a:off x="4442048" y="3962588"/>
            <a:ext cx="0" cy="43437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71"/>
          <p:cNvCxnSpPr/>
          <p:nvPr/>
        </p:nvCxnSpPr>
        <p:spPr>
          <a:xfrm>
            <a:off x="4442048" y="4396960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Łącznik prosty 72"/>
          <p:cNvCxnSpPr/>
          <p:nvPr/>
        </p:nvCxnSpPr>
        <p:spPr>
          <a:xfrm flipV="1">
            <a:off x="6211342" y="4092154"/>
            <a:ext cx="162186" cy="281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Łącznik prosty 73"/>
          <p:cNvCxnSpPr/>
          <p:nvPr/>
        </p:nvCxnSpPr>
        <p:spPr>
          <a:xfrm flipV="1">
            <a:off x="6373528" y="3462009"/>
            <a:ext cx="0" cy="63295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prosty ze strzałką 74"/>
          <p:cNvCxnSpPr>
            <a:endCxn id="62" idx="1"/>
          </p:cNvCxnSpPr>
          <p:nvPr/>
        </p:nvCxnSpPr>
        <p:spPr>
          <a:xfrm flipV="1">
            <a:off x="6373528" y="3462009"/>
            <a:ext cx="248271" cy="642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/>
          <p:nvPr/>
        </p:nvCxnSpPr>
        <p:spPr>
          <a:xfrm flipH="1">
            <a:off x="4307010" y="5131892"/>
            <a:ext cx="141952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flipV="1">
            <a:off x="4442048" y="4679025"/>
            <a:ext cx="6914" cy="45286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716310" y="4396959"/>
            <a:ext cx="3580445" cy="1749197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b="1" dirty="0" smtClean="0"/>
              <a:t>Komplementarność </a:t>
            </a:r>
            <a:r>
              <a:rPr lang="pl-PL" sz="1100" b="1" dirty="0"/>
              <a:t>względem produktów </a:t>
            </a:r>
            <a:r>
              <a:rPr lang="pl-PL" sz="1100" b="1" dirty="0" smtClean="0"/>
              <a:t/>
            </a:r>
            <a:br>
              <a:rPr lang="pl-PL" sz="1100" b="1" dirty="0" smtClean="0"/>
            </a:br>
            <a:r>
              <a:rPr lang="pl-PL" sz="1100" b="1" dirty="0" smtClean="0"/>
              <a:t>innych projektów:</a:t>
            </a:r>
            <a:endParaRPr lang="pl-PL" sz="11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pl-PL" sz="1100" i="1" dirty="0" smtClean="0">
              <a:solidFill>
                <a:schemeClr val="bg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pl-PL" sz="1100" i="1" dirty="0" smtClean="0">
                <a:solidFill>
                  <a:schemeClr val="bg1"/>
                </a:solidFill>
              </a:rPr>
              <a:t>Krajowa </a:t>
            </a:r>
            <a:r>
              <a:rPr lang="pl-PL" sz="1100" i="1" dirty="0">
                <a:solidFill>
                  <a:schemeClr val="bg1"/>
                </a:solidFill>
              </a:rPr>
              <a:t>baza danych geodezyjnej ewidencji sieci uzbrojenia terenu </a:t>
            </a:r>
            <a:r>
              <a:rPr lang="pl-PL" sz="1100" b="1" i="1" dirty="0">
                <a:solidFill>
                  <a:schemeClr val="bg1"/>
                </a:solidFill>
              </a:rPr>
              <a:t>(K- GESUT)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pl-PL" sz="1100" i="1" dirty="0">
                <a:solidFill>
                  <a:schemeClr val="bg1"/>
                </a:solidFill>
              </a:rPr>
              <a:t>Krajowa Integracja Uzbrojenia Terenu </a:t>
            </a:r>
            <a:r>
              <a:rPr lang="pl-PL" sz="1100" b="1" i="1" dirty="0">
                <a:solidFill>
                  <a:schemeClr val="bg1"/>
                </a:solidFill>
              </a:rPr>
              <a:t>(KIUT)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pl-PL" sz="1100" i="1" dirty="0">
                <a:solidFill>
                  <a:schemeClr val="bg1"/>
                </a:solidFill>
              </a:rPr>
              <a:t>System Informacyjny o </a:t>
            </a:r>
            <a:r>
              <a:rPr lang="pl-PL" sz="1100" i="1" dirty="0" smtClean="0">
                <a:solidFill>
                  <a:schemeClr val="bg1"/>
                </a:solidFill>
              </a:rPr>
              <a:t>Infrastrukturze Szerokopasmowej </a:t>
            </a:r>
            <a:r>
              <a:rPr lang="pl-PL" sz="1100" b="1" i="1" dirty="0">
                <a:solidFill>
                  <a:schemeClr val="bg1"/>
                </a:solidFill>
              </a:rPr>
              <a:t>(SIIS</a:t>
            </a:r>
            <a:r>
              <a:rPr lang="pl-PL" sz="1100" b="1" i="1" dirty="0" smtClean="0">
                <a:solidFill>
                  <a:schemeClr val="bg1"/>
                </a:solidFill>
              </a:rPr>
              <a:t>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pl-PL" sz="1100" i="1" dirty="0">
                <a:solidFill>
                  <a:schemeClr val="bg1"/>
                </a:solidFill>
              </a:rPr>
              <a:t>Państwowy zasób geodezyjny i kartograficzny </a:t>
            </a:r>
            <a:r>
              <a:rPr lang="pl-PL" sz="1100" b="1" i="1" dirty="0">
                <a:solidFill>
                  <a:schemeClr val="bg1"/>
                </a:solidFill>
              </a:rPr>
              <a:t>(</a:t>
            </a:r>
            <a:r>
              <a:rPr lang="pl-PL" sz="1100" b="1" i="1" dirty="0" err="1">
                <a:solidFill>
                  <a:schemeClr val="bg1"/>
                </a:solidFill>
              </a:rPr>
              <a:t>PZGiK</a:t>
            </a:r>
            <a:r>
              <a:rPr lang="pl-PL" sz="1100" b="1" i="1" dirty="0" smtClean="0">
                <a:solidFill>
                  <a:schemeClr val="bg1"/>
                </a:solidFill>
              </a:rPr>
              <a:t>)</a:t>
            </a:r>
            <a:endParaRPr lang="pl-PL" sz="1100" b="1" i="1" dirty="0">
              <a:solidFill>
                <a:schemeClr val="bg1"/>
              </a:solidFill>
            </a:endParaRPr>
          </a:p>
        </p:txBody>
      </p:sp>
      <p:cxnSp>
        <p:nvCxnSpPr>
          <p:cNvPr id="82" name="Łącznik prosty ze strzałką 81"/>
          <p:cNvCxnSpPr/>
          <p:nvPr/>
        </p:nvCxnSpPr>
        <p:spPr>
          <a:xfrm flipV="1">
            <a:off x="4442048" y="4679024"/>
            <a:ext cx="289673" cy="981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10019037" y="2575224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10155527" y="3035071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10155527" y="3224127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10155527" y="3411327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6621799" y="4378989"/>
            <a:ext cx="3580445" cy="1549972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100" b="1" dirty="0" smtClean="0"/>
              <a:t>Integracja z E-usługami i rejestrami:</a:t>
            </a:r>
          </a:p>
          <a:p>
            <a:pPr algn="ctr"/>
            <a:endParaRPr lang="pl-PL" sz="1100" i="1" dirty="0" smtClean="0">
              <a:solidFill>
                <a:schemeClr val="bg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pl-PL" sz="1100" b="1" i="1" dirty="0" smtClean="0">
                <a:solidFill>
                  <a:schemeClr val="bg1"/>
                </a:solidFill>
              </a:rPr>
              <a:t>Węzeł krajowy</a:t>
            </a:r>
            <a:endParaRPr lang="pl-PL" sz="1100" b="1" i="1" dirty="0">
              <a:solidFill>
                <a:schemeClr val="bg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pl-PL" sz="1100" b="1" i="1" dirty="0" smtClean="0">
                <a:solidFill>
                  <a:schemeClr val="bg1"/>
                </a:solidFill>
              </a:rPr>
              <a:t>REGON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pl-PL" sz="1100" b="1" i="1" dirty="0" smtClean="0">
                <a:solidFill>
                  <a:schemeClr val="bg1"/>
                </a:solidFill>
              </a:rPr>
              <a:t>TERYT</a:t>
            </a:r>
            <a:r>
              <a:rPr lang="pl-PL" sz="1100" i="1" dirty="0" smtClean="0">
                <a:solidFill>
                  <a:schemeClr val="bg1"/>
                </a:solidFill>
              </a:rPr>
              <a:t> </a:t>
            </a:r>
            <a:r>
              <a:rPr lang="pl-PL" sz="1100" i="1" dirty="0">
                <a:solidFill>
                  <a:schemeClr val="bg1"/>
                </a:solidFill>
              </a:rPr>
              <a:t>(w tym NOBC)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pl-PL" sz="1100" i="1" dirty="0">
                <a:solidFill>
                  <a:schemeClr val="bg1"/>
                </a:solidFill>
              </a:rPr>
              <a:t>Usługa lokalizacji działek katastralnych </a:t>
            </a:r>
            <a:r>
              <a:rPr lang="pl-PL" sz="1100" b="1" i="1" dirty="0">
                <a:solidFill>
                  <a:schemeClr val="bg1"/>
                </a:solidFill>
              </a:rPr>
              <a:t>(ULDK)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pl-PL" sz="1100" i="1" dirty="0">
                <a:solidFill>
                  <a:schemeClr val="bg1"/>
                </a:solidFill>
              </a:rPr>
              <a:t>Uniwersalna Usługa </a:t>
            </a:r>
            <a:r>
              <a:rPr lang="pl-PL" sz="1100" i="1" dirty="0" err="1">
                <a:solidFill>
                  <a:schemeClr val="bg1"/>
                </a:solidFill>
              </a:rPr>
              <a:t>Geokodowania</a:t>
            </a:r>
            <a:r>
              <a:rPr lang="pl-PL" sz="1100" i="1" dirty="0">
                <a:solidFill>
                  <a:schemeClr val="bg1"/>
                </a:solidFill>
              </a:rPr>
              <a:t> </a:t>
            </a:r>
            <a:r>
              <a:rPr lang="pl-PL" sz="1100" b="1" i="1" dirty="0">
                <a:solidFill>
                  <a:schemeClr val="bg1"/>
                </a:solidFill>
              </a:rPr>
              <a:t>(UUG)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pl-PL" sz="1100" i="1" dirty="0">
                <a:solidFill>
                  <a:schemeClr val="bg1"/>
                </a:solidFill>
              </a:rPr>
              <a:t>Wyszukiwanie dróg na podstawie </a:t>
            </a:r>
            <a:r>
              <a:rPr lang="pl-PL" sz="1100" i="1" dirty="0" smtClean="0">
                <a:solidFill>
                  <a:schemeClr val="bg1"/>
                </a:solidFill>
              </a:rPr>
              <a:t>kilometrażu</a:t>
            </a:r>
            <a:endParaRPr lang="pl-PL" sz="1100" i="1" dirty="0">
              <a:solidFill>
                <a:schemeClr val="bg1"/>
              </a:solidFill>
            </a:endParaRPr>
          </a:p>
        </p:txBody>
      </p:sp>
      <p:cxnSp>
        <p:nvCxnSpPr>
          <p:cNvPr id="38" name="Łącznik prosty 37"/>
          <p:cNvCxnSpPr/>
          <p:nvPr/>
        </p:nvCxnSpPr>
        <p:spPr>
          <a:xfrm>
            <a:off x="6498928" y="5131892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38"/>
          <p:cNvCxnSpPr/>
          <p:nvPr/>
        </p:nvCxnSpPr>
        <p:spPr>
          <a:xfrm flipV="1">
            <a:off x="6498927" y="4632892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/>
          <p:cNvCxnSpPr/>
          <p:nvPr/>
        </p:nvCxnSpPr>
        <p:spPr>
          <a:xfrm flipH="1">
            <a:off x="6205587" y="4632892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y 56"/>
          <p:cNvCxnSpPr/>
          <p:nvPr/>
        </p:nvCxnSpPr>
        <p:spPr>
          <a:xfrm>
            <a:off x="6475133" y="3962588"/>
            <a:ext cx="14666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y 57"/>
          <p:cNvCxnSpPr/>
          <p:nvPr/>
        </p:nvCxnSpPr>
        <p:spPr>
          <a:xfrm>
            <a:off x="6475133" y="3962588"/>
            <a:ext cx="0" cy="43437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Łącznik prosty ze strzałką 82"/>
          <p:cNvCxnSpPr>
            <a:endCxn id="64" idx="3"/>
          </p:cNvCxnSpPr>
          <p:nvPr/>
        </p:nvCxnSpPr>
        <p:spPr>
          <a:xfrm flipH="1" flipV="1">
            <a:off x="6211342" y="4378990"/>
            <a:ext cx="263791" cy="7742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1" y="13831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837654"/>
              </p:ext>
            </p:extLst>
          </p:nvPr>
        </p:nvGraphicFramePr>
        <p:xfrm>
          <a:off x="345997" y="2235380"/>
          <a:ext cx="11368726" cy="4191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29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10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08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8576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130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32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Dostępna dla PT wyszukiwarka informacji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Czas uzyskania informacji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Uzyskanie szukanej informacji w ciągu kilku minut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11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Uchwały JST dotyczące zajęcia pasa drogowego przesyłane drogą elektroniczną do PIT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uchwał rejestrowanych w PIT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99,5 %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2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opracowanych ekspertyz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23798257"/>
                  </a:ext>
                </a:extLst>
              </a:tr>
              <a:tr h="522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uczestników form szkoleniowych dla instytucji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  <a:endParaRPr lang="pl-PL" sz="110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pl-PL" sz="11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08510391"/>
                  </a:ext>
                </a:extLst>
              </a:tr>
              <a:tr h="4333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zakupionych urządzeń oraz elementów wyposażenia stanowiska pracy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66732668"/>
                  </a:ext>
                </a:extLst>
              </a:tr>
              <a:tr h="618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zorganizowanych spotkań, konferencji, seminariów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19525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399" y="2264239"/>
            <a:ext cx="10801199" cy="1610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03.2027 r.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900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Państwa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900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089568"/>
              </p:ext>
            </p:extLst>
          </p:nvPr>
        </p:nvGraphicFramePr>
        <p:xfrm>
          <a:off x="665763" y="4007967"/>
          <a:ext cx="10729194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541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884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Brak zapewnienia</a:t>
                      </a:r>
                      <a:r>
                        <a:rPr lang="pl-PL" sz="1400" baseline="0" dirty="0" smtClean="0">
                          <a:solidFill>
                            <a:schemeClr val="tx1"/>
                          </a:solidFill>
                        </a:rPr>
                        <a:t> prawidłowego funkcjonowania systemu w okresie eksploatacji.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  <a:endParaRPr lang="pl-PL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  <a:endParaRPr lang="pl-PL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Zapewnienie skalowalności wybudowanej na potrzeby projektu infrastruktury. </a:t>
                      </a:r>
                      <a:endParaRPr lang="pl-PL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Brak wystarczających środków finansowych na utrzymanie systemu po jego wdrożeniu.</a:t>
                      </a:r>
                      <a:endParaRPr lang="pl-PL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  <a:endParaRPr lang="pl-PL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  <a:endParaRPr lang="pl-PL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Zabezpieczenie odpowiednich środków w części 76 budżetu państwa (rezerwa celowa). </a:t>
                      </a:r>
                      <a:endParaRPr lang="pl-PL" sz="14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infopath/2007/PartnerControls"/>
    <ds:schemaRef ds:uri="http://purl.org/dc/elements/1.1/"/>
    <ds:schemaRef ds:uri="9affde3b-50dd-4e74-9e2c-6b9654ae514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5df3a10b-8748-402e-bef4-aee373db4db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416</Words>
  <Application>Microsoft Office PowerPoint</Application>
  <PresentationFormat>Panoramiczny</PresentationFormat>
  <Paragraphs>116</Paragraphs>
  <Slides>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74</cp:revision>
  <dcterms:created xsi:type="dcterms:W3CDTF">2017-01-27T12:50:17Z</dcterms:created>
  <dcterms:modified xsi:type="dcterms:W3CDTF">2022-09-08T10:11:40Z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