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2" r:id="rId4"/>
    <p:sldId id="259" r:id="rId5"/>
    <p:sldId id="260" r:id="rId6"/>
    <p:sldId id="266" r:id="rId7"/>
    <p:sldId id="263" r:id="rId8"/>
  </p:sldIdLst>
  <p:sldSz cx="12192000" cy="6858000"/>
  <p:notesSz cx="6799263" cy="98694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29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60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29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25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801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2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19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64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598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98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478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932ED-3348-45DA-AA76-9C43E752F39F}" type="datetimeFigureOut">
              <a:rPr lang="pl-PL" smtClean="0"/>
              <a:t>20.02.2023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362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gov.pl/web/finanse/budzet-panstwa" TargetMode="External"/><Relationship Id="rId7" Type="http://schemas.openxmlformats.org/officeDocument/2006/relationships/image" Target="../media/image1.emf"/><Relationship Id="rId2" Type="http://schemas.openxmlformats.org/officeDocument/2006/relationships/hyperlink" Target="https://www.gov.pl/web/finanse/co-robim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pl/web/finanse/procedura-rezerw-celowych-budzet-panstwa" TargetMode="External"/><Relationship Id="rId5" Type="http://schemas.openxmlformats.org/officeDocument/2006/relationships/hyperlink" Target="https://www.gov.pl/web/finanse/rezerwy-budzetu-panstwa" TargetMode="External"/><Relationship Id="rId4" Type="http://schemas.openxmlformats.org/officeDocument/2006/relationships/hyperlink" Target="https://www.gov.pl/web/finanse/wykonanie-budzetu-panstw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662211"/>
          </a:xfrm>
        </p:spPr>
        <p:txBody>
          <a:bodyPr>
            <a:normAutofit/>
          </a:bodyPr>
          <a:lstStyle/>
          <a:p>
            <a: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Dzień Informacyjny </a:t>
            </a:r>
            <a:b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lutego 2023 r.</a:t>
            </a:r>
            <a:b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Warszawa</a:t>
            </a:r>
            <a:b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działań Unii w dziedzinie zdrowia</a:t>
            </a:r>
            <a:b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(Program UE dla zdrowia) na lata 2021 – 2027 (EU4Health/EU4H)</a:t>
            </a:r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88" y="7825"/>
            <a:ext cx="1817514" cy="12107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572F4ED1-529A-F3F7-2DAC-D705168008D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8034187" y="221122"/>
            <a:ext cx="3333509" cy="1466491"/>
          </a:xfrm>
          <a:prstGeom prst="rect">
            <a:avLst/>
          </a:prstGeom>
        </p:spPr>
      </p:pic>
      <p:pic>
        <p:nvPicPr>
          <p:cNvPr id="1026" name="Picture 2" descr="logotyp Ministerstwa Zdrowia">
            <a:extLst>
              <a:ext uri="{FF2B5EF4-FFF2-40B4-BE49-F238E27FC236}">
                <a16:creationId xmlns:a16="http://schemas.microsoft.com/office/drawing/2014/main" id="{40188540-A3E5-E849-A0E1-DB024DDB0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389" y="169050"/>
            <a:ext cx="2688923" cy="114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F9D4A02-AF18-C3EE-D24C-242FC7D6235F}"/>
              </a:ext>
            </a:extLst>
          </p:cNvPr>
          <p:cNvSpPr txBox="1"/>
          <p:nvPr/>
        </p:nvSpPr>
        <p:spPr>
          <a:xfrm>
            <a:off x="4417309" y="585035"/>
            <a:ext cx="33573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Departament Budżetu i Finansów</a:t>
            </a:r>
          </a:p>
        </p:txBody>
      </p:sp>
    </p:spTree>
    <p:extLst>
      <p:ext uri="{BB962C8B-B14F-4D97-AF65-F5344CB8AC3E}">
        <p14:creationId xmlns:p14="http://schemas.microsoft.com/office/powerpoint/2010/main" val="32302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 środki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Finansowanie projektów w jednostkach budżetowych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88" y="7825"/>
            <a:ext cx="1817514" cy="12107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572F4ED1-529A-F3F7-2DAC-D705168008D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8034187" y="221122"/>
            <a:ext cx="3333509" cy="1466491"/>
          </a:xfrm>
          <a:prstGeom prst="rect">
            <a:avLst/>
          </a:prstGeom>
        </p:spPr>
      </p:pic>
      <p:pic>
        <p:nvPicPr>
          <p:cNvPr id="1026" name="Picture 2" descr="logotyp Ministerstwa Zdrowia">
            <a:extLst>
              <a:ext uri="{FF2B5EF4-FFF2-40B4-BE49-F238E27FC236}">
                <a16:creationId xmlns:a16="http://schemas.microsoft.com/office/drawing/2014/main" id="{40188540-A3E5-E849-A0E1-DB024DDB0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389" y="169050"/>
            <a:ext cx="2688923" cy="114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85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383958"/>
            <a:ext cx="9144000" cy="898552"/>
          </a:xfrm>
        </p:spPr>
        <p:txBody>
          <a:bodyPr>
            <a:normAutofit/>
          </a:bodyPr>
          <a:lstStyle/>
          <a:p>
            <a:r>
              <a:rPr lang="pl-P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 środki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2181226"/>
            <a:ext cx="9144000" cy="3962400"/>
          </a:xfrm>
        </p:spPr>
        <p:txBody>
          <a:bodyPr>
            <a:normAutofit fontScale="92500" lnSpcReduction="20000"/>
          </a:bodyPr>
          <a:lstStyle/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Środki pochodzące z budżetu UE, ale 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są to środki europejskie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uofp</a:t>
            </a:r>
            <a:r>
              <a:rPr lang="pl-PL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art. 2 pkt 5 </a:t>
            </a:r>
            <a:r>
              <a:rPr lang="pl-PL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art. 5 ust. 3 pkt 1, 2, 4 i 5a–5d)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Trzeci Program działań Unii w dziedzinie zdrowia (2014 – 2020) </a:t>
            </a:r>
          </a:p>
          <a:p>
            <a:pPr>
              <a:lnSpc>
                <a:spcPct val="100000"/>
              </a:lnSpc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Ramowy Unii Europejskiej Horyzont 2020</a:t>
            </a:r>
          </a:p>
          <a:p>
            <a:pPr>
              <a:lnSpc>
                <a:spcPct val="100000"/>
              </a:lnSpc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działań Unii w dziedzinie zdrowia (Program UE dla zdrowia) na lata 2021 – 2027</a:t>
            </a:r>
          </a:p>
          <a:p>
            <a:pPr>
              <a:lnSpc>
                <a:spcPct val="100000"/>
              </a:lnSpc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Unii Europejskiej "Sprawiedliwość" 2014 – 2020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Cyfrowa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Europa -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44" y="140260"/>
            <a:ext cx="1881640" cy="1253427"/>
          </a:xfrm>
          <a:prstGeom prst="rect">
            <a:avLst/>
          </a:prstGeom>
        </p:spPr>
      </p:pic>
      <p:pic>
        <p:nvPicPr>
          <p:cNvPr id="8" name="Picture 2" descr="logotyp Ministerstwa Zdrowia">
            <a:extLst>
              <a:ext uri="{FF2B5EF4-FFF2-40B4-BE49-F238E27FC236}">
                <a16:creationId xmlns:a16="http://schemas.microsoft.com/office/drawing/2014/main" id="{C52CA431-1F77-AF4D-7274-FA9B2E35B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389" y="169050"/>
            <a:ext cx="2688923" cy="114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75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838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Podstawy prawne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23965"/>
            <a:ext cx="10515600" cy="54938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Ustawa z dnia 27 sierpnia 2009 r. o finansach publicznych (Dz.U. z 2022 r. poz. 1634, z </a:t>
            </a:r>
            <a:r>
              <a:rPr lang="pl-PL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póżn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5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ust. 1 pkt 2 i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ust. 3 pkt 6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kwalifikuje środki finansowe tych programów jako: środki publiczne,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pochodzące z budżetu UE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inne środki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art. 5 ust. 2 pkt 2 określa dochody publiczne, w tym inne dochody publiczne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art. 9 określa jednostki sektora finansów publicznych, w tym jednostki budżetowe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11 definiuje jednostkę budżetową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wskazuje jako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podstawę jej gospodarki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finansowej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dochodów i wydatków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       	  zwany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„planem finansowym jednostki budżetowej”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Rozporządzenie Ministra Finansów z dnia 15 stycznia 2014 r. w sprawie szczegółowego sposobu wykonywania budżetu państwa (Dz.U. z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2021 r. poz. 259) określa: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definicję dochodów (doprecyzowuje)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sposób obsługi dochodów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wykonywanie budżetu państwa w Informatycznym Systemie Obsługi Budżetu Państwa (TREZOR).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Rozporządzenie Rady Ministrów z dnia 23 grudnia 2016 r. w sprawie wykazu środków publicznych niezaliczanych do środków, o których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mowa w art. 5 ust. 3 pkt 5c i 6 ustawy o finansach publicznych (Dz.U. z 2021 r. poz. 1746, z </a:t>
            </a:r>
            <a:r>
              <a:rPr lang="pl-PL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póżn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wyłączające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środki programu/projektu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„innych środków”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Rozporządzenie Ministra Finansów z dnia 2 marca 2010 r. w sprawie szczegółowej klasyfikacji dochodów, wydatków, przychodów 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rozchodów oraz środków pochodzących ze źródeł zagranicznych (Dz.U. z 2022 r. poz. 513, z </a:t>
            </a:r>
            <a:r>
              <a:rPr lang="pl-PL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zm.):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budżet środków krajowych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czwarta cyfra paragrafów dla dochodów/wydatków z finansowania ze środków grantu/dotacji UE –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część budżetowa i/lub rezerwa celowa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czwarta cyfra paragrafów dla wydatków z budżetu państwa na współfinansowanie -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TYLKO część budżetowa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44" y="107309"/>
            <a:ext cx="1428559" cy="951614"/>
          </a:xfrm>
          <a:prstGeom prst="rect">
            <a:avLst/>
          </a:prstGeom>
        </p:spPr>
      </p:pic>
      <p:pic>
        <p:nvPicPr>
          <p:cNvPr id="8" name="Picture 2" descr="logotyp Ministerstwa Zdrowia">
            <a:extLst>
              <a:ext uri="{FF2B5EF4-FFF2-40B4-BE49-F238E27FC236}">
                <a16:creationId xmlns:a16="http://schemas.microsoft.com/office/drawing/2014/main" id="{F2011D32-6BD8-B2EF-9CF9-607375DE2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389" y="169050"/>
            <a:ext cx="2688923" cy="114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37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838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Obsługa finansowa projektów i programów finansowanych z „innych środków” w </a:t>
            </a:r>
            <a:r>
              <a:rPr lang="pl-PL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pjb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23964"/>
            <a:ext cx="10515600" cy="536630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Zawarta umowa lub wydana decyzja o przyznaniu finansowania (grantu/dotacji) z UE – wystąpienie jednostki do dysponenta głównego części budżetowej o wystawienie fiszki bankowej z numerem rachunku bankowego Ministra Finansów (MF) służącego do obsługi finansowej „innych środków” pochodzących z budżetu UE nie podlegających zwrotowi: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Departament Budżetu i Finansów w Ministerstwie Zdrowia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numer rachunku bankowego z fiszki do lidera/koordynatora/Agencji.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Kopia/skan zawartej umowy przekazana do dysponenta.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Wpływ środków na rachunek MF – informacja do jednostki realizującej i dysponenta.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Planowanie do ustawy budżetowej na kolejny rok: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„1” – czwarta cyfra paragrafów dla środków z finansowania z grantu UE -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część budżetowa 46 i/lub rezerwa celowa 83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„2” – czwarta cyfra paragrafów dla środków z budżetu państwa na współfinansowanie w części, z której jest finansowana </a:t>
            </a:r>
            <a:r>
              <a:rPr lang="pl-PL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pjb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Pozyskiwanie środków: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„2” – są w planie finansowym jednostki lub należy przenieść z wydatków z czwartą cyfrą paragrafów „0”;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„1” – są w planie finansowym jednostki lub uruchamia się z rezerwy celowej budżetu państwa (część 83, poz. 8) zgodnie z 	obowiązującą od 1 czerwca 2021 r. „Procedurą uruchamiania oraz przyznawania zapewnienia finansowania lub dofinansowania 	przedsięwzięcia ze środków rezerw celowych budżetu państwa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realizację projektów współfinansowanych z udziałem środków 	pochodzących z budżetu UE oraz ze środków pomocy bezzwrotnej, rozliczenia programów i projektów finansowanych z udziałem 	tych środków, a także rozliczenia z budżetem ogólnym Unii Europejskiej”.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Działania prowadzone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tylko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Informatycznym Systemie Obsługi Budżetu Państwa (TREZOR) (budżet państwa). 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44" y="107309"/>
            <a:ext cx="1428559" cy="951614"/>
          </a:xfrm>
          <a:prstGeom prst="rect">
            <a:avLst/>
          </a:prstGeom>
        </p:spPr>
      </p:pic>
      <p:pic>
        <p:nvPicPr>
          <p:cNvPr id="8" name="Picture 2" descr="logotyp Ministerstwa Zdrowia">
            <a:extLst>
              <a:ext uri="{FF2B5EF4-FFF2-40B4-BE49-F238E27FC236}">
                <a16:creationId xmlns:a16="http://schemas.microsoft.com/office/drawing/2014/main" id="{7760CAB2-A843-54D9-CB1F-A0BC041BD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389" y="169050"/>
            <a:ext cx="2688923" cy="114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68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70AD51-E85A-8C9F-4B05-17061C43F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0" y="365126"/>
            <a:ext cx="4962525" cy="726658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Planowanie budżetowe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98D2A74-6748-99AB-B428-B0716E092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862045"/>
              </p:ext>
            </p:extLst>
          </p:nvPr>
        </p:nvGraphicFramePr>
        <p:xfrm>
          <a:off x="838201" y="1438275"/>
          <a:ext cx="10515598" cy="5054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954">
                  <a:extLst>
                    <a:ext uri="{9D8B030D-6E8A-4147-A177-3AD203B41FA5}">
                      <a16:colId xmlns:a16="http://schemas.microsoft.com/office/drawing/2014/main" val="1136175326"/>
                    </a:ext>
                  </a:extLst>
                </a:gridCol>
                <a:gridCol w="2735118">
                  <a:extLst>
                    <a:ext uri="{9D8B030D-6E8A-4147-A177-3AD203B41FA5}">
                      <a16:colId xmlns:a16="http://schemas.microsoft.com/office/drawing/2014/main" val="346907709"/>
                    </a:ext>
                  </a:extLst>
                </a:gridCol>
                <a:gridCol w="601903">
                  <a:extLst>
                    <a:ext uri="{9D8B030D-6E8A-4147-A177-3AD203B41FA5}">
                      <a16:colId xmlns:a16="http://schemas.microsoft.com/office/drawing/2014/main" val="1602268059"/>
                    </a:ext>
                  </a:extLst>
                </a:gridCol>
                <a:gridCol w="610754">
                  <a:extLst>
                    <a:ext uri="{9D8B030D-6E8A-4147-A177-3AD203B41FA5}">
                      <a16:colId xmlns:a16="http://schemas.microsoft.com/office/drawing/2014/main" val="3701845637"/>
                    </a:ext>
                  </a:extLst>
                </a:gridCol>
                <a:gridCol w="646161">
                  <a:extLst>
                    <a:ext uri="{9D8B030D-6E8A-4147-A177-3AD203B41FA5}">
                      <a16:colId xmlns:a16="http://schemas.microsoft.com/office/drawing/2014/main" val="3321722258"/>
                    </a:ext>
                  </a:extLst>
                </a:gridCol>
                <a:gridCol w="522239">
                  <a:extLst>
                    <a:ext uri="{9D8B030D-6E8A-4147-A177-3AD203B41FA5}">
                      <a16:colId xmlns:a16="http://schemas.microsoft.com/office/drawing/2014/main" val="4066607069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085075608"/>
                    </a:ext>
                  </a:extLst>
                </a:gridCol>
                <a:gridCol w="1017924">
                  <a:extLst>
                    <a:ext uri="{9D8B030D-6E8A-4147-A177-3AD203B41FA5}">
                      <a16:colId xmlns:a16="http://schemas.microsoft.com/office/drawing/2014/main" val="1230040921"/>
                    </a:ext>
                  </a:extLst>
                </a:gridCol>
                <a:gridCol w="1106439">
                  <a:extLst>
                    <a:ext uri="{9D8B030D-6E8A-4147-A177-3AD203B41FA5}">
                      <a16:colId xmlns:a16="http://schemas.microsoft.com/office/drawing/2014/main" val="3294886534"/>
                    </a:ext>
                  </a:extLst>
                </a:gridCol>
                <a:gridCol w="1106439">
                  <a:extLst>
                    <a:ext uri="{9D8B030D-6E8A-4147-A177-3AD203B41FA5}">
                      <a16:colId xmlns:a16="http://schemas.microsoft.com/office/drawing/2014/main" val="2357642542"/>
                    </a:ext>
                  </a:extLst>
                </a:gridCol>
              </a:tblGrid>
              <a:tr h="5518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800" u="none" strike="noStrike">
                          <a:effectLst/>
                        </a:rPr>
                        <a:t>część budżetowa  …………………………………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u="none" strike="noStrike">
                          <a:effectLst/>
                        </a:rPr>
                        <a:t>Załącznik nr 34</a:t>
                      </a:r>
                      <a:endParaRPr lang="pl-P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extLst>
                  <a:ext uri="{0D108BD9-81ED-4DB2-BD59-A6C34878D82A}">
                    <a16:rowId xmlns:a16="http://schemas.microsoft.com/office/drawing/2014/main" val="2672439010"/>
                  </a:ext>
                </a:extLst>
              </a:tr>
              <a:tr h="3416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800" u="none" strike="noStrike">
                          <a:effectLst/>
                        </a:rPr>
                        <a:t>              (nr i nazwa części budżetowej)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u="none" strike="noStrike">
                          <a:effectLst/>
                        </a:rPr>
                        <a:t>PF-UE (BP)</a:t>
                      </a:r>
                      <a:endParaRPr lang="pl-P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extLst>
                  <a:ext uri="{0D108BD9-81ED-4DB2-BD59-A6C34878D82A}">
                    <a16:rowId xmlns:a16="http://schemas.microsoft.com/office/drawing/2014/main" val="564632827"/>
                  </a:ext>
                </a:extLst>
              </a:tr>
              <a:tr h="88040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PLANOWANE WYDATKI NA REALIZACJĘ PROGRAMÓW FINANSOWANYCH Z UDZIAŁEM ŚRODKÓW POCHODZĄCYCH Z BUDŻETU UNII EUROPEJSKIEJ (bez WPR) ORAZ PAŃSTW CZŁONKOWSKICH EUROPEJSKIEGO POROZUMIENIA O WOLNYM HANDLU (EFTA) W RAMACH BUDŻETU PAŃSTWA</a:t>
                      </a:r>
                      <a:endParaRPr lang="pl-P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193719"/>
                  </a:ext>
                </a:extLst>
              </a:tr>
              <a:tr h="247850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>
                          <a:effectLst/>
                        </a:rPr>
                        <a:t> 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800" u="none" strike="noStrike">
                          <a:effectLst/>
                        </a:rPr>
                        <a:t> w tys. zł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76782"/>
                  </a:ext>
                </a:extLst>
              </a:tr>
              <a:tr h="42049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Skrót</a:t>
                      </a:r>
                      <a:br>
                        <a:rPr lang="pl-PL" sz="800" u="none" strike="noStrike">
                          <a:effectLst/>
                        </a:rPr>
                      </a:br>
                      <a:r>
                        <a:rPr lang="pl-PL" sz="800" u="none" strike="noStrike">
                          <a:effectLst/>
                        </a:rPr>
                        <a:t>Programu/Mechanizmu Finansowego*</a:t>
                      </a:r>
                      <a:r>
                        <a:rPr lang="pl-PL" sz="800" u="none" strike="noStrike" baseline="30000">
                          <a:effectLst/>
                        </a:rPr>
                        <a:t>)</a:t>
                      </a:r>
                      <a:endParaRPr lang="pl-PL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Pełna nazwa</a:t>
                      </a:r>
                      <a:br>
                        <a:rPr lang="pl-PL" sz="800" u="none" strike="noStrike">
                          <a:effectLst/>
                        </a:rPr>
                      </a:br>
                      <a:r>
                        <a:rPr lang="pl-PL" sz="800" u="none" strike="noStrike">
                          <a:effectLst/>
                        </a:rPr>
                        <a:t>Programu/Mechanizmu Finansowego*</a:t>
                      </a:r>
                      <a:r>
                        <a:rPr lang="pl-PL" sz="800" u="none" strike="noStrike" baseline="30000">
                          <a:effectLst/>
                        </a:rPr>
                        <a:t>)</a:t>
                      </a:r>
                      <a:br>
                        <a:rPr lang="pl-PL" sz="800" u="none" strike="noStrike">
                          <a:effectLst/>
                        </a:rPr>
                      </a:br>
                      <a:r>
                        <a:rPr lang="pl-PL" sz="800" u="sng" strike="noStrike">
                          <a:effectLst/>
                        </a:rPr>
                        <a:t>(kolumna wypełnia się automatycznie po wyborze skrótu w kol.1)</a:t>
                      </a:r>
                      <a:endParaRPr lang="pl-PL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Pomoc techniczna (PT)/                   Program (PR)</a:t>
                      </a:r>
                      <a:endParaRPr lang="pl-PL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Nr części budżetowej dysponenta</a:t>
                      </a:r>
                      <a:endParaRPr lang="pl-PL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>
                          <a:effectLst/>
                        </a:rPr>
                        <a:t>z tego:</a:t>
                      </a:r>
                      <a:endParaRPr lang="pl-PL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Rodzaj wydatku</a:t>
                      </a:r>
                      <a:endParaRPr lang="pl-PL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Beneficjent</a:t>
                      </a:r>
                      <a:endParaRPr lang="pl-PL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Wykonanie wydatków budżetu państwa w …….. r.</a:t>
                      </a:r>
                      <a:br>
                        <a:rPr lang="pl-PL" sz="800" u="none" strike="noStrike">
                          <a:effectLst/>
                        </a:rPr>
                      </a:br>
                      <a:r>
                        <a:rPr lang="pl-PL" sz="800" u="none" strike="noStrike">
                          <a:effectLst/>
                        </a:rPr>
                        <a:t>(rok N-1)</a:t>
                      </a:r>
                      <a:endParaRPr lang="pl-PL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606665"/>
                  </a:ext>
                </a:extLst>
              </a:tr>
              <a:tr h="2820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Część budżetowa (nr)/ Rezerwa celowa (83)**)</a:t>
                      </a:r>
                      <a:endParaRPr lang="pl-PL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Woj./SKO/Sądy</a:t>
                      </a:r>
                      <a:endParaRPr lang="pl-PL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18505"/>
                  </a:ext>
                </a:extLst>
              </a:tr>
              <a:tr h="73586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finansowanie</a:t>
                      </a:r>
                      <a:br>
                        <a:rPr lang="pl-PL" sz="800" u="none" strike="noStrike" dirty="0">
                          <a:effectLst/>
                        </a:rPr>
                      </a:br>
                      <a:r>
                        <a:rPr lang="pl-PL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"1"</a:t>
                      </a:r>
                      <a:endParaRPr lang="pl-PL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współfinansowanie</a:t>
                      </a:r>
                      <a:br>
                        <a:rPr lang="pl-PL" sz="800" u="none" strike="noStrike" dirty="0">
                          <a:effectLst/>
                        </a:rPr>
                      </a:br>
                      <a:r>
                        <a:rPr lang="pl-PL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"2"</a:t>
                      </a:r>
                      <a:endParaRPr lang="pl-PL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extLst>
                  <a:ext uri="{0D108BD9-81ED-4DB2-BD59-A6C34878D82A}">
                    <a16:rowId xmlns:a16="http://schemas.microsoft.com/office/drawing/2014/main" val="3399265598"/>
                  </a:ext>
                </a:extLst>
              </a:tr>
              <a:tr h="2715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1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2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3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4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5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6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7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8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9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u="none" strike="noStrike">
                          <a:effectLst/>
                        </a:rPr>
                        <a:t>10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extLst>
                  <a:ext uri="{0D108BD9-81ED-4DB2-BD59-A6C34878D82A}">
                    <a16:rowId xmlns:a16="http://schemas.microsoft.com/office/drawing/2014/main" val="3136749398"/>
                  </a:ext>
                </a:extLst>
              </a:tr>
              <a:tr h="490575"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31INNE</a:t>
                      </a:r>
                      <a:endParaRPr lang="pl-PL" sz="7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u="none" strike="noStrike">
                          <a:effectLst/>
                        </a:rPr>
                        <a:t>Program działań Unii w dziedzinie zdrowia (Program UE dla zdrowia) na lata 2021 – 2027 (EU4Health/EU4H)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u="none" strike="noStrike">
                          <a:effectLst/>
                        </a:rPr>
                        <a:t>PR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pl-PL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pl-PL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u="none" strike="noStrike">
                          <a:effectLst/>
                        </a:rPr>
                        <a:t>"00"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>
                          <a:effectLst/>
                        </a:rPr>
                        <a:t>wydatki bieżące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budżet państwa (z wyjątkiem GDDKiA)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u="none" strike="noStrike">
                          <a:effectLst/>
                        </a:rPr>
                        <a:t>ABC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u="none" strike="noStrike">
                          <a:effectLst/>
                        </a:rPr>
                        <a:t>XYZ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extLst>
                  <a:ext uri="{0D108BD9-81ED-4DB2-BD59-A6C34878D82A}">
                    <a16:rowId xmlns:a16="http://schemas.microsoft.com/office/drawing/2014/main" val="406658505"/>
                  </a:ext>
                </a:extLst>
              </a:tr>
              <a:tr h="490575"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32INNE</a:t>
                      </a:r>
                      <a:endParaRPr lang="pl-PL" sz="7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u="none" strike="noStrike">
                          <a:effectLst/>
                        </a:rPr>
                        <a:t>Program działań Unii w dziedzinie zdrowia (Program UE dla zdrowia) na lata 2021 – 2027 (EU4Health/EU4H)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u="none" strike="noStrike">
                          <a:effectLst/>
                        </a:rPr>
                        <a:t>PR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pl-PL" sz="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83</a:t>
                      </a:r>
                      <a:endParaRPr lang="pl-PL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>
                          <a:effectLst/>
                        </a:rPr>
                        <a:t>"00"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>
                          <a:effectLst/>
                        </a:rPr>
                        <a:t>wydatki bieżące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budżet państwa (z wyjątkiem GDDKiA)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>
                          <a:effectLst/>
                        </a:rPr>
                        <a:t>abc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>
                          <a:effectLst/>
                        </a:rPr>
                        <a:t>0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extLst>
                  <a:ext uri="{0D108BD9-81ED-4DB2-BD59-A6C34878D82A}">
                    <a16:rowId xmlns:a16="http://schemas.microsoft.com/office/drawing/2014/main" val="3437292916"/>
                  </a:ext>
                </a:extLst>
              </a:tr>
              <a:tr h="341650"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u="none" strike="noStrike">
                          <a:effectLst/>
                        </a:rPr>
                        <a:t>Skrót programu …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u="none" strike="noStrike">
                          <a:effectLst/>
                        </a:rPr>
                        <a:t>Nazwa programu …</a:t>
                      </a:r>
                      <a:endParaRPr lang="pl-PL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800" u="none" strike="noStrike">
                          <a:effectLst/>
                        </a:rPr>
                        <a:t>NA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>
                          <a:effectLst/>
                        </a:rPr>
                        <a:t> 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>
                          <a:effectLst/>
                        </a:rPr>
                        <a:t> 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>
                          <a:effectLst/>
                        </a:rPr>
                        <a:t> 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u="none" strike="noStrike">
                          <a:effectLst/>
                        </a:rPr>
                        <a:t>Rodzaj wydatku…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Beneficjent…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>
                          <a:effectLst/>
                        </a:rPr>
                        <a:t> </a:t>
                      </a:r>
                      <a:endParaRPr lang="pl-PL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u="none" strike="noStrike" dirty="0">
                          <a:effectLst/>
                        </a:rPr>
                        <a:t> </a:t>
                      </a:r>
                      <a:endParaRPr lang="pl-PL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67" marR="4467" marT="4467" marB="0" anchor="b"/>
                </a:tc>
                <a:extLst>
                  <a:ext uri="{0D108BD9-81ED-4DB2-BD59-A6C34878D82A}">
                    <a16:rowId xmlns:a16="http://schemas.microsoft.com/office/drawing/2014/main" val="2746339913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6957E79E-8191-2F54-7434-BA6AD327B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88" y="140169"/>
            <a:ext cx="1428559" cy="951614"/>
          </a:xfrm>
          <a:prstGeom prst="rect">
            <a:avLst/>
          </a:prstGeom>
        </p:spPr>
      </p:pic>
      <p:pic>
        <p:nvPicPr>
          <p:cNvPr id="6" name="Picture 2" descr="logotyp Ministerstwa Zdrowia">
            <a:extLst>
              <a:ext uri="{FF2B5EF4-FFF2-40B4-BE49-F238E27FC236}">
                <a16:creationId xmlns:a16="http://schemas.microsoft.com/office/drawing/2014/main" id="{84D01531-2C08-85C1-362F-9142EDC8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389" y="169050"/>
            <a:ext cx="2688923" cy="114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46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838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23965"/>
            <a:ext cx="10515600" cy="549386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Dostępna na stronie Ministerstwa Finansów w zakładce: 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 robimy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Budżet państwa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Wykonanie budżetu państwa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Rezerwy budżetu państwa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Procedura rezerw celowych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uruchamiania środków na wynagrodzenia i pochodne z części 83 poz. 8 (nie 19) dla pracowników </a:t>
            </a:r>
            <a:r>
              <a:rPr lang="pl-PL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pjb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zaangażowanych w realizację projektów; bez uchwały Rady Ministrów.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Wyłączenie wydatków płacowych z obowiązku kilkukrotnego składania wniosku na najbliższe 3 miesiące.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Płacowe można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wyjątkowo uruchomić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 do końca roku budżetowego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Dwa formularze wniosków: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1) załącznik 1c - dla wszystkich, innych wydatków ujętych w szacunkowym budżecie projektu/działania (zakup usług, towarów, podróże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służbowe, itp.) na wydatki planowane do poniesienia w ciągu najbliższych 3 miesięcy;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2) załącznik 1e - wyłącznie dla wydatków płacowych, nawet jeśli oba wnioski składane są w jednym terminie. 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można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uruchamiać środków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współfinansowanie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(budżet państwa, §…2) – muszą być zabezpieczone w części budżetowej i planie finansowym jednostki.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Sprawozdawczość –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dysponent główny części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 do Departamentu Instytucji Płatniczej: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1)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informację kwartalną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temat wydatkowania i zaangażowania środków pozyskanych w danym roku budżetowym z rezerwy celowej –                     	do 20 dni po zakończeniu danego kwartału - wg wzoru stanowiącego załącznik 3 do Procedury;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2)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informację roczną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na temat wydatkowania i zaangażowania środków pozyskanych w danym roku budżetowym z rezerwy celowej za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okres całego roku budżetowego - do 5 marca roku następnego;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3)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Raport kwartalny –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wydatki poniesione ze środków grantu (paragrafy „1”) w danym kwartale sprawozdawczym – do 20 dni po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po zakończeniu danego kwartału - wg wzoru dostarczanego przez dysponenta.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 startAt="7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Sprawozdawczość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jednostka do dysponenta głównego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 w systemie TREZOR sprawozdania Rb-28 i Rb-28 Programy.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9688" y="140169"/>
            <a:ext cx="1428559" cy="951614"/>
          </a:xfrm>
          <a:prstGeom prst="rect">
            <a:avLst/>
          </a:prstGeom>
        </p:spPr>
      </p:pic>
      <p:pic>
        <p:nvPicPr>
          <p:cNvPr id="8" name="Picture 2" descr="logotyp Ministerstwa Zdrowia">
            <a:extLst>
              <a:ext uri="{FF2B5EF4-FFF2-40B4-BE49-F238E27FC236}">
                <a16:creationId xmlns:a16="http://schemas.microsoft.com/office/drawing/2014/main" id="{CD2BD64D-84D1-6120-D09D-879B58C5C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389" y="169050"/>
            <a:ext cx="2688923" cy="114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57692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1347</Words>
  <Application>Microsoft Office PowerPoint</Application>
  <PresentationFormat>Panoramiczny</PresentationFormat>
  <Paragraphs>123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Motyw pakietu Office</vt:lpstr>
      <vt:lpstr>Dzień Informacyjny  21 lutego 2023 r. Warszawa  Program działań Unii w dziedzinie zdrowia (Program UE dla zdrowia) na lata 2021 – 2027 (EU4Health/EU4H)</vt:lpstr>
      <vt:lpstr>Inne środki</vt:lpstr>
      <vt:lpstr>Inne środki</vt:lpstr>
      <vt:lpstr>Podstawy prawne</vt:lpstr>
      <vt:lpstr>Obsługa finansowa projektów i programów finansowanych z „innych środków” w pjb</vt:lpstr>
      <vt:lpstr>Planowanie budżetowe</vt:lpstr>
      <vt:lpstr>Procedura</vt:lpstr>
    </vt:vector>
  </TitlesOfParts>
  <Company>Ministerstwo Zdrowia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Rzeczkowski Tomasz</dc:creator>
  <cp:lastModifiedBy>Iwanek Artur</cp:lastModifiedBy>
  <cp:revision>49</cp:revision>
  <cp:lastPrinted>2019-05-27T13:31:22Z</cp:lastPrinted>
  <dcterms:created xsi:type="dcterms:W3CDTF">2019-05-24T14:23:12Z</dcterms:created>
  <dcterms:modified xsi:type="dcterms:W3CDTF">2023-02-20T13:20:33Z</dcterms:modified>
</cp:coreProperties>
</file>