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9" r:id="rId6"/>
    <p:sldId id="260" r:id="rId7"/>
    <p:sldId id="261" r:id="rId8"/>
    <p:sldId id="276" r:id="rId9"/>
    <p:sldId id="269" r:id="rId10"/>
    <p:sldId id="274" r:id="rId11"/>
    <p:sldId id="267" r:id="rId12"/>
    <p:sldId id="258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A54E58B-327F-3763-1B36-5AE7C837390F}" name="Marczak Joanna" initials="MJ" userId="S::Joanna.Marczak@cyfra.gov.pl::2eaf09f3-aaeb-486c-aecb-e3f97e06763d" providerId="AD"/>
  <p188:author id="{A34A8A9D-B600-AFF4-2B16-4DBC0B94A031}" name="Kowalczyk Agnieszka" initials="KA" userId="S::agnieszka.kowalczyk@gum.gov.pl::61163f10-3977-4878-946d-dba304a01543" providerId="AD"/>
  <p188:author id="{739DA2B9-2307-3DCA-0BC4-461B5766149B}" name="Oleszczuk Mariola" initials="OM" userId="S::mariola.oleszczuk@gum.gov.pl::771b6df1-2fda-4d42-8313-4431814ecec6" providerId="AD"/>
  <p188:author id="{F78769C7-E32D-6122-6361-47995462C58C}" name="Cybulska Marzena" initials="MC" userId="S::marzena.cybulska@gum.gov.pl::747fd4a7-4b59-4f38-89e1-8366a47e806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14" clrIdx="0">
    <p:extLst>
      <p:ext uri="{19B8F6BF-5375-455C-9EA6-DF929625EA0E}">
        <p15:presenceInfo xmlns:p15="http://schemas.microsoft.com/office/powerpoint/2012/main" userId="Anna Gałąz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402999-51C3-4EF0-8B4D-C0932D104059}" v="1" dt="2024-05-09T06:36:52.5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-4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4669B-0E74-461D-AAED-7B7473BD193D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FCAE1-F059-4991-B609-BED8E788D3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4374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8FCAE1-F059-4991-B609-BED8E788D3B1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3621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09.05.2024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11040826" cy="37856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4800">
                <a:solidFill>
                  <a:schemeClr val="bg1"/>
                </a:solidFill>
              </a:rPr>
              <a:t>System informatyczny służący stworzeniu środowiska cyfrowego dla realizacji usług publicznych i zadań Głównego Urzędu Miar w sprawach tachografów TRANS-TACHO</a:t>
            </a:r>
          </a:p>
          <a:p>
            <a:endParaRPr lang="pl-PL" sz="4800">
              <a:solidFill>
                <a:schemeClr val="bg1"/>
              </a:solidFill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480254" y="1602762"/>
            <a:ext cx="8427822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Wnioskodawca: Ministerstwo Rozwoju i Technologii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Beneficjent: Główny Urząd Miar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Partnerzy: brak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/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/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id="{40F74C54-3CB8-4674-B552-17F90B440E8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2386" y="3064302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/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966A0DAC-731F-40F2-8101-4BC4D91B0A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406049"/>
              </p:ext>
            </p:extLst>
          </p:nvPr>
        </p:nvGraphicFramePr>
        <p:xfrm>
          <a:off x="1239309" y="3982598"/>
          <a:ext cx="9427077" cy="98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8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8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3321">
                <a:tc>
                  <a:txBody>
                    <a:bodyPr/>
                    <a:lstStyle/>
                    <a:p>
                      <a:r>
                        <a:rPr lang="pl-PL" b="1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>
                          <a:solidFill>
                            <a:srgbClr val="0070C0"/>
                          </a:solidFill>
                        </a:rPr>
                        <a:t>2020-04-01</a:t>
                      </a:r>
                      <a:endParaRPr lang="pl-PL" sz="1200" b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>
                          <a:solidFill>
                            <a:srgbClr val="0070C0"/>
                          </a:solidFill>
                        </a:rPr>
                        <a:t>2023-06-29</a:t>
                      </a:r>
                      <a:endParaRPr lang="pl-PL" sz="1200" b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>
                          <a:solidFill>
                            <a:srgbClr val="0070C0"/>
                          </a:solidFill>
                        </a:rPr>
                        <a:t>2020-04-01</a:t>
                      </a:r>
                      <a:endParaRPr lang="pl-PL" sz="1200" b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>
                          <a:solidFill>
                            <a:srgbClr val="0070C0"/>
                          </a:solidFill>
                        </a:rPr>
                        <a:t>2023-12-31</a:t>
                      </a:r>
                      <a:endParaRPr lang="pl-PL" sz="1200" b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Podtytuł 2">
            <a:extLst>
              <a:ext uri="{FF2B5EF4-FFF2-40B4-BE49-F238E27FC236}">
                <a16:creationId xmlns:a16="http://schemas.microsoft.com/office/drawing/2014/main" id="{DA4E4825-5987-D879-518B-D3E34F1BD053}"/>
              </a:ext>
            </a:extLst>
          </p:cNvPr>
          <p:cNvSpPr txBox="1">
            <a:spLocks/>
          </p:cNvSpPr>
          <p:nvPr/>
        </p:nvSpPr>
        <p:spPr>
          <a:xfrm>
            <a:off x="-256290" y="5126433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b="1">
                <a:solidFill>
                  <a:srgbClr val="002060"/>
                </a:solidFill>
                <a:cs typeface="Times New Roman"/>
              </a:rPr>
              <a:t>CELE PROJEKTU</a:t>
            </a:r>
            <a:endParaRPr lang="pl-PL" sz="2400">
              <a:cs typeface="Times New Roman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75B1A2A3-63F9-9836-C168-EF733FCF38D5}"/>
              </a:ext>
            </a:extLst>
          </p:cNvPr>
          <p:cNvSpPr txBox="1"/>
          <p:nvPr/>
        </p:nvSpPr>
        <p:spPr>
          <a:xfrm>
            <a:off x="526173" y="5598619"/>
            <a:ext cx="10853348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1600">
                <a:solidFill>
                  <a:srgbClr val="002060"/>
                </a:solidFill>
              </a:rPr>
              <a:t>Cel nr 1: Usprawnienie prowadzenia działalności gospodarczej oraz wykonywania zawodu regulowanego w obszarze tachografów przez wprowadzenie 4 elektronicznych usług publicznych.</a:t>
            </a:r>
          </a:p>
          <a:p>
            <a:r>
              <a:rPr lang="pl-PL" sz="1600">
                <a:solidFill>
                  <a:srgbClr val="002060"/>
                </a:solidFill>
              </a:rPr>
              <a:t>Cel nr 2: Wzmocnienie systemu nadzoru nad systemem tachografów poprzez wdrożenie adekwatnych rozwiązań informatycznych, zwiększając bezpieczeństwo transportu drogowego.</a:t>
            </a:r>
          </a:p>
          <a:p>
            <a:pPr algn="ctr"/>
            <a:endParaRPr lang="pl-PL" sz="1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dtytuł 2"/>
          <p:cNvSpPr txBox="1">
            <a:spLocks/>
          </p:cNvSpPr>
          <p:nvPr/>
        </p:nvSpPr>
        <p:spPr>
          <a:xfrm>
            <a:off x="0" y="2011691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69C5DE8-41B3-575B-E499-988C7D36CA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0542" y="2830394"/>
            <a:ext cx="7978987" cy="3594138"/>
          </a:xfrm>
          <a:prstGeom prst="rect">
            <a:avLst/>
          </a:prstGeom>
        </p:spPr>
      </p:pic>
      <p:sp>
        <p:nvSpPr>
          <p:cNvPr id="2" name="pole tekstowe 2">
            <a:extLst>
              <a:ext uri="{FF2B5EF4-FFF2-40B4-BE49-F238E27FC236}">
                <a16:creationId xmlns:a16="http://schemas.microsoft.com/office/drawing/2014/main" id="{41797A61-AB32-7404-9A20-A82F8901E982}"/>
              </a:ext>
            </a:extLst>
          </p:cNvPr>
          <p:cNvSpPr txBox="1"/>
          <p:nvPr/>
        </p:nvSpPr>
        <p:spPr>
          <a:xfrm>
            <a:off x="1138177" y="1112587"/>
            <a:ext cx="10220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2400" b="1" dirty="0">
                <a:solidFill>
                  <a:srgbClr val="002060"/>
                </a:solidFill>
                <a:cs typeface="Times New Roman" pitchFamily="18" charset="0"/>
              </a:rPr>
              <a:t>Źródło finansowania: POPC, działanie 2.1 „Wysoka dostępność i jakość e-usług publicznych"</a:t>
            </a:r>
          </a:p>
        </p:txBody>
      </p:sp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672349" y="1152466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3200" b="1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sz="1800" b="1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762374"/>
              </p:ext>
            </p:extLst>
          </p:nvPr>
        </p:nvGraphicFramePr>
        <p:xfrm>
          <a:off x="462004" y="1658237"/>
          <a:ext cx="11334470" cy="50433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56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3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9752">
                  <a:extLst>
                    <a:ext uri="{9D8B030D-6E8A-4147-A177-3AD203B41FA5}">
                      <a16:colId xmlns:a16="http://schemas.microsoft.com/office/drawing/2014/main" val="266574782"/>
                    </a:ext>
                  </a:extLst>
                </a:gridCol>
              </a:tblGrid>
              <a:tr h="6491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6694"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/>
                        </a:rPr>
                        <a:t>Baza danych (ewidencja i rejestry): zezwolenia, zmiany, wygaszenia, cofnięcia, certyfikaty techników i podmiotów szkolących oraz zawieszenia działalności (część publiczna) oraz certyfikaty techników, wykazy urządzeń, zmiany w wyposażeniu warsztatu.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400" kern="120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08.2023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kern="120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10.2023</a:t>
                      </a:r>
                      <a:endParaRPr lang="en-US" sz="1400" kern="120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400" kern="120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789"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/>
                        </a:rPr>
                        <a:t>Portal Informacyjny Użytkownika.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Calibri"/>
                        </a:rPr>
                        <a:t>11.2023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Calibri"/>
                        </a:rPr>
                        <a:t>12.2023</a:t>
                      </a:r>
                      <a:endParaRPr kumimoji="0" 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889"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/>
                        </a:rPr>
                        <a:t>Aplikacja OFF-Line wspomagająca kontrolę wraz z formularzami.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Calibri"/>
                        </a:rPr>
                        <a:t>11.2023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12.2023</a:t>
                      </a:r>
                      <a:endParaRPr kumimoji="0" 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2408"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/>
                        </a:rPr>
                        <a:t>API do systemu TRANS-TACHO: m.in. przykładowe zapytania i kod generujący odpowiednie odpowiedzi po stronie systemu, do zaimplementowania przez zainteresowanego użytkownika.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Calibri"/>
                        </a:rPr>
                        <a:t>11.2023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Calibri"/>
                        </a:rPr>
                        <a:t>12.2023</a:t>
                      </a:r>
                      <a:endParaRPr kumimoji="0" 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1195439"/>
                  </a:ext>
                </a:extLst>
              </a:tr>
              <a:tr h="1176303"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/>
                        </a:rPr>
                        <a:t>System TRANS-TACHO: w skład systemu wchodzi wiele komponentów, które </a:t>
                      </a:r>
                    </a:p>
                    <a:p>
                      <a:pPr marL="0" algn="l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/>
                        </a:rPr>
                        <a:t>udostępniają zestawy interfejsów usprawniających prowadzenie działalności gospodarczej oraz wykonywanie zawodu regulowanego w obszarze tachografów poprzez wprowadzenie elektronicznych usług publicznych A2B i A2C, które przyczyniają się do zmniejszenia formalności po stronie interesariuszy.  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Calibri"/>
                        </a:rPr>
                        <a:t>11.2023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Calibri"/>
                        </a:rPr>
                        <a:t>12.2023</a:t>
                      </a:r>
                      <a:endParaRPr kumimoji="0" 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6453368"/>
                  </a:ext>
                </a:extLst>
              </a:tr>
              <a:tr h="529731"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Times New Roman"/>
                        </a:rPr>
                        <a:t>Szkolenie użytkowników.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Calibri"/>
                        </a:rPr>
                        <a:t>09.2023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Calibri"/>
                        </a:rPr>
                        <a:t>09.2023</a:t>
                      </a:r>
                      <a:endParaRPr kumimoji="0" lang="en-US" sz="14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9053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dtytuł 2">
            <a:extLst>
              <a:ext uri="{FF2B5EF4-FFF2-40B4-BE49-F238E27FC236}">
                <a16:creationId xmlns:a16="http://schemas.microsoft.com/office/drawing/2014/main" id="{2E0B8824-8113-4A57-F186-EBF2A39C8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75519" y="1197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/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DDD7FC4D-C58E-C489-7658-27AC78363F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062" y="2067864"/>
            <a:ext cx="8085875" cy="4396246"/>
          </a:xfrm>
          <a:prstGeom prst="rect">
            <a:avLst/>
          </a:prstGeom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4AD3500C-E8C2-9B29-E613-FAFCE6D844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72483" y="3011158"/>
            <a:ext cx="1676634" cy="146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460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518132"/>
              </p:ext>
            </p:extLst>
          </p:nvPr>
        </p:nvGraphicFramePr>
        <p:xfrm>
          <a:off x="801385" y="2148521"/>
          <a:ext cx="10335692" cy="40663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1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6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1671">
                  <a:extLst>
                    <a:ext uri="{9D8B030D-6E8A-4147-A177-3AD203B41FA5}">
                      <a16:colId xmlns:a16="http://schemas.microsoft.com/office/drawing/2014/main" val="3299920702"/>
                    </a:ext>
                  </a:extLst>
                </a:gridCol>
                <a:gridCol w="1232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3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Planowana wartość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docelowa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322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Times New Roman"/>
                        </a:rPr>
                        <a:t>1: Liczba usług publicznych udostępnionych on-line o stopniu dojrzałości co najmniej 4 – transakcja.</a:t>
                      </a:r>
                      <a:endParaRPr 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Times New Roman"/>
                        </a:rPr>
                        <a:t>2: Liczba uruchomionych systemów teleinformatycznych w podmiotach wykonujących zadania publiczne.</a:t>
                      </a:r>
                      <a:endParaRPr lang="pl-PL" sz="1400" b="0" kern="120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Times New Roman"/>
                        </a:rPr>
                        <a:t>szt.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Times New Roman"/>
                        </a:rPr>
                        <a:t>1 </a:t>
                      </a:r>
                      <a:endParaRPr lang="pl-PL" sz="1400" b="0" kern="120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Times New Roman"/>
                        </a:rPr>
                        <a:t>3: Liczba pracowników podmiotów wykonujących zadania publiczne nie będących pracownikami IT, objętych wsparciem szkoleniowym.</a:t>
                      </a:r>
                      <a:endParaRPr lang="pl-PL" sz="1400" b="0" kern="120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Times New Roman"/>
                        </a:rPr>
                        <a:t>osoby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Times New Roman"/>
                        </a:rPr>
                        <a:t>91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Times New Roman"/>
                        </a:rPr>
                        <a:t>102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Times New Roman"/>
                        </a:rPr>
                        <a:t>4: Liczba pracowników podmiotów wykonujących zadania publiczne niebędących pracownikami IT, objętych wsparciem szkoleniowym – kobiety.</a:t>
                      </a:r>
                      <a:endParaRPr lang="pl-PL" sz="1400" b="0" kern="1200">
                        <a:solidFill>
                          <a:srgbClr val="002060"/>
                        </a:solidFill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Times New Roman"/>
                        </a:rPr>
                        <a:t>osoby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351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9063928" cy="75059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/>
              </a:rPr>
              <a:t>WSKAŹNIKI EFEKTYWNOŚCI PROJEKTU cd.</a:t>
            </a:r>
            <a:endParaRPr lang="pl-PL" b="1">
              <a:solidFill>
                <a:srgbClr val="002060"/>
              </a:solidFill>
              <a:cs typeface="Times New Roman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199323"/>
              </p:ext>
            </p:extLst>
          </p:nvPr>
        </p:nvGraphicFramePr>
        <p:xfrm>
          <a:off x="695401" y="2347558"/>
          <a:ext cx="10749037" cy="3206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1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0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4687">
                  <a:extLst>
                    <a:ext uri="{9D8B030D-6E8A-4147-A177-3AD203B41FA5}">
                      <a16:colId xmlns:a16="http://schemas.microsoft.com/office/drawing/2014/main" val="3348578558"/>
                    </a:ext>
                  </a:extLst>
                </a:gridCol>
                <a:gridCol w="14692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2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Planowana wartość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docelowa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32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5: Liczba pracowników podmiotów wykonujących zadania publiczne niebędących pracownikami IT, objętych wsparciem szkoleniowym - mężczyźni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osoby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Times New Roman"/>
                        </a:rPr>
                        <a:t>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6: Liczba załatwionych spraw poprzez udostępnioną on-line usługę publiczną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Times New Roman"/>
                        </a:rPr>
                        <a:t>szt.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Times New Roman"/>
                        </a:rPr>
                        <a:t>rezultatu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Times New Roman"/>
                        </a:rPr>
                        <a:t>1 000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0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(wskaźnik planowany do osiągnięcia w okresie trwałości projektu)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Times New Roman"/>
                        </a:rPr>
                        <a:t>7: Liczba rejestrów publicznych o poprawionej interoperacyjności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Times New Roman"/>
                        </a:rPr>
                        <a:t>szt.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Times New Roman"/>
                        </a:rPr>
                        <a:t>produktu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/>
                          <a:ea typeface="+mn-ea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b="0" kern="120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91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695400" y="2264239"/>
            <a:ext cx="10729194" cy="94384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rgbClr val="002060"/>
                </a:solidFill>
              </a:rPr>
              <a:t>Okres trwałości: 5 lat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rgbClr val="002060"/>
                </a:solidFill>
              </a:rPr>
              <a:t>Źródło finansowania utrzymania produktów projektu: Budżet Państwa (Główny Urząd Miar, część 64)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rgbClr val="002060"/>
                </a:solidFill>
              </a:rPr>
              <a:t>Najważniejsze ryzyka:</a:t>
            </a:r>
            <a:endParaRPr lang="pl-PL" sz="14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861627"/>
              </p:ext>
            </p:extLst>
          </p:nvPr>
        </p:nvGraphicFramePr>
        <p:xfrm>
          <a:off x="695400" y="3240744"/>
          <a:ext cx="11226258" cy="3315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4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0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4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861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2348">
                <a:tc>
                  <a:txBody>
                    <a:bodyPr/>
                    <a:lstStyle/>
                    <a:p>
                      <a:pPr algn="ctr"/>
                      <a:r>
                        <a:rPr lang="pl-PL" sz="120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/>
                        <a:t>Siła oddziaływania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0227">
                <a:tc>
                  <a:txBody>
                    <a:bodyPr/>
                    <a:lstStyle/>
                    <a:p>
                      <a:r>
                        <a:rPr lang="pl-PL" sz="1200" i="0">
                          <a:solidFill>
                            <a:srgbClr val="002060"/>
                          </a:solidFill>
                        </a:rPr>
                        <a:t>Ryzyko wystąpienia błędów działania systemu nie wykrytych na etapie wdrożenia.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0">
                          <a:solidFill>
                            <a:srgbClr val="002060"/>
                          </a:solidFill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0">
                          <a:solidFill>
                            <a:srgbClr val="002060"/>
                          </a:solidFill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>
                          <a:solidFill>
                            <a:srgbClr val="002060"/>
                          </a:solidFill>
                        </a:rPr>
                        <a:t>Redukowanie: została udostępniona przez Wykonawcę Systemu platforma (System zgłoszeń) w celu zgłaszania błędów i ich naprawy w ramach gwarancji na produkty Systemu.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9166">
                <a:tc>
                  <a:txBody>
                    <a:bodyPr/>
                    <a:lstStyle/>
                    <a:p>
                      <a:r>
                        <a:rPr lang="pl-PL" sz="1200" i="0" kern="120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Ryzyko spotkania się z niechęcią pracowników beneficjenta i jednostek powiązanych w stosunku do korzystania z usług elektronicznych.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0" kern="120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mała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0" kern="120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Redukowanie: prowadzone są konsultacje obejmujące osoby, które pracują w systemie. Konsultacje obejmują kwestie techniczne związane z obsługa Systemu, jak i merytoryczne.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844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Ryzyko niskiego poziomu korzystania z uruchomionych usług elektronicznych przez grupy docelowe.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l-PL" sz="1200" i="0" kern="120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l-PL" sz="1200" i="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Redukowanie: </a:t>
                      </a:r>
                      <a:r>
                        <a:rPr lang="pl-PL" sz="1200" i="0" dirty="0">
                          <a:solidFill>
                            <a:srgbClr val="002060"/>
                          </a:solidFill>
                        </a:rPr>
                        <a:t>prowadzone są działania informacyjno-promocyjne, w szczególności ukierunkowane na potencjalnych klientów: podmioty prowadzące działalność gospodarczą w zakresie warsztatów tachografów, technicy warsztatów, podmioty szkolące dla techników.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18295" y="1905479"/>
            <a:ext cx="10755409" cy="507831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</a:p>
          <a:p>
            <a:endParaRPr lang="pl-PL" sz="4800" b="1">
              <a:solidFill>
                <a:schemeClr val="bg1"/>
              </a:solidFill>
            </a:endParaRPr>
          </a:p>
          <a:p>
            <a:r>
              <a:rPr lang="pl-PL" sz="4800" b="1">
                <a:solidFill>
                  <a:schemeClr val="bg1"/>
                </a:solidFill>
              </a:rPr>
              <a:t>Katarzyna Borowicz</a:t>
            </a:r>
          </a:p>
          <a:p>
            <a:endParaRPr lang="pl-PL" sz="4800" b="1">
              <a:solidFill>
                <a:schemeClr val="bg1"/>
              </a:solidFill>
            </a:endParaRPr>
          </a:p>
          <a:p>
            <a:r>
              <a:rPr lang="pl-PL" sz="2800" b="1" i="1">
                <a:solidFill>
                  <a:schemeClr val="bg1"/>
                </a:solidFill>
              </a:rPr>
              <a:t>Zapraszamy do odwiedzenia platformy TRANS-TACHO:</a:t>
            </a:r>
          </a:p>
          <a:p>
            <a:r>
              <a:rPr lang="pl-PL" sz="2800" b="1" i="1">
                <a:solidFill>
                  <a:schemeClr val="bg1"/>
                </a:solidFill>
              </a:rPr>
              <a:t>trans-tacho.gum.gov.pl</a:t>
            </a:r>
            <a:r>
              <a:rPr lang="pl-PL" sz="2800">
                <a:solidFill>
                  <a:schemeClr val="bg1"/>
                </a:solidFill>
                <a:ea typeface="+mn-lt"/>
                <a:cs typeface="+mn-lt"/>
              </a:rPr>
              <a:t> </a:t>
            </a:r>
            <a:endParaRPr lang="pl-PL" sz="2800" b="1" i="1">
              <a:solidFill>
                <a:schemeClr val="bg1"/>
              </a:solidFill>
              <a:cs typeface="Calibri"/>
            </a:endParaRPr>
          </a:p>
          <a:p>
            <a:r>
              <a:rPr lang="pl-PL" sz="2800" b="1" i="1">
                <a:solidFill>
                  <a:schemeClr val="bg1"/>
                </a:solidFill>
              </a:rPr>
              <a:t>oraz do śledzenia naszych nowych inicjatyw: www.gum.gov.pl</a:t>
            </a:r>
          </a:p>
          <a:p>
            <a:endParaRPr lang="pl-PL" sz="4800" b="1">
              <a:solidFill>
                <a:schemeClr val="bg1"/>
              </a:solidFill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1D3DC42E14AB64A8C7DD600672A7510" ma:contentTypeVersion="25" ma:contentTypeDescription="Utwórz nowy dokument." ma:contentTypeScope="" ma:versionID="1c3dfa6a1cdb1f1c5e9b098b29f72213">
  <xsd:schema xmlns:xsd="http://www.w3.org/2001/XMLSchema" xmlns:xs="http://www.w3.org/2001/XMLSchema" xmlns:p="http://schemas.microsoft.com/office/2006/metadata/properties" xmlns:ns2="bde771f4-4945-4d51-a6a1-cc2708d9e0bf" xmlns:ns3="f49d979b-eda2-496b-b632-60628040c0d9" targetNamespace="http://schemas.microsoft.com/office/2006/metadata/properties" ma:root="true" ma:fieldsID="ed5f12755a5020f140f3ca032d8923ee" ns2:_="" ns3:_="">
    <xsd:import namespace="bde771f4-4945-4d51-a6a1-cc2708d9e0bf"/>
    <xsd:import namespace="f49d979b-eda2-496b-b632-60628040c0d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ghffh" minOccurs="0"/>
                <xsd:element ref="ns2:px0t" minOccurs="0"/>
                <xsd:element ref="ns2:akjr" minOccurs="0"/>
                <xsd:element ref="ns2:qbbq" minOccurs="0"/>
                <xsd:element ref="ns2:bvbv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e771f4-4945-4d51-a6a1-cc2708d9e0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ghffh" ma:index="17" nillable="true" ma:displayName="test" ma:description="fhhfffhhfhf" ma:list="{4c9c2188-6c7b-40ae-8a14-527c616623a9}" ma:internalName="ghffh" ma:showField="ComplianceAssetId">
      <xsd:simpleType>
        <xsd:restriction base="dms:Lookup"/>
      </xsd:simpleType>
    </xsd:element>
    <xsd:element name="px0t" ma:index="18" nillable="true" ma:displayName="Zawartość folderów" ma:internalName="px0t">
      <xsd:simpleType>
        <xsd:restriction base="dms:Text"/>
      </xsd:simpleType>
    </xsd:element>
    <xsd:element name="akjr" ma:index="19" nillable="true" ma:displayName="Kto" ma:internalName="akjr">
      <xsd:simpleType>
        <xsd:restriction base="dms:Text"/>
      </xsd:simpleType>
    </xsd:element>
    <xsd:element name="qbbq" ma:index="20" nillable="true" ma:displayName="Zarządzający (Redaktor folderu)" ma:internalName="qbbq">
      <xsd:simpleType>
        <xsd:restriction base="dms:Text"/>
      </xsd:simpleType>
    </xsd:element>
    <xsd:element name="bvbv" ma:index="21" nillable="true" ma:displayName="bvbv" ma:format="DateOnly" ma:internalName="bvbv">
      <xsd:simpleType>
        <xsd:restriction base="dms:DateTime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6" nillable="true" ma:taxonomy="true" ma:internalName="lcf76f155ced4ddcb4097134ff3c332f" ma:taxonomyFieldName="MediaServiceImageTags" ma:displayName="Tagi obrazów" ma:readOnly="false" ma:fieldId="{5cf76f15-5ced-4ddc-b409-7134ff3c332f}" ma:taxonomyMulti="true" ma:sspId="b44203d1-a9b5-4633-a1b7-e49c1726cf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9d979b-eda2-496b-b632-60628040c0d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7" nillable="true" ma:displayName="Taxonomy Catch All Column" ma:hidden="true" ma:list="{5bc79507-eca2-4677-87ed-b087a4d261d9}" ma:internalName="TaxCatchAll" ma:showField="CatchAllData" ma:web="f49d979b-eda2-496b-b632-60628040c0d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de771f4-4945-4d51-a6a1-cc2708d9e0bf">
      <Terms xmlns="http://schemas.microsoft.com/office/infopath/2007/PartnerControls"/>
    </lcf76f155ced4ddcb4097134ff3c332f>
    <TaxCatchAll xmlns="f49d979b-eda2-496b-b632-60628040c0d9" xsi:nil="true"/>
    <SharedWithUsers xmlns="f49d979b-eda2-496b-b632-60628040c0d9">
      <UserInfo>
        <DisplayName>SharingLinks.5c1f93c3-c3ca-4f35-8b3c-0eea9fc64e23.OrganizationEdit.6eaeaef4-9162-4abb-b16d-87dc45dd61b1</DisplayName>
        <AccountId>141</AccountId>
        <AccountType/>
      </UserInfo>
      <UserInfo>
        <DisplayName>Oleszczuk Mariola</DisplayName>
        <AccountId>211</AccountId>
        <AccountType/>
      </UserInfo>
      <UserInfo>
        <DisplayName>Kowalczyk Agnieszka</DisplayName>
        <AccountId>2034</AccountId>
        <AccountType/>
      </UserInfo>
      <UserInfo>
        <DisplayName>Borowicz Katarzyna</DisplayName>
        <AccountId>260</AccountId>
        <AccountType/>
      </UserInfo>
      <UserInfo>
        <DisplayName>Cybulska Marzena</DisplayName>
        <AccountId>326</AccountId>
        <AccountType/>
      </UserInfo>
    </SharedWithUsers>
    <bvbv xmlns="bde771f4-4945-4d51-a6a1-cc2708d9e0bf" xsi:nil="true"/>
    <ghffh xmlns="bde771f4-4945-4d51-a6a1-cc2708d9e0bf" xsi:nil="true"/>
    <qbbq xmlns="bde771f4-4945-4d51-a6a1-cc2708d9e0bf" xsi:nil="true"/>
    <px0t xmlns="bde771f4-4945-4d51-a6a1-cc2708d9e0bf" xsi:nil="true"/>
    <akjr xmlns="bde771f4-4945-4d51-a6a1-cc2708d9e0b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76D485-FE1B-48EF-A93A-CF86CC817979}">
  <ds:schemaRefs>
    <ds:schemaRef ds:uri="bde771f4-4945-4d51-a6a1-cc2708d9e0bf"/>
    <ds:schemaRef ds:uri="f49d979b-eda2-496b-b632-60628040c0d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bde771f4-4945-4d51-a6a1-cc2708d9e0bf"/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f49d979b-eda2-496b-b632-60628040c0d9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633</Words>
  <Application>Microsoft Office PowerPoint</Application>
  <PresentationFormat>Panoramiczny</PresentationFormat>
  <Paragraphs>120</Paragraphs>
  <Slides>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Aptos</vt:lpstr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Marczak Joanna</cp:lastModifiedBy>
  <cp:revision>11</cp:revision>
  <dcterms:created xsi:type="dcterms:W3CDTF">2017-01-27T12:50:17Z</dcterms:created>
  <dcterms:modified xsi:type="dcterms:W3CDTF">2024-05-09T07:03:19Z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0x01010091D3DC42E14AB64A8C7DD600672A7510</vt:lpwstr>
  </property>
  <property fmtid="{D5CDD505-2E9C-101B-9397-08002B2CF9AE}" pid="3" name="MediaServiceImageTags">
    <vt:lpwstr/>
  </property>
</Properties>
</file>