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45" d="100"/>
          <a:sy n="145" d="100"/>
        </p:scale>
        <p:origin x="2706" y="12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5183999" y="2961000"/>
            <a:ext cx="2448000" cy="576280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184000" y="2340000"/>
            <a:ext cx="2448000" cy="58472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en-GB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367180" y="2169296"/>
            <a:ext cx="3924000" cy="246221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3906000" y="288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368000" y="558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Paying Authority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369155" y="23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368000" y="396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Economy Financing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368000" y="450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08000" y="342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642335" y="2870976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3906000" y="23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Administrative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BAD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3906000" y="450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5184000" y="4761200"/>
            <a:ext cx="1188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International Cooperation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6455058" y="4185136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Customs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7729200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642335" y="3399799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Finance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Discipline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3906000" y="396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Security and Data Protection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7729200" y="288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Audit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of Public Funds 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en-GB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1368000" y="6120000"/>
            <a:ext cx="1188000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368000" y="342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08000" y="2339602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Excise Duty and Gambling 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08000" y="288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368000" y="2879999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3906000" y="1260000"/>
            <a:ext cx="1188000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</a:p>
          <a:p>
            <a:r>
              <a:rPr lang="en-GB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Katarzyna Szweda</a:t>
            </a: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3906000" y="5040000"/>
            <a:ext cx="1188000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pl-PL" dirty="0"/>
              <a:t>Commissioner for Protection of Classified Information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1368000" y="504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642335" y="2342153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5202000" y="5886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Financial Market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Development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97470" y="5597915"/>
            <a:ext cx="1188000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en-GB" sz="700" i="1" dirty="0">
                <a:solidFill>
                  <a:schemeClr val="tx1"/>
                </a:solidFill>
                <a:latin typeface="Calibri" panose="020F0502020204030204" pitchFamily="34" charset="0"/>
              </a:rPr>
              <a:t>Accounting Standards Committee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104400" y="4509376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Value for Money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and Accounting Department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DWR</a:t>
            </a:r>
            <a:endParaRPr lang="en-GB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5179180" y="1836000"/>
            <a:ext cx="1188000" cy="432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en-GB" altLang="pl-PL" sz="700" dirty="0">
                <a:solidFill>
                  <a:schemeClr val="tx1"/>
                </a:solidFill>
              </a:rPr>
              <a:t>Minister' s Office</a:t>
            </a:r>
            <a:br>
              <a:rPr lang="en-GB" altLang="pl-PL" sz="700" dirty="0">
                <a:solidFill>
                  <a:schemeClr val="tx1"/>
                </a:solidFill>
              </a:rPr>
            </a:br>
            <a:r>
              <a:rPr lang="en-GB" altLang="pl-PL" sz="700" b="1" dirty="0">
                <a:solidFill>
                  <a:schemeClr val="tx1"/>
                </a:solidFill>
              </a:rPr>
              <a:t>BMI</a:t>
            </a:r>
            <a:endParaRPr lang="en-GB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487316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GB" altLang="pl-PL" sz="1100" dirty="0">
                <a:latin typeface="Calibri" panose="020F0502020204030204" pitchFamily="34" charset="0"/>
              </a:rPr>
              <a:t>Minister of Finance </a:t>
            </a:r>
          </a:p>
          <a:p>
            <a:pPr eaLnBrk="1" hangingPunct="1">
              <a:spcBef>
                <a:spcPts val="0"/>
              </a:spcBef>
            </a:pPr>
            <a:r>
              <a:rPr lang="en-GB" altLang="pl-PL" sz="1100" b="1" dirty="0">
                <a:latin typeface="Calibri" panose="020F0502020204030204" pitchFamily="34" charset="0"/>
              </a:rPr>
              <a:t>Magdalena Rzeczkowska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184000" y="1404000"/>
            <a:ext cx="1188000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Political Cabinet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9000000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77292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Large Business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5184000" y="4185136"/>
            <a:ext cx="1188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Strategy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6454800" y="3609072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Budget, Property and Human Resources Revenue Administration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3906000" y="342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Control and Internal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Audit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BKA</a:t>
            </a:r>
            <a:endParaRPr lang="en-GB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729200" y="504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Relationships with Customers Department 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5184000" y="5337264"/>
            <a:ext cx="1188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err="1">
                <a:latin typeface="Calibri" panose="020F0502020204030204" pitchFamily="34" charset="0"/>
              </a:rPr>
              <a:t>Informatization</a:t>
            </a:r>
            <a:r>
              <a:rPr lang="en-GB" altLang="pl-PL" sz="700" dirty="0">
                <a:latin typeface="Calibri" panose="020F0502020204030204" pitchFamily="34" charset="0"/>
              </a:rPr>
              <a:t> Technology Management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DZI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9000000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Department of Toll Collection 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9000000" y="288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Data Analytics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97470" y="5048893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en-GB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Tax Analysis Department </a:t>
            </a:r>
          </a:p>
          <a:p>
            <a:pPr eaLnBrk="1" hangingPunct="1"/>
            <a:r>
              <a:rPr lang="en-GB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90000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Supervision of the Controls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6455058" y="47612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Organization of the National Revenue Administration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7729200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108000" y="1260085"/>
            <a:ext cx="1188000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en-GB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Artur Soboń</a:t>
            </a: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108000" y="396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Tax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DSP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6552000" y="3112915"/>
            <a:ext cx="972000" cy="38808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50" i="1" dirty="0">
                <a:latin typeface="Calibri" panose="020F0502020204030204" pitchFamily="34" charset="0"/>
              </a:rPr>
              <a:t>with evaluation of information and promotion activities of the National Revenue Administration</a:t>
            </a:r>
            <a:endParaRPr lang="en-GB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180399" y="3609072"/>
            <a:ext cx="1188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Legal Department</a:t>
            </a:r>
          </a:p>
          <a:p>
            <a:r>
              <a:rPr lang="en-GB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6455058" y="5337264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International Relations of the National Revenue Administration Department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684000" y="1051200"/>
            <a:ext cx="8856000" cy="1483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2478516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5256000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>
            <a:off x="5777361" y="1051200"/>
            <a:ext cx="639" cy="360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8095828" y="1916832"/>
            <a:ext cx="0" cy="99909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28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6552000" y="2519953"/>
            <a:ext cx="972000" cy="360046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50" i="1" dirty="0"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5310000" y="3104992"/>
            <a:ext cx="972000" cy="396008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50" i="1" dirty="0">
                <a:latin typeface="Calibri" panose="020F0502020204030204" pitchFamily="34" charset="0"/>
              </a:rPr>
              <a:t>except evaluation of information and promotion activities of the National Revenue Administration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702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535988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6455058" y="1260000"/>
            <a:ext cx="1188000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Bartosz Zbaraszczuk</a:t>
            </a:r>
          </a:p>
          <a:p>
            <a:pPr>
              <a:spcBef>
                <a:spcPts val="600"/>
              </a:spcBef>
            </a:pPr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the National Revenue Administration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Prostokąt 107"/>
          <p:cNvSpPr/>
          <p:nvPr/>
        </p:nvSpPr>
        <p:spPr bwMode="auto">
          <a:xfrm>
            <a:off x="7728882" y="1260000"/>
            <a:ext cx="118800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9000000" y="1260000"/>
            <a:ext cx="118800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Mariusz Gojny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1368956" y="1260085"/>
            <a:ext cx="2465731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en-GB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Sebastian Skuza</a:t>
            </a: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2" name="Łącznik prosty 121"/>
          <p:cNvCxnSpPr/>
          <p:nvPr/>
        </p:nvCxnSpPr>
        <p:spPr bwMode="auto">
          <a:xfrm>
            <a:off x="684000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5" name="Łącznik prosty 124"/>
          <p:cNvCxnSpPr/>
          <p:nvPr/>
        </p:nvCxnSpPr>
        <p:spPr bwMode="auto">
          <a:xfrm>
            <a:off x="4464000" y="1052736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Łącznik prosty 6"/>
          <p:cNvCxnSpPr>
            <a:cxnSpLocks/>
          </p:cNvCxnSpPr>
          <p:nvPr/>
        </p:nvCxnSpPr>
        <p:spPr bwMode="auto">
          <a:xfrm>
            <a:off x="7524000" y="1754631"/>
            <a:ext cx="2104360" cy="1742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8295620" y="1762259"/>
            <a:ext cx="7200" cy="411501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6" name="Łącznik prosty 95"/>
          <p:cNvCxnSpPr>
            <a:cxnSpLocks/>
          </p:cNvCxnSpPr>
          <p:nvPr/>
        </p:nvCxnSpPr>
        <p:spPr bwMode="auto">
          <a:xfrm flipH="1">
            <a:off x="9628002" y="1754631"/>
            <a:ext cx="358" cy="419129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5832000" y="2376000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5310000" y="2519953"/>
            <a:ext cx="972000" cy="360046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550" i="1" dirty="0">
                <a:latin typeface="Calibri" panose="020F0502020204030204" pitchFamily="34" charset="0"/>
                <a:cs typeface="Calibri" panose="020F0502020204030204" pitchFamily="34" charset="0"/>
              </a:rPr>
              <a:t>with regulations determined in the Article 12d of the Act of 16 November 2016 - National Revenue Administration</a:t>
            </a:r>
          </a:p>
        </p:txBody>
      </p:sp>
      <p:sp>
        <p:nvSpPr>
          <p:cNvPr id="127" name="Prostokąt 126"/>
          <p:cNvSpPr/>
          <p:nvPr/>
        </p:nvSpPr>
        <p:spPr bwMode="auto">
          <a:xfrm>
            <a:off x="5777362" y="2996952"/>
            <a:ext cx="1598386" cy="134904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6300000" y="3104976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511999" y="1880423"/>
            <a:ext cx="2194209" cy="180425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Information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6300000" y="2484000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101" name="Łącznik prosty 100"/>
          <p:cNvCxnSpPr/>
          <p:nvPr/>
        </p:nvCxnSpPr>
        <p:spPr bwMode="auto">
          <a:xfrm>
            <a:off x="1429200" y="1962000"/>
            <a:ext cx="93600" cy="0"/>
          </a:xfrm>
          <a:prstGeom prst="line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5" name="Łącznik prosty 104"/>
          <p:cNvCxnSpPr/>
          <p:nvPr/>
        </p:nvCxnSpPr>
        <p:spPr bwMode="auto">
          <a:xfrm>
            <a:off x="1427476" y="1951200"/>
            <a:ext cx="24" cy="4356000"/>
          </a:xfrm>
          <a:prstGeom prst="line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6" name="Łącznik prosty ze strzałką 105"/>
          <p:cNvCxnSpPr/>
          <p:nvPr/>
        </p:nvCxnSpPr>
        <p:spPr bwMode="auto">
          <a:xfrm flipV="1">
            <a:off x="1418400" y="6310800"/>
            <a:ext cx="108000" cy="0"/>
          </a:xfrm>
          <a:prstGeom prst="straightConnector1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19820</TotalTime>
  <Words>358</Words>
  <Application>Microsoft Office PowerPoint</Application>
  <PresentationFormat>Slajdy 35 mm</PresentationFormat>
  <Paragraphs>133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angielskim</dc:title>
  <dc:creator/>
  <cp:lastModifiedBy>Waniek Michał</cp:lastModifiedBy>
  <cp:revision>1746</cp:revision>
  <cp:lastPrinted>2023-05-26T11:12:36Z</cp:lastPrinted>
  <dcterms:created xsi:type="dcterms:W3CDTF">2006-06-26T12:00:33Z</dcterms:created>
  <dcterms:modified xsi:type="dcterms:W3CDTF">2023-11-14T06:23:34Z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