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4" r:id="rId8"/>
    <p:sldId id="261" r:id="rId9"/>
    <p:sldId id="258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11.03.2022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11.03.2022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11.03.2022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11.03.2022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11.03.2022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 smtClean="0">
                <a:solidFill>
                  <a:schemeClr val="bg1"/>
                </a:solidFill>
              </a:rPr>
              <a:t>Cyfryzacja Miejsc Pamięci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987446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dirty="0" smtClean="0">
                <a:solidFill>
                  <a:srgbClr val="002060"/>
                </a:solidFill>
                <a:cs typeface="Times New Roman" pitchFamily="18" charset="0"/>
              </a:rPr>
              <a:t>Cyfryzacja Miejsc Pamięci</a:t>
            </a:r>
          </a:p>
          <a:p>
            <a:pPr marL="0" indent="0">
              <a:spcBef>
                <a:spcPts val="800"/>
              </a:spcBef>
              <a:buNone/>
            </a:pP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dirty="0" smtClean="0">
                <a:solidFill>
                  <a:schemeClr val="accent5">
                    <a:lumMod val="75000"/>
                  </a:schemeClr>
                </a:solidFill>
              </a:rPr>
              <a:t>Wnioskodawca: Minister Cyfryzacji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dirty="0" smtClean="0">
                <a:solidFill>
                  <a:schemeClr val="accent5">
                    <a:lumMod val="75000"/>
                  </a:schemeClr>
                </a:solidFill>
              </a:rPr>
              <a:t>Beneficjent: Kancelaria Prezesa Rady Ministrów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dirty="0" smtClean="0">
                <a:solidFill>
                  <a:schemeClr val="accent5">
                    <a:lumMod val="75000"/>
                  </a:schemeClr>
                </a:solidFill>
              </a:rPr>
              <a:t>Partnerzy: Brak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dirty="0" smtClean="0">
                <a:solidFill>
                  <a:schemeClr val="accent5">
                    <a:lumMod val="75000"/>
                  </a:schemeClr>
                </a:solidFill>
              </a:rPr>
              <a:t>Źródło finansowania: 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dirty="0" smtClean="0">
                <a:solidFill>
                  <a:schemeClr val="accent5">
                    <a:lumMod val="75000"/>
                  </a:schemeClr>
                </a:solidFill>
              </a:rPr>
              <a:t>Środki Europejskiego Funduszu Regionalnego w ramach II Os priorytetowej </a:t>
            </a:r>
            <a:r>
              <a:rPr lang="pl-PL" sz="8000" dirty="0" smtClean="0">
                <a:solidFill>
                  <a:schemeClr val="accent5">
                    <a:lumMod val="75000"/>
                  </a:schemeClr>
                </a:solidFill>
              </a:rPr>
              <a:t>POPC</a:t>
            </a:r>
            <a:br>
              <a:rPr lang="pl-PL" sz="8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8000" dirty="0" smtClean="0">
                <a:solidFill>
                  <a:schemeClr val="accent5">
                    <a:lumMod val="75000"/>
                  </a:schemeClr>
                </a:solidFill>
              </a:rPr>
              <a:t>„E-administracja </a:t>
            </a:r>
            <a:r>
              <a:rPr lang="pl-PL" sz="8000" dirty="0" smtClean="0">
                <a:solidFill>
                  <a:schemeClr val="accent5">
                    <a:lumMod val="75000"/>
                  </a:schemeClr>
                </a:solidFill>
              </a:rPr>
              <a:t>i otwarty rząd”, Działania 2.1 „Wysoka dostępność i jakość e-usług publicznych</a:t>
            </a:r>
            <a:r>
              <a:rPr lang="pl-PL" sz="8000" dirty="0" smtClean="0">
                <a:solidFill>
                  <a:schemeClr val="accent5">
                    <a:lumMod val="75000"/>
                  </a:schemeClr>
                </a:solidFill>
              </a:rPr>
              <a:t>”</a:t>
            </a:r>
            <a:endParaRPr lang="pl-PL" sz="8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dirty="0" smtClean="0">
                <a:solidFill>
                  <a:schemeClr val="accent5">
                    <a:lumMod val="75000"/>
                  </a:schemeClr>
                </a:solidFill>
              </a:rPr>
              <a:t>Budżet Państwa, część 27 Informatyzacja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dirty="0" smtClean="0">
                <a:solidFill>
                  <a:schemeClr val="accent5">
                    <a:lumMod val="75000"/>
                  </a:schemeClr>
                </a:solidFill>
              </a:rPr>
              <a:t>Całkowity koszt projektu: 16 100 000,00 zł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dirty="0" smtClean="0">
                <a:solidFill>
                  <a:schemeClr val="accent5">
                    <a:lumMod val="75000"/>
                  </a:schemeClr>
                </a:solidFill>
              </a:rPr>
              <a:t>Planowany okres realizacji projektu: od 01-2022 do 09-2023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594588" y="1287244"/>
            <a:ext cx="1020447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50000"/>
                  </a:schemeClr>
                </a:solidFill>
              </a:rPr>
              <a:t>Cele projektu:</a:t>
            </a:r>
            <a:endParaRPr lang="pl-PL" sz="24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chemeClr val="accent5">
                    <a:lumMod val="75000"/>
                  </a:schemeClr>
                </a:solidFill>
              </a:rPr>
              <a:t>Wdrożenie </a:t>
            </a:r>
            <a:r>
              <a:rPr lang="pl-PL" sz="1600" b="1" dirty="0" smtClean="0">
                <a:solidFill>
                  <a:schemeClr val="accent5">
                    <a:lumMod val="75000"/>
                  </a:schemeClr>
                </a:solidFill>
              </a:rPr>
              <a:t>centralnego, </a:t>
            </a:r>
            <a:r>
              <a:rPr lang="pl-PL" sz="1600" b="1" dirty="0">
                <a:solidFill>
                  <a:schemeClr val="accent5">
                    <a:lumMod val="75000"/>
                  </a:schemeClr>
                </a:solidFill>
              </a:rPr>
              <a:t>ogólnopolskiego Systemu CMP </a:t>
            </a: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przetwarzającego ustandaryzowane dane nt. wszystkich cmentarzy oraz niecmentarnych miejscach pochówków w Polsce, oraz szczegółowych danych o </a:t>
            </a:r>
            <a:r>
              <a:rPr lang="pl-PL" sz="1600" dirty="0" smtClean="0">
                <a:solidFill>
                  <a:schemeClr val="accent5">
                    <a:lumMod val="75000"/>
                  </a:schemeClr>
                </a:solidFill>
              </a:rPr>
              <a:t>grobach i pochówkach</a:t>
            </a:r>
            <a:r>
              <a:rPr lang="pl-PL" sz="16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accent5">
                    <a:lumMod val="75000"/>
                  </a:schemeClr>
                </a:solidFill>
              </a:rPr>
              <a:t>Rejestr cmentarzy, Rejestr grobów i miejsc spoczynku,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accent5">
                    <a:lumMod val="75000"/>
                  </a:schemeClr>
                </a:solidFill>
              </a:rPr>
              <a:t>Ewidencja zwłok i szczątków ludzkich przekazanych do spopielenia,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accent5">
                    <a:lumMod val="75000"/>
                  </a:schemeClr>
                </a:solidFill>
              </a:rPr>
              <a:t>upublicznienie elektronicznej Karty Zgonu (eKZ),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accent5">
                    <a:lumMod val="75000"/>
                  </a:schemeClr>
                </a:solidFill>
              </a:rPr>
              <a:t>Ewidencja cmentarzy i grobów wojennych,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accent5">
                    <a:lumMod val="75000"/>
                  </a:schemeClr>
                </a:solidFill>
              </a:rPr>
              <a:t>Ewidencja grobów weteranów,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accent5">
                    <a:lumMod val="75000"/>
                  </a:schemeClr>
                </a:solidFill>
              </a:rPr>
              <a:t>Ewidencja osób zasłużonych dla RP.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1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600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chemeClr val="accent5">
                    <a:lumMod val="75000"/>
                  </a:schemeClr>
                </a:solidFill>
              </a:rPr>
              <a:t>Wdrożenie e-Usług dla Obywateli i Administracji </a:t>
            </a: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związanych z procesami schyłku życia, </a:t>
            </a:r>
            <a:r>
              <a:rPr lang="pl-PL" sz="1600" dirty="0" err="1">
                <a:solidFill>
                  <a:schemeClr val="accent5">
                    <a:lumMod val="75000"/>
                  </a:schemeClr>
                </a:solidFill>
              </a:rPr>
              <a:t>grobownictwem</a:t>
            </a:r>
            <a:r>
              <a:rPr lang="pl-PL" sz="1600" dirty="0">
                <a:solidFill>
                  <a:schemeClr val="accent5">
                    <a:lumMod val="75000"/>
                  </a:schemeClr>
                </a:solidFill>
              </a:rPr>
              <a:t> oraz opieką nad grobami historycznymi oraz osób zasłużonych.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accent5">
                    <a:lumMod val="75000"/>
                  </a:schemeClr>
                </a:solidFill>
              </a:rPr>
              <a:t>e-usługa dla zarządców </a:t>
            </a:r>
            <a:r>
              <a:rPr lang="pl-PL" sz="1600" dirty="0" smtClean="0">
                <a:solidFill>
                  <a:schemeClr val="accent5">
                    <a:lumMod val="75000"/>
                  </a:schemeClr>
                </a:solidFill>
              </a:rPr>
              <a:t>cmentarzy,</a:t>
            </a:r>
            <a:endParaRPr lang="pl-PL" sz="1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accent5">
                    <a:lumMod val="75000"/>
                  </a:schemeClr>
                </a:solidFill>
              </a:rPr>
              <a:t>5 e-usług dla </a:t>
            </a:r>
            <a:r>
              <a:rPr lang="pl-PL" sz="1600" dirty="0" smtClean="0">
                <a:solidFill>
                  <a:schemeClr val="accent5">
                    <a:lumMod val="75000"/>
                  </a:schemeClr>
                </a:solidFill>
              </a:rPr>
              <a:t>Obywateli.</a:t>
            </a:r>
            <a:endParaRPr lang="pl-PL" sz="16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pl-PL" i="1" dirty="0"/>
          </a:p>
          <a:p>
            <a:endParaRPr lang="pl-PL" i="1" dirty="0" smtClean="0"/>
          </a:p>
          <a:p>
            <a:endParaRPr lang="pl-PL" i="1" dirty="0"/>
          </a:p>
          <a:p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2" y="1314691"/>
            <a:ext cx="9802139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5">
                    <a:lumMod val="50000"/>
                  </a:schemeClr>
                </a:solidFill>
              </a:rPr>
              <a:t>Cele strategiczne</a:t>
            </a:r>
            <a:br>
              <a:rPr lang="pl-PL" sz="24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pl-PL" sz="2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pl-PL" sz="1600" b="1" dirty="0" smtClean="0">
                <a:solidFill>
                  <a:schemeClr val="accent5">
                    <a:lumMod val="50000"/>
                  </a:schemeClr>
                </a:solidFill>
              </a:rPr>
              <a:t>w które wpisuje się projekt Cyfryzacja Miejsc Pamięci</a:t>
            </a:r>
            <a:endParaRPr lang="pl-PL" sz="16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b="1" dirty="0" smtClean="0">
                <a:solidFill>
                  <a:schemeClr val="accent5">
                    <a:lumMod val="75000"/>
                  </a:schemeClr>
                </a:solidFill>
              </a:rPr>
              <a:t>Strategia </a:t>
            </a:r>
            <a:r>
              <a:rPr lang="pl-PL" sz="1400" b="1" dirty="0">
                <a:solidFill>
                  <a:schemeClr val="accent5">
                    <a:lumMod val="75000"/>
                  </a:schemeClr>
                </a:solidFill>
              </a:rPr>
              <a:t>na Rzecz odpowiedzialnego Rozwoju </a:t>
            </a:r>
            <a:r>
              <a:rPr lang="pl-PL" sz="1400" dirty="0">
                <a:solidFill>
                  <a:schemeClr val="accent5">
                    <a:lumMod val="75000"/>
                  </a:schemeClr>
                </a:solidFill>
              </a:rPr>
              <a:t>- Skuteczne państwo i instytucje służące wzrostowi oraz włączeniu społecznemu </a:t>
            </a:r>
            <a:r>
              <a:rPr lang="pl-PL" sz="1400" dirty="0" smtClean="0">
                <a:solidFill>
                  <a:schemeClr val="accent5">
                    <a:lumMod val="75000"/>
                  </a:schemeClr>
                </a:solidFill>
              </a:rPr>
              <a:t>              i </a:t>
            </a:r>
            <a:r>
              <a:rPr lang="pl-PL" sz="1400" dirty="0">
                <a:solidFill>
                  <a:schemeClr val="accent5">
                    <a:lumMod val="75000"/>
                  </a:schemeClr>
                </a:solidFill>
              </a:rPr>
              <a:t>gospodarczemu / E-państwo </a:t>
            </a:r>
            <a:endParaRPr lang="pl-PL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b="1" dirty="0">
                <a:solidFill>
                  <a:schemeClr val="accent5">
                    <a:lumMod val="75000"/>
                  </a:schemeClr>
                </a:solidFill>
              </a:rPr>
              <a:t>Program Zintegrowanej Informatyzacji Państwa </a:t>
            </a:r>
            <a:r>
              <a:rPr lang="pl-PL" sz="1400" dirty="0">
                <a:solidFill>
                  <a:schemeClr val="accent5">
                    <a:lumMod val="75000"/>
                  </a:schemeClr>
                </a:solidFill>
              </a:rPr>
              <a:t>- Modernizacja administracji publicznej z wykorzystaniem technologii cyfrowych nakierowana na potrzebę podniesienia sprawności państwa i poprawienie jakości relacji administracji z obywatelami i innymi interesariuszami: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400" dirty="0" smtClean="0">
                <a:solidFill>
                  <a:schemeClr val="accent5">
                    <a:lumMod val="75000"/>
                  </a:schemeClr>
                </a:solidFill>
              </a:rPr>
              <a:t>Zwiększenie </a:t>
            </a:r>
            <a:r>
              <a:rPr lang="pl-PL" sz="1400" dirty="0">
                <a:solidFill>
                  <a:schemeClr val="accent5">
                    <a:lumMod val="75000"/>
                  </a:schemeClr>
                </a:solidFill>
              </a:rPr>
              <a:t>jakości oraz zakresu komunikacji między obywatelami i innymi interesariuszami a państwem,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accent5">
                    <a:lumMod val="75000"/>
                  </a:schemeClr>
                </a:solidFill>
              </a:rPr>
              <a:t>Wzmocnienie dojrzałości organizacyjnej jednostek administracji publicznej oraz usprawnienie zaplecza elektronicznej administracji (</a:t>
            </a:r>
            <a:r>
              <a:rPr lang="pl-PL" sz="1400" dirty="0" err="1">
                <a:solidFill>
                  <a:schemeClr val="accent5">
                    <a:lumMod val="75000"/>
                  </a:schemeClr>
                </a:solidFill>
              </a:rPr>
              <a:t>back</a:t>
            </a:r>
            <a:r>
              <a:rPr lang="pl-PL" sz="1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1400" dirty="0" err="1">
                <a:solidFill>
                  <a:schemeClr val="accent5">
                    <a:lumMod val="75000"/>
                  </a:schemeClr>
                </a:solidFill>
              </a:rPr>
              <a:t>office</a:t>
            </a:r>
            <a:r>
              <a:rPr lang="pl-PL" sz="1400" dirty="0">
                <a:solidFill>
                  <a:schemeClr val="accent5">
                    <a:lumMod val="75000"/>
                  </a:schemeClr>
                </a:solidFill>
              </a:rPr>
              <a:t>),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chemeClr val="accent5">
                    <a:lumMod val="75000"/>
                  </a:schemeClr>
                </a:solidFill>
              </a:rPr>
              <a:t>Podniesienie poziomu kompetencji cyfrowych obywateli, specjalistów TIK oraz pracowników administracji </a:t>
            </a:r>
            <a:r>
              <a:rPr lang="pl-PL" sz="1400" dirty="0" smtClean="0">
                <a:solidFill>
                  <a:schemeClr val="accent5">
                    <a:lumMod val="75000"/>
                  </a:schemeClr>
                </a:solidFill>
              </a:rPr>
              <a:t>publicznej.</a:t>
            </a:r>
            <a:endParaRPr lang="pl-PL" sz="14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b="1" dirty="0" smtClean="0">
                <a:solidFill>
                  <a:schemeClr val="accent5">
                    <a:lumMod val="75000"/>
                  </a:schemeClr>
                </a:solidFill>
              </a:rPr>
              <a:t>Program </a:t>
            </a:r>
            <a:r>
              <a:rPr lang="pl-PL" sz="1400" b="1" dirty="0">
                <a:solidFill>
                  <a:schemeClr val="accent5">
                    <a:lumMod val="75000"/>
                  </a:schemeClr>
                </a:solidFill>
              </a:rPr>
              <a:t>Otwierania Danych Publicznych </a:t>
            </a:r>
            <a:r>
              <a:rPr lang="pl-PL" sz="1400" dirty="0">
                <a:solidFill>
                  <a:schemeClr val="accent5">
                    <a:lumMod val="75000"/>
                  </a:schemeClr>
                </a:solidFill>
              </a:rPr>
              <a:t>- Poprawa jakości i zwiększenie liczby danych dostępnych na portalu </a:t>
            </a:r>
            <a:r>
              <a:rPr lang="pl-PL" sz="1400" dirty="0" smtClean="0">
                <a:solidFill>
                  <a:schemeClr val="accent5">
                    <a:lumMod val="75000"/>
                  </a:schemeClr>
                </a:solidFill>
              </a:rPr>
              <a:t>danepubliczne.gov.pl: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400" dirty="0" smtClean="0">
                <a:solidFill>
                  <a:schemeClr val="accent5">
                    <a:lumMod val="75000"/>
                  </a:schemeClr>
                </a:solidFill>
              </a:rPr>
              <a:t>Wpływ </a:t>
            </a:r>
            <a:r>
              <a:rPr lang="pl-PL" sz="1400" dirty="0">
                <a:solidFill>
                  <a:schemeClr val="accent5">
                    <a:lumMod val="75000"/>
                  </a:schemeClr>
                </a:solidFill>
              </a:rPr>
              <a:t>na tworzenie nowych miejsc pracy wynikające z budowy nowych usług i aplikacji w oparciu o dane gromadzone przez podmioty publiczne, </a:t>
            </a:r>
            <a:endParaRPr lang="pl-PL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400" dirty="0" smtClean="0">
                <a:solidFill>
                  <a:schemeClr val="accent5">
                    <a:lumMod val="75000"/>
                  </a:schemeClr>
                </a:solidFill>
              </a:rPr>
              <a:t>Zwiększenie </a:t>
            </a:r>
            <a:r>
              <a:rPr lang="pl-PL" sz="1400" dirty="0">
                <a:solidFill>
                  <a:schemeClr val="accent5">
                    <a:lumMod val="75000"/>
                  </a:schemeClr>
                </a:solidFill>
              </a:rPr>
              <a:t>przejrzystości i skuteczności działań organów administracji, usprawnienie działań urzędów oraz możliwość partycypacji obywateli w sprawowaniu władzy, analizie czy ponownym wykorzystywaniu danych publicznych. </a:t>
            </a:r>
            <a:endParaRPr lang="pl-PL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14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166993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767362" y="1035041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b="1" dirty="0" smtClean="0">
                <a:solidFill>
                  <a:schemeClr val="accent5">
                    <a:lumMod val="50000"/>
                  </a:schemeClr>
                </a:solidFill>
              </a:rPr>
              <a:t>ARCHITEKTURA </a:t>
            </a: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168" y="1662366"/>
            <a:ext cx="8835567" cy="5021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purl.org/dc/elements/1.1/"/>
    <ds:schemaRef ds:uri="http://schemas.microsoft.com/office/2006/metadata/properties"/>
    <ds:schemaRef ds:uri="http://purl.org/dc/terms/"/>
    <ds:schemaRef ds:uri="5df3a10b-8748-402e-bef4-aee373db4dbb"/>
    <ds:schemaRef ds:uri="http://schemas.microsoft.com/office/2006/documentManagement/types"/>
    <ds:schemaRef ds:uri="9affde3b-50dd-4e74-9e2c-6b9654ae514a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141</Words>
  <Application>Microsoft Office PowerPoint</Application>
  <PresentationFormat>Panoramiczny</PresentationFormat>
  <Paragraphs>70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14</cp:revision>
  <dcterms:created xsi:type="dcterms:W3CDTF">2017-01-27T12:50:17Z</dcterms:created>
  <dcterms:modified xsi:type="dcterms:W3CDTF">2022-03-11T19:25:54Z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