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85" r:id="rId2"/>
    <p:sldId id="341" r:id="rId3"/>
    <p:sldId id="356" r:id="rId4"/>
    <p:sldId id="342" r:id="rId5"/>
    <p:sldId id="386" r:id="rId6"/>
    <p:sldId id="364" r:id="rId7"/>
    <p:sldId id="365" r:id="rId8"/>
    <p:sldId id="362" r:id="rId9"/>
    <p:sldId id="363" r:id="rId10"/>
    <p:sldId id="390" r:id="rId11"/>
    <p:sldId id="359" r:id="rId12"/>
    <p:sldId id="380" r:id="rId13"/>
    <p:sldId id="358" r:id="rId14"/>
    <p:sldId id="366" r:id="rId15"/>
    <p:sldId id="367" r:id="rId16"/>
    <p:sldId id="368" r:id="rId17"/>
    <p:sldId id="369" r:id="rId18"/>
    <p:sldId id="345" r:id="rId19"/>
    <p:sldId id="375" r:id="rId20"/>
    <p:sldId id="376" r:id="rId21"/>
    <p:sldId id="354" r:id="rId22"/>
    <p:sldId id="381" r:id="rId23"/>
    <p:sldId id="373" r:id="rId24"/>
    <p:sldId id="374" r:id="rId25"/>
    <p:sldId id="384" r:id="rId26"/>
    <p:sldId id="346" r:id="rId27"/>
    <p:sldId id="347" r:id="rId28"/>
    <p:sldId id="353" r:id="rId29"/>
    <p:sldId id="352" r:id="rId30"/>
    <p:sldId id="349" r:id="rId31"/>
    <p:sldId id="372" r:id="rId32"/>
    <p:sldId id="383" r:id="rId33"/>
    <p:sldId id="389" r:id="rId34"/>
    <p:sldId id="370" r:id="rId35"/>
    <p:sldId id="371" r:id="rId36"/>
    <p:sldId id="388" r:id="rId37"/>
    <p:sldId id="378" r:id="rId38"/>
    <p:sldId id="382" r:id="rId39"/>
    <p:sldId id="379" r:id="rId40"/>
    <p:sldId id="387" r:id="rId41"/>
  </p:sldIdLst>
  <p:sldSz cx="12192000" cy="6858000"/>
  <p:notesSz cx="6858000" cy="9144000"/>
  <p:embeddedFontLst>
    <p:embeddedFont>
      <p:font typeface="Roboto Light" panose="020B0604020202020204" charset="0"/>
      <p:regular r:id="rId44"/>
      <p:italic r:id="rId45"/>
    </p:embeddedFont>
    <p:embeddedFont>
      <p:font typeface="Roboto Medium" panose="020B0604020202020204" charset="0"/>
      <p:regular r:id="rId46"/>
      <p:italic r:id="rId47"/>
    </p:embeddedFont>
    <p:embeddedFont>
      <p:font typeface="Montserrat" panose="020B0604020202020204" charset="-18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pos="3841">
          <p15:clr>
            <a:srgbClr val="A4A3A4"/>
          </p15:clr>
        </p15:guide>
        <p15:guide id="4" pos="5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E2"/>
    <a:srgbClr val="3C4B65"/>
    <a:srgbClr val="585F6C"/>
    <a:srgbClr val="C5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5388" autoAdjust="0"/>
  </p:normalViewPr>
  <p:slideViewPr>
    <p:cSldViewPr snapToGrid="0">
      <p:cViewPr varScale="1">
        <p:scale>
          <a:sx n="85" d="100"/>
          <a:sy n="85" d="100"/>
        </p:scale>
        <p:origin x="744" y="53"/>
      </p:cViewPr>
      <p:guideLst>
        <p:guide orient="horz" pos="2387"/>
        <p:guide pos="2162"/>
        <p:guide pos="3841"/>
        <p:guide pos="57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517F5-1118-4E98-9900-51E160A31117}" type="datetimeFigureOut">
              <a:rPr lang="pl-PL" smtClean="0"/>
              <a:t>07.06.2018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F3F88-70AF-49D8-9817-491F4525E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938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BBB97-96F2-4CAD-A07D-C632550F3563}" type="datetimeFigureOut">
              <a:rPr lang="pl-PL" smtClean="0"/>
              <a:t>07.06.2018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9AE3-10F0-4447-A290-317F95EFAC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44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77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D772D-F6A8-4FFA-B1BA-5ABE15D89E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D772D-F6A8-4FFA-B1BA-5ABE15D89E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45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45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09AE3-10F0-4447-A290-317F95EFAC37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5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83305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2226364"/>
            <a:ext cx="5100145" cy="307784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924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86659" y="2469932"/>
            <a:ext cx="10218682" cy="193207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83305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59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955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676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030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9057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1422906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52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174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1281113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486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djęcie na cał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9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8"/>
            <a:ext cx="6760778" cy="664888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405967"/>
            <a:ext cx="6760778" cy="472136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9148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3471" y="419828"/>
            <a:ext cx="5234682" cy="585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i="0" baseline="0">
                <a:solidFill>
                  <a:srgbClr val="4D6A8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Przykładowy</a:t>
            </a:r>
            <a:r>
              <a:rPr lang="en-US" dirty="0" smtClean="0"/>
              <a:t> </a:t>
            </a:r>
            <a:r>
              <a:rPr lang="en-US" dirty="0" err="1" smtClean="0"/>
              <a:t>tytuł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53472" y="1653424"/>
            <a:ext cx="5234682" cy="5852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b="1" i="0" baseline="0">
                <a:solidFill>
                  <a:srgbClr val="4D6A8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 err="1" smtClean="0"/>
              <a:t>Przykładowy</a:t>
            </a:r>
            <a:r>
              <a:rPr lang="en-US" dirty="0" smtClean="0"/>
              <a:t> </a:t>
            </a:r>
            <a:r>
              <a:rPr lang="en-US" dirty="0" err="1" smtClean="0"/>
              <a:t>tytuł</a:t>
            </a:r>
            <a:endParaRPr lang="en-US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7" hasCustomPrompt="1"/>
          </p:nvPr>
        </p:nvSpPr>
        <p:spPr>
          <a:xfrm>
            <a:off x="553470" y="2410277"/>
            <a:ext cx="5234683" cy="3304724"/>
          </a:xfrm>
          <a:prstGeom prst="rect">
            <a:avLst/>
          </a:prstGeom>
        </p:spPr>
        <p:txBody>
          <a:bodyPr/>
          <a:lstStyle>
            <a:lvl1pPr marL="270000" indent="-270000">
              <a:defRPr sz="2000" b="0" i="0" baseline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539750" indent="-270000">
              <a:defRPr sz="18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18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18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0" indent="270000">
              <a:defRPr sz="20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70000" indent="-270000">
              <a:defRPr sz="20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6pPr>
            <a:lvl7pPr marL="539750" indent="-270000">
              <a:defRPr sz="18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7pPr>
            <a:lvl8pPr marL="270000" indent="-270000">
              <a:defRPr sz="20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8pPr>
            <a:lvl9pPr marL="539750" indent="-270000">
              <a:defRPr sz="1800" b="0" i="0">
                <a:solidFill>
                  <a:srgbClr val="4D6A80"/>
                </a:solidFill>
                <a:latin typeface="Calibri Light" charset="0"/>
                <a:ea typeface="Calibri Light" charset="0"/>
                <a:cs typeface="Calibri Light" charset="0"/>
              </a:defRPr>
            </a:lvl9pPr>
          </a:lstStyle>
          <a:p>
            <a:pPr lvl="0"/>
            <a:r>
              <a:rPr lang="en-US" noProof="0" dirty="0" smtClean="0"/>
              <a:t>Click to add bullet list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8457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z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8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70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629527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283535"/>
            <a:ext cx="5100145" cy="474108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995856" y="2636562"/>
            <a:ext cx="5100145" cy="361896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95856" y="2022891"/>
            <a:ext cx="5100145" cy="348422"/>
            <a:chOff x="995856" y="2043607"/>
            <a:chExt cx="5100145" cy="348422"/>
          </a:xfrm>
        </p:grpSpPr>
        <p:cxnSp>
          <p:nvCxnSpPr>
            <p:cNvPr id="5" name="Łącznik prosty 4"/>
            <p:cNvCxnSpPr/>
            <p:nvPr userDrawn="1"/>
          </p:nvCxnSpPr>
          <p:spPr>
            <a:xfrm>
              <a:off x="995856" y="2217818"/>
              <a:ext cx="51001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a 8"/>
            <p:cNvGrpSpPr/>
            <p:nvPr userDrawn="1"/>
          </p:nvGrpSpPr>
          <p:grpSpPr>
            <a:xfrm rot="5400000" flipV="1">
              <a:off x="3371717" y="2043607"/>
              <a:ext cx="348422" cy="348422"/>
              <a:chOff x="5829719" y="2562329"/>
              <a:chExt cx="532563" cy="532563"/>
            </a:xfrm>
          </p:grpSpPr>
          <p:sp>
            <p:nvSpPr>
              <p:cNvPr id="10" name="Owal 9"/>
              <p:cNvSpPr/>
              <p:nvPr/>
            </p:nvSpPr>
            <p:spPr>
              <a:xfrm>
                <a:off x="5829719" y="2562329"/>
                <a:ext cx="532563" cy="53256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1" name="Pagon 10"/>
              <p:cNvSpPr/>
              <p:nvPr/>
            </p:nvSpPr>
            <p:spPr>
              <a:xfrm>
                <a:off x="6036789" y="2725444"/>
                <a:ext cx="118422" cy="20633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578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561161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6" y="1405967"/>
            <a:ext cx="5100145" cy="472136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6483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śród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6331" y="3556492"/>
            <a:ext cx="11519338" cy="47410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3627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śród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1" y="2733948"/>
            <a:ext cx="11519338" cy="82254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6331" y="3556492"/>
            <a:ext cx="11519338" cy="47410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8778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7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 userDrawn="1"/>
        </p:nvCxnSpPr>
        <p:spPr>
          <a:xfrm>
            <a:off x="6093120" y="2005647"/>
            <a:ext cx="0" cy="3585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/>
          <p:cNvGrpSpPr/>
          <p:nvPr userDrawn="1"/>
        </p:nvGrpSpPr>
        <p:grpSpPr>
          <a:xfrm flipV="1">
            <a:off x="5932721" y="3624364"/>
            <a:ext cx="348422" cy="348422"/>
            <a:chOff x="5829719" y="2562329"/>
            <a:chExt cx="532563" cy="532563"/>
          </a:xfrm>
        </p:grpSpPr>
        <p:sp>
          <p:nvSpPr>
            <p:cNvPr id="4" name="Owal 3"/>
            <p:cNvSpPr/>
            <p:nvPr/>
          </p:nvSpPr>
          <p:spPr>
            <a:xfrm>
              <a:off x="5829719" y="2562329"/>
              <a:ext cx="532563" cy="53256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agon 4"/>
            <p:cNvSpPr/>
            <p:nvPr/>
          </p:nvSpPr>
          <p:spPr>
            <a:xfrm>
              <a:off x="6036789" y="2725444"/>
              <a:ext cx="118422" cy="20633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51034" y="2005647"/>
            <a:ext cx="4339930" cy="3585856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6822900" y="2005647"/>
            <a:ext cx="4330263" cy="3585856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83305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261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54927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995856" y="1979907"/>
            <a:ext cx="360000" cy="3540929"/>
            <a:chOff x="6096001" y="1854141"/>
            <a:chExt cx="360000" cy="3540929"/>
          </a:xfrm>
        </p:grpSpPr>
        <p:cxnSp>
          <p:nvCxnSpPr>
            <p:cNvPr id="9" name="Łącznik prosty 8"/>
            <p:cNvCxnSpPr/>
            <p:nvPr/>
          </p:nvCxnSpPr>
          <p:spPr>
            <a:xfrm>
              <a:off x="6096001" y="1854142"/>
              <a:ext cx="0" cy="35409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/>
            <p:cNvCxnSpPr/>
            <p:nvPr/>
          </p:nvCxnSpPr>
          <p:spPr>
            <a:xfrm flipH="1">
              <a:off x="6096001" y="1854141"/>
              <a:ext cx="360000" cy="27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H="1">
              <a:off x="6096002" y="3624742"/>
              <a:ext cx="3598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flipH="1">
              <a:off x="6096001" y="5395070"/>
              <a:ext cx="360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2829" y="1658047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1602829" y="3428512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602829" y="5198976"/>
            <a:ext cx="6668811" cy="64372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710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1281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95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30" name="Prostokąt 29"/>
          <p:cNvSpPr/>
          <p:nvPr userDrawn="1"/>
        </p:nvSpPr>
        <p:spPr>
          <a:xfrm>
            <a:off x="-1" y="6013938"/>
            <a:ext cx="12192001" cy="844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" name="Łącznik prosty 28"/>
          <p:cNvCxnSpPr/>
          <p:nvPr userDrawn="1"/>
        </p:nvCxnSpPr>
        <p:spPr>
          <a:xfrm>
            <a:off x="-1" y="6013938"/>
            <a:ext cx="12192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8" y="6184249"/>
            <a:ext cx="1484164" cy="49571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76413" y="6240607"/>
            <a:ext cx="998963" cy="39072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95856" y="6233815"/>
            <a:ext cx="874465" cy="4043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0189611" y="6287025"/>
            <a:ext cx="1321845" cy="2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8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1" r:id="rId4"/>
    <p:sldLayoutId id="2147483663" r:id="rId5"/>
    <p:sldLayoutId id="2147483664" r:id="rId6"/>
    <p:sldLayoutId id="2147483650" r:id="rId7"/>
    <p:sldLayoutId id="2147483676" r:id="rId8"/>
    <p:sldLayoutId id="2147483670" r:id="rId9"/>
    <p:sldLayoutId id="2147483654" r:id="rId10"/>
    <p:sldLayoutId id="2147483681" r:id="rId11"/>
    <p:sldLayoutId id="2147483669" r:id="rId12"/>
    <p:sldLayoutId id="2147483679" r:id="rId13"/>
    <p:sldLayoutId id="2147483680" r:id="rId14"/>
    <p:sldLayoutId id="2147483673" r:id="rId15"/>
    <p:sldLayoutId id="2147483672" r:id="rId16"/>
    <p:sldLayoutId id="2147483682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youtu.be/3Qg80qTfzgU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 descr="tytuł prezentacji" title="Analityka internetowa w UX"/>
          <p:cNvSpPr/>
          <p:nvPr/>
        </p:nvSpPr>
        <p:spPr>
          <a:xfrm>
            <a:off x="3413644" y="3732984"/>
            <a:ext cx="5494699" cy="775516"/>
          </a:xfrm>
          <a:prstGeom prst="rect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5" descr="Analityka internetowa w UX - szkolenie organizowane przez POPC Wsparcie"/>
          <p:cNvSpPr>
            <a:spLocks noGrp="1"/>
          </p:cNvSpPr>
          <p:nvPr>
            <p:ph type="title" idx="4294967295"/>
          </p:nvPr>
        </p:nvSpPr>
        <p:spPr>
          <a:xfrm>
            <a:off x="3464363" y="3732984"/>
            <a:ext cx="5315492" cy="775516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pl-PL" sz="1600" kern="1200" spc="800" dirty="0" smtClean="0">
                <a:solidFill>
                  <a:srgbClr val="FFFFFF"/>
                </a:solidFill>
                <a:effectLst/>
                <a:latin typeface="Roboto Light" panose="020B0604020202020204" charset="0"/>
                <a:ea typeface="Roboto Medium" panose="020B0604020202020204" charset="0"/>
                <a:cs typeface="+mn-cs"/>
              </a:rPr>
              <a:t>Projektowanie usług zorientowanych na użytkownika</a:t>
            </a:r>
            <a:endParaRPr lang="pl-PL" dirty="0"/>
          </a:p>
        </p:txBody>
      </p:sp>
      <p:pic>
        <p:nvPicPr>
          <p:cNvPr id="4" name="Obraz 3" descr="Nazwa organizatora" title="POPC Wsparc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02" y="2062727"/>
            <a:ext cx="3557196" cy="132825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749993" y="4916123"/>
            <a:ext cx="270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Warszawa, 20.03.2018 r.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7348" y="4652963"/>
            <a:ext cx="11519338" cy="787378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Projektowanie zorientowane na użytkownika</a:t>
            </a:r>
            <a:br>
              <a:rPr lang="pl-PL" sz="3200" dirty="0" smtClean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>(User </a:t>
            </a:r>
            <a:r>
              <a:rPr lang="pl-PL" sz="3200" dirty="0" err="1" smtClean="0">
                <a:solidFill>
                  <a:schemeClr val="tx1"/>
                </a:solidFill>
              </a:rPr>
              <a:t>Centered</a:t>
            </a:r>
            <a:r>
              <a:rPr lang="pl-PL" sz="3200" dirty="0" smtClean="0">
                <a:solidFill>
                  <a:schemeClr val="tx1"/>
                </a:solidFill>
              </a:rPr>
              <a:t> Design)</a:t>
            </a:r>
            <a:endParaRPr lang="pl-P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Metoda User </a:t>
            </a:r>
            <a:r>
              <a:rPr lang="pl-PL" dirty="0" err="1"/>
              <a:t>Centered</a:t>
            </a:r>
            <a:r>
              <a:rPr lang="pl-PL" dirty="0"/>
              <a:t> </a:t>
            </a:r>
            <a:r>
              <a:rPr lang="pl-PL" dirty="0" smtClean="0"/>
              <a:t>Design</a:t>
            </a:r>
            <a:endParaRPr lang="pl-PL" dirty="0"/>
          </a:p>
        </p:txBody>
      </p:sp>
      <p:pic>
        <p:nvPicPr>
          <p:cNvPr id="7" name="Picture 2" descr="Proces projektowy składający się z 5 kolejnych kroków: planowanie, badanie, projektowanie, wdrażanie, mierzenie. Proces zatacza koło znów do planowania zgodnie z zasadą iteracyjnego, czyli powtarzalnego realizowania projektów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63" y="1268186"/>
            <a:ext cx="5059937" cy="43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0075E2"/>
              </a:buClr>
            </a:pPr>
            <a:r>
              <a:rPr lang="pl-PL" b="1" dirty="0">
                <a:solidFill>
                  <a:srgbClr val="0075E2"/>
                </a:solidFill>
              </a:rPr>
              <a:t>Metoda pracy</a:t>
            </a:r>
            <a:r>
              <a:rPr lang="pl-PL" sz="1600" dirty="0">
                <a:solidFill>
                  <a:srgbClr val="0075E2"/>
                </a:solidFill>
              </a:rPr>
              <a:t>.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75E2"/>
              </a:buClr>
            </a:pPr>
            <a:r>
              <a:rPr lang="pl-PL" dirty="0"/>
              <a:t>Iteracyjny (powtarzalny) proces wytwarzania produktów i usług oparty na weryfikacji potrzeb użytkowników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725987" y="6502541"/>
            <a:ext cx="3466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http://www.serrewet.com/user-centered-design/</a:t>
            </a:r>
          </a:p>
        </p:txBody>
      </p:sp>
    </p:spTree>
    <p:extLst>
      <p:ext uri="{BB962C8B-B14F-4D97-AF65-F5344CB8AC3E}">
        <p14:creationId xmlns:p14="http://schemas.microsoft.com/office/powerpoint/2010/main" val="42040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UCD spełnia normy </a:t>
            </a:r>
            <a:r>
              <a:rPr lang="pl-PL" dirty="0" smtClean="0"/>
              <a:t>ISO</a:t>
            </a:r>
            <a:endParaRPr lang="pl-PL" dirty="0"/>
          </a:p>
        </p:txBody>
      </p:sp>
      <p:sp>
        <p:nvSpPr>
          <p:cNvPr id="8" name="Rounded Rectangle 5"/>
          <p:cNvSpPr/>
          <p:nvPr/>
        </p:nvSpPr>
        <p:spPr>
          <a:xfrm>
            <a:off x="1002753" y="1310501"/>
            <a:ext cx="4238625" cy="4923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6 założeń według normy ISO 9241-210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5855" y="2226364"/>
            <a:ext cx="9606241" cy="385316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Projekt opiera się na dogłębnym zrozumieniu użytkowników, ich </a:t>
            </a:r>
            <a:r>
              <a:rPr lang="pl-PL" dirty="0" err="1"/>
              <a:t>zachowań</a:t>
            </a:r>
            <a:r>
              <a:rPr lang="pl-PL" dirty="0"/>
              <a:t>, przyzwyczajeń i kontekstów użycia.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Użytkownicy są angażowani w projektowanie oraz na etapie wdrożenia.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Projekt powstaje przy regularnej ewaluacji i zaangażowaniu użytkowników.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Proces projektowy realizowany jest iteracyjnie.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Projekt odnosi się do ogółu doświadczeń użytkownika.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Cechą zespołu projektowego jest interdyscyplinarność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1000125" y="6338783"/>
            <a:ext cx="8381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Ergonomics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of human-system interaction - Part 210: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Human-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entred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design for interactive systems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, 2015.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procesu UCD</a:t>
            </a:r>
            <a:endParaRPr lang="pl-PL" dirty="0"/>
          </a:p>
        </p:txBody>
      </p:sp>
      <p:sp>
        <p:nvSpPr>
          <p:cNvPr id="45" name="Owal 44"/>
          <p:cNvSpPr/>
          <p:nvPr/>
        </p:nvSpPr>
        <p:spPr>
          <a:xfrm>
            <a:off x="9680649" y="2885342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6832785" y="2895847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/>
          <p:cNvSpPr/>
          <p:nvPr/>
        </p:nvSpPr>
        <p:spPr>
          <a:xfrm>
            <a:off x="3835922" y="2902954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" name="Grupa 6"/>
          <p:cNvGrpSpPr/>
          <p:nvPr/>
        </p:nvGrpSpPr>
        <p:grpSpPr>
          <a:xfrm>
            <a:off x="2604" y="1400548"/>
            <a:ext cx="12189968" cy="360975"/>
            <a:chOff x="1057" y="574323"/>
            <a:chExt cx="12189968" cy="360975"/>
          </a:xfrm>
        </p:grpSpPr>
        <p:sp>
          <p:nvSpPr>
            <p:cNvPr id="4" name="Prostokąt 3"/>
            <p:cNvSpPr/>
            <p:nvPr/>
          </p:nvSpPr>
          <p:spPr>
            <a:xfrm>
              <a:off x="1057" y="574323"/>
              <a:ext cx="3127863" cy="36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DISCOVER</a:t>
              </a:r>
              <a:endParaRPr lang="pl-PL" b="1" dirty="0"/>
            </a:p>
          </p:txBody>
        </p:sp>
        <p:sp>
          <p:nvSpPr>
            <p:cNvPr id="46" name="Prostokąt 45"/>
            <p:cNvSpPr/>
            <p:nvPr/>
          </p:nvSpPr>
          <p:spPr>
            <a:xfrm>
              <a:off x="3128921" y="574323"/>
              <a:ext cx="2963562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DEFINE</a:t>
              </a:r>
              <a:endParaRPr lang="pl-PL" b="1" dirty="0"/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6085421" y="574323"/>
              <a:ext cx="2964606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DELIVER</a:t>
              </a:r>
              <a:endParaRPr lang="pl-PL" b="1" dirty="0"/>
            </a:p>
          </p:txBody>
        </p:sp>
        <p:sp>
          <p:nvSpPr>
            <p:cNvPr id="48" name="Prostokąt 47"/>
            <p:cNvSpPr/>
            <p:nvPr/>
          </p:nvSpPr>
          <p:spPr>
            <a:xfrm>
              <a:off x="9053123" y="575298"/>
              <a:ext cx="3137902" cy="36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DEVELOP</a:t>
              </a:r>
              <a:endParaRPr lang="pl-PL" b="1" dirty="0"/>
            </a:p>
          </p:txBody>
        </p:sp>
      </p:grpSp>
      <p:sp>
        <p:nvSpPr>
          <p:cNvPr id="39" name="Owal 38"/>
          <p:cNvSpPr/>
          <p:nvPr/>
        </p:nvSpPr>
        <p:spPr>
          <a:xfrm>
            <a:off x="1073430" y="2909025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Elipsa 18"/>
          <p:cNvSpPr/>
          <p:nvPr/>
        </p:nvSpPr>
        <p:spPr>
          <a:xfrm>
            <a:off x="941291" y="3884966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1000124" y="4520915"/>
            <a:ext cx="2395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Określenie potrzeb i kontekstu użycia</a:t>
            </a:r>
          </a:p>
        </p:txBody>
      </p:sp>
      <p:sp>
        <p:nvSpPr>
          <p:cNvPr id="28" name="Elipsa 17"/>
          <p:cNvSpPr/>
          <p:nvPr/>
        </p:nvSpPr>
        <p:spPr>
          <a:xfrm>
            <a:off x="3762383" y="3894491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33" name="Prostokąt 32"/>
          <p:cNvSpPr/>
          <p:nvPr/>
        </p:nvSpPr>
        <p:spPr>
          <a:xfrm>
            <a:off x="3762383" y="4520917"/>
            <a:ext cx="2208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Sprecyzowanie wymagań i funkcjonalności</a:t>
            </a:r>
          </a:p>
        </p:txBody>
      </p:sp>
      <p:sp>
        <p:nvSpPr>
          <p:cNvPr id="32" name="Elipsa 17"/>
          <p:cNvSpPr/>
          <p:nvPr/>
        </p:nvSpPr>
        <p:spPr>
          <a:xfrm>
            <a:off x="6819736" y="3892704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34" name="Prostokąt 33"/>
          <p:cNvSpPr/>
          <p:nvPr/>
        </p:nvSpPr>
        <p:spPr>
          <a:xfrm>
            <a:off x="6876886" y="4520912"/>
            <a:ext cx="223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Tworzenie prototypów </a:t>
            </a:r>
            <a:r>
              <a:rPr lang="pl-PL" sz="1600" b="1" dirty="0" smtClean="0"/>
              <a:t>  i ich weryfikacja</a:t>
            </a:r>
            <a:endParaRPr lang="pl-PL" sz="1600" b="1" dirty="0"/>
          </a:p>
        </p:txBody>
      </p:sp>
      <p:sp>
        <p:nvSpPr>
          <p:cNvPr id="30" name="Elipsa 17"/>
          <p:cNvSpPr/>
          <p:nvPr/>
        </p:nvSpPr>
        <p:spPr>
          <a:xfrm>
            <a:off x="9621894" y="3895689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4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9621893" y="4524234"/>
            <a:ext cx="243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Ewaluacja i optymalizacja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54" y="3259795"/>
            <a:ext cx="738096" cy="73845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08" y="3330604"/>
            <a:ext cx="819229" cy="68995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01" y="3330604"/>
            <a:ext cx="578192" cy="837233"/>
          </a:xfrm>
          <a:prstGeom prst="rect">
            <a:avLst/>
          </a:prstGeom>
        </p:spPr>
      </p:pic>
      <p:grpSp>
        <p:nvGrpSpPr>
          <p:cNvPr id="19" name="Grupa 18"/>
          <p:cNvGrpSpPr/>
          <p:nvPr/>
        </p:nvGrpSpPr>
        <p:grpSpPr>
          <a:xfrm>
            <a:off x="2716206" y="3549347"/>
            <a:ext cx="842682" cy="147215"/>
            <a:chOff x="3523129" y="3325907"/>
            <a:chExt cx="1488142" cy="25997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0" name="Owal 19"/>
            <p:cNvSpPr/>
            <p:nvPr/>
          </p:nvSpPr>
          <p:spPr>
            <a:xfrm>
              <a:off x="3523129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Owal 20"/>
            <p:cNvSpPr/>
            <p:nvPr/>
          </p:nvSpPr>
          <p:spPr>
            <a:xfrm>
              <a:off x="3932517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Owal 21"/>
            <p:cNvSpPr/>
            <p:nvPr/>
          </p:nvSpPr>
          <p:spPr>
            <a:xfrm>
              <a:off x="4341905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/>
            <p:cNvSpPr/>
            <p:nvPr/>
          </p:nvSpPr>
          <p:spPr>
            <a:xfrm>
              <a:off x="4751293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5673605" y="3549345"/>
            <a:ext cx="842682" cy="147215"/>
            <a:chOff x="3523129" y="3325907"/>
            <a:chExt cx="1488142" cy="25997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5" name="Owal 24"/>
            <p:cNvSpPr/>
            <p:nvPr/>
          </p:nvSpPr>
          <p:spPr>
            <a:xfrm>
              <a:off x="3523129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Owal 25"/>
            <p:cNvSpPr/>
            <p:nvPr/>
          </p:nvSpPr>
          <p:spPr>
            <a:xfrm>
              <a:off x="3932517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Owal 36"/>
            <p:cNvSpPr/>
            <p:nvPr/>
          </p:nvSpPr>
          <p:spPr>
            <a:xfrm>
              <a:off x="4341905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/>
            <p:cNvSpPr/>
            <p:nvPr/>
          </p:nvSpPr>
          <p:spPr>
            <a:xfrm>
              <a:off x="4751293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8625990" y="3549346"/>
            <a:ext cx="842682" cy="147215"/>
            <a:chOff x="3523129" y="3325907"/>
            <a:chExt cx="1488142" cy="25997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1" name="Owal 40"/>
            <p:cNvSpPr/>
            <p:nvPr/>
          </p:nvSpPr>
          <p:spPr>
            <a:xfrm>
              <a:off x="3523129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/>
            <p:cNvSpPr/>
            <p:nvPr/>
          </p:nvSpPr>
          <p:spPr>
            <a:xfrm>
              <a:off x="3932517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/>
            <p:cNvSpPr/>
            <p:nvPr/>
          </p:nvSpPr>
          <p:spPr>
            <a:xfrm>
              <a:off x="4341905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/>
            <p:cNvSpPr/>
            <p:nvPr/>
          </p:nvSpPr>
          <p:spPr>
            <a:xfrm>
              <a:off x="4751293" y="3325907"/>
              <a:ext cx="259978" cy="259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50" name="Obraz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562" y="3259795"/>
            <a:ext cx="745736" cy="74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Faza odkrywania: </a:t>
            </a:r>
            <a:r>
              <a:rPr lang="pl-PL" dirty="0" err="1" smtClean="0"/>
              <a:t>Discover</a:t>
            </a:r>
            <a:endParaRPr lang="pl-PL" dirty="0"/>
          </a:p>
        </p:txBody>
      </p:sp>
      <p:sp>
        <p:nvSpPr>
          <p:cNvPr id="6" name="Owal 38"/>
          <p:cNvSpPr/>
          <p:nvPr/>
        </p:nvSpPr>
        <p:spPr>
          <a:xfrm>
            <a:off x="2118450" y="2632800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82" y="2983570"/>
            <a:ext cx="745736" cy="746103"/>
          </a:xfrm>
          <a:prstGeom prst="rect">
            <a:avLst/>
          </a:prstGeom>
        </p:spPr>
      </p:pic>
      <p:sp>
        <p:nvSpPr>
          <p:cNvPr id="7" name="Elipsa 18"/>
          <p:cNvSpPr/>
          <p:nvPr/>
        </p:nvSpPr>
        <p:spPr>
          <a:xfrm>
            <a:off x="1986311" y="3608741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045144" y="4098045"/>
            <a:ext cx="2395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Określenie potrzeb i kontekstu użycia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888417" y="2027740"/>
            <a:ext cx="4339930" cy="358585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/>
              <a:t>Badania </a:t>
            </a:r>
            <a:r>
              <a:rPr lang="pl-PL" b="0" i="0" dirty="0" smtClean="0"/>
              <a:t>potrzeb (fokusy - FGI, wywiady - IDI, ankiety online - CAWI…)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/>
              <a:t>Analiza danych zastanych, </a:t>
            </a:r>
            <a:r>
              <a:rPr lang="pl-PL" b="0" i="0" dirty="0" err="1"/>
              <a:t>tzw</a:t>
            </a:r>
            <a:r>
              <a:rPr lang="pl-PL" b="0" i="0" dirty="0"/>
              <a:t> </a:t>
            </a:r>
            <a:r>
              <a:rPr lang="pl-PL" b="0" i="0" dirty="0" err="1"/>
              <a:t>desk</a:t>
            </a:r>
            <a:r>
              <a:rPr lang="pl-PL" b="0" i="0" dirty="0"/>
              <a:t> </a:t>
            </a:r>
            <a:r>
              <a:rPr lang="pl-PL" b="0" i="0" dirty="0" err="1" smtClean="0"/>
              <a:t>research</a:t>
            </a:r>
            <a:endParaRPr lang="pl-PL" b="0" i="0" dirty="0" smtClean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Analiza ruchu, np. w Google Analytics, </a:t>
            </a:r>
            <a:r>
              <a:rPr lang="pl-PL" b="0" i="0" dirty="0" err="1" smtClean="0"/>
              <a:t>Matomo</a:t>
            </a:r>
            <a:r>
              <a:rPr lang="pl-PL" b="0" i="0" dirty="0" smtClean="0"/>
              <a:t> (PIWIK)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/>
              <a:t>Analiza istniejących rozwiązań, </a:t>
            </a:r>
            <a:r>
              <a:rPr lang="pl-PL" b="0" i="0" dirty="0" err="1"/>
              <a:t>tzw</a:t>
            </a:r>
            <a:r>
              <a:rPr lang="pl-PL" b="0" i="0" dirty="0"/>
              <a:t> </a:t>
            </a:r>
            <a:r>
              <a:rPr lang="pl-PL" b="0" i="0" dirty="0" err="1" smtClean="0"/>
              <a:t>benchmarking</a:t>
            </a:r>
            <a:endParaRPr lang="pl-PL" b="0" i="0" dirty="0" smtClean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Warsztat koncepcyjny z udziałem użytkowników</a:t>
            </a:r>
            <a:endParaRPr lang="pl-PL" b="0" i="0" dirty="0"/>
          </a:p>
        </p:txBody>
      </p:sp>
    </p:spTree>
    <p:extLst>
      <p:ext uri="{BB962C8B-B14F-4D97-AF65-F5344CB8AC3E}">
        <p14:creationId xmlns:p14="http://schemas.microsoft.com/office/powerpoint/2010/main" val="2010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Faza szukania rozwiązań: </a:t>
            </a:r>
            <a:r>
              <a:rPr lang="pl-PL" dirty="0" err="1" smtClean="0"/>
              <a:t>Define</a:t>
            </a:r>
            <a:endParaRPr lang="pl-PL" dirty="0"/>
          </a:p>
        </p:txBody>
      </p:sp>
      <p:sp>
        <p:nvSpPr>
          <p:cNvPr id="6" name="Owal 38"/>
          <p:cNvSpPr/>
          <p:nvPr/>
        </p:nvSpPr>
        <p:spPr>
          <a:xfrm>
            <a:off x="2118450" y="2632800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18"/>
          <p:cNvSpPr/>
          <p:nvPr/>
        </p:nvSpPr>
        <p:spPr>
          <a:xfrm>
            <a:off x="1986311" y="3608741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02" y="2983570"/>
            <a:ext cx="738096" cy="73845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45144" y="4098045"/>
            <a:ext cx="2395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Sprecyzowanie wymagań i funkcjonalności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888411" y="2022124"/>
            <a:ext cx="4339930" cy="358585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Warsztaty projektowe z udziałem użytkowników, tzw. co-</a:t>
            </a:r>
            <a:r>
              <a:rPr lang="pl-PL" b="0" i="0" dirty="0" err="1" smtClean="0"/>
              <a:t>creation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Scenariusze użycia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Projekt przebiegu usługi, np. </a:t>
            </a:r>
            <a:r>
              <a:rPr lang="pl-PL" b="0" i="0" dirty="0" err="1" smtClean="0"/>
              <a:t>user</a:t>
            </a:r>
            <a:r>
              <a:rPr lang="pl-PL" b="0" i="0" dirty="0" smtClean="0"/>
              <a:t> </a:t>
            </a:r>
            <a:r>
              <a:rPr lang="pl-PL" b="0" i="0" dirty="0" err="1" smtClean="0"/>
              <a:t>journey</a:t>
            </a:r>
            <a:r>
              <a:rPr lang="pl-PL" b="0" i="0" dirty="0" smtClean="0"/>
              <a:t> map,  service </a:t>
            </a:r>
            <a:r>
              <a:rPr lang="pl-PL" b="0" i="0" dirty="0" err="1" smtClean="0"/>
              <a:t>blueprint</a:t>
            </a:r>
            <a:endParaRPr lang="pl-PL" b="0" i="0" dirty="0"/>
          </a:p>
        </p:txBody>
      </p:sp>
    </p:spTree>
    <p:extLst>
      <p:ext uri="{BB962C8B-B14F-4D97-AF65-F5344CB8AC3E}">
        <p14:creationId xmlns:p14="http://schemas.microsoft.com/office/powerpoint/2010/main" val="19453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Faza projektowania: </a:t>
            </a:r>
            <a:r>
              <a:rPr lang="pl-PL" dirty="0" err="1" smtClean="0"/>
              <a:t>Deliver</a:t>
            </a:r>
            <a:endParaRPr lang="pl-PL" dirty="0"/>
          </a:p>
        </p:txBody>
      </p:sp>
      <p:sp>
        <p:nvSpPr>
          <p:cNvPr id="6" name="Owal 38"/>
          <p:cNvSpPr/>
          <p:nvPr/>
        </p:nvSpPr>
        <p:spPr>
          <a:xfrm>
            <a:off x="2118450" y="2632800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82" y="3007820"/>
            <a:ext cx="819229" cy="689959"/>
          </a:xfrm>
          <a:prstGeom prst="rect">
            <a:avLst/>
          </a:prstGeom>
        </p:spPr>
      </p:pic>
      <p:sp>
        <p:nvSpPr>
          <p:cNvPr id="7" name="Elipsa 18"/>
          <p:cNvSpPr/>
          <p:nvPr/>
        </p:nvSpPr>
        <p:spPr>
          <a:xfrm>
            <a:off x="1986311" y="3608741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045145" y="4098045"/>
            <a:ext cx="2279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Tworzenie prototypów   i ich weryfikacja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888420" y="2018790"/>
            <a:ext cx="4339930" cy="358585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Tworzenie prototypów usług, np. w postaci makiet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Testowanie prototypów usług z użytkownikami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Badanie z udziałem osób z niepełnosprawnościami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Audyt dostępności, WCAG</a:t>
            </a:r>
            <a:endParaRPr lang="pl-PL" b="0" i="0" dirty="0"/>
          </a:p>
        </p:txBody>
      </p:sp>
    </p:spTree>
    <p:extLst>
      <p:ext uri="{BB962C8B-B14F-4D97-AF65-F5344CB8AC3E}">
        <p14:creationId xmlns:p14="http://schemas.microsoft.com/office/powerpoint/2010/main" val="33184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Faza dopracowywania: </a:t>
            </a:r>
            <a:r>
              <a:rPr lang="pl-PL" dirty="0" err="1" smtClean="0"/>
              <a:t>Develop</a:t>
            </a:r>
            <a:endParaRPr lang="pl-PL" dirty="0"/>
          </a:p>
        </p:txBody>
      </p:sp>
      <p:sp>
        <p:nvSpPr>
          <p:cNvPr id="6" name="Owal 38"/>
          <p:cNvSpPr/>
          <p:nvPr/>
        </p:nvSpPr>
        <p:spPr>
          <a:xfrm>
            <a:off x="2118450" y="2632800"/>
            <a:ext cx="1440000" cy="1440000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354" y="3011143"/>
            <a:ext cx="578192" cy="837233"/>
          </a:xfrm>
          <a:prstGeom prst="rect">
            <a:avLst/>
          </a:prstGeom>
        </p:spPr>
      </p:pic>
      <p:sp>
        <p:nvSpPr>
          <p:cNvPr id="7" name="Elipsa 18"/>
          <p:cNvSpPr/>
          <p:nvPr/>
        </p:nvSpPr>
        <p:spPr>
          <a:xfrm>
            <a:off x="1986311" y="3608741"/>
            <a:ext cx="479271" cy="479271"/>
          </a:xfrm>
          <a:prstGeom prst="ellipse">
            <a:avLst/>
          </a:prstGeom>
          <a:solidFill>
            <a:srgbClr val="007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45145" y="4098045"/>
            <a:ext cx="2279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Ewaluacja i optymalizacja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888416" y="2027740"/>
            <a:ext cx="4339930" cy="358585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Pomiar KPI i zadowolenia użytkowników, np. ankieta satysfakcji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Analiza „feedback” od użytkowników</a:t>
            </a:r>
            <a:endParaRPr lang="pl-PL" b="0" i="0" dirty="0"/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0" i="0" dirty="0" smtClean="0"/>
              <a:t>Analiza ruchu, np. w Google Analytics, </a:t>
            </a:r>
            <a:r>
              <a:rPr lang="pl-PL" b="0" i="0" dirty="0" err="1" smtClean="0"/>
              <a:t>Matomo</a:t>
            </a:r>
            <a:r>
              <a:rPr lang="pl-PL" b="0" i="0" dirty="0" smtClean="0"/>
              <a:t> (PIWIK)</a:t>
            </a:r>
            <a:endParaRPr lang="pl-PL" b="0" i="0" dirty="0"/>
          </a:p>
        </p:txBody>
      </p:sp>
    </p:spTree>
    <p:extLst>
      <p:ext uri="{BB962C8B-B14F-4D97-AF65-F5344CB8AC3E}">
        <p14:creationId xmlns:p14="http://schemas.microsoft.com/office/powerpoint/2010/main" val="28249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Przerwa</a:t>
            </a:r>
            <a:endParaRPr lang="pl-PL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0" y="2728549"/>
            <a:ext cx="6105525" cy="1932074"/>
          </a:xfrm>
        </p:spPr>
        <p:txBody>
          <a:bodyPr/>
          <a:lstStyle/>
          <a:p>
            <a:r>
              <a:rPr lang="pl-PL" dirty="0" smtClean="0"/>
              <a:t>15 minut</a:t>
            </a:r>
            <a:endParaRPr lang="pl-PL" dirty="0"/>
          </a:p>
        </p:txBody>
      </p:sp>
      <p:pic>
        <p:nvPicPr>
          <p:cNvPr id="3" name="Picture 2" descr="Zdjęcie budzik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32397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</a:t>
            </a:r>
            <a:r>
              <a:rPr lang="pl-PL" dirty="0" smtClean="0"/>
              <a:t>apa interesariuszy</a:t>
            </a:r>
            <a:endParaRPr lang="pl-PL" dirty="0"/>
          </a:p>
        </p:txBody>
      </p:sp>
      <p:sp>
        <p:nvSpPr>
          <p:cNvPr id="3" name="Elipsa 2"/>
          <p:cNvSpPr/>
          <p:nvPr/>
        </p:nvSpPr>
        <p:spPr>
          <a:xfrm>
            <a:off x="5953125" y="3305174"/>
            <a:ext cx="285750" cy="2762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4657725" y="1981200"/>
            <a:ext cx="2880000" cy="2880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3571875" y="933449"/>
            <a:ext cx="5040000" cy="5040000"/>
          </a:xfrm>
          <a:prstGeom prst="ellipse">
            <a:avLst/>
          </a:prstGeom>
          <a:noFill/>
          <a:ln w="28575">
            <a:solidFill>
              <a:srgbClr val="3C4B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6238875" y="2171700"/>
            <a:ext cx="3028950" cy="123824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8893618" y="1678841"/>
            <a:ext cx="2395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/>
              <a:t>Kluczowi użytkownicy, najbardziej prawdopodobni</a:t>
            </a:r>
            <a:endParaRPr lang="pl-PL" sz="1600" dirty="0"/>
          </a:p>
        </p:txBody>
      </p:sp>
      <p:sp>
        <p:nvSpPr>
          <p:cNvPr id="16" name="Prostokąt 15"/>
          <p:cNvSpPr/>
          <p:nvPr/>
        </p:nvSpPr>
        <p:spPr>
          <a:xfrm>
            <a:off x="8722168" y="3935549"/>
            <a:ext cx="230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/>
              <a:t>Potencjalni użytkownicy </a:t>
            </a:r>
            <a:endParaRPr lang="pl-PL" sz="1600" dirty="0"/>
          </a:p>
        </p:txBody>
      </p:sp>
      <p:cxnSp>
        <p:nvCxnSpPr>
          <p:cNvPr id="17" name="Łącznik prosty ze strzałką 16"/>
          <p:cNvCxnSpPr/>
          <p:nvPr/>
        </p:nvCxnSpPr>
        <p:spPr>
          <a:xfrm flipH="1" flipV="1">
            <a:off x="6630675" y="3924298"/>
            <a:ext cx="2551425" cy="25601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2800350" y="3581399"/>
            <a:ext cx="1333500" cy="22558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1362075" y="3241951"/>
            <a:ext cx="1562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/>
              <a:t>Interesariusze mający wpływ na projekt</a:t>
            </a:r>
            <a:endParaRPr lang="pl-PL" sz="1600" dirty="0"/>
          </a:p>
        </p:txBody>
      </p:sp>
      <p:sp>
        <p:nvSpPr>
          <p:cNvPr id="24" name="Prostokąt 23"/>
          <p:cNvSpPr/>
          <p:nvPr/>
        </p:nvSpPr>
        <p:spPr>
          <a:xfrm>
            <a:off x="1133475" y="5434840"/>
            <a:ext cx="2028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/>
              <a:t>Brak wpływu na projekt, powinni zostać poinformowani</a:t>
            </a:r>
            <a:endParaRPr lang="pl-PL" sz="1600" dirty="0"/>
          </a:p>
        </p:txBody>
      </p:sp>
      <p:cxnSp>
        <p:nvCxnSpPr>
          <p:cNvPr id="25" name="Łącznik prosty ze strzałką 24"/>
          <p:cNvCxnSpPr/>
          <p:nvPr/>
        </p:nvCxnSpPr>
        <p:spPr>
          <a:xfrm flipV="1">
            <a:off x="2924175" y="5172076"/>
            <a:ext cx="771525" cy="50351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2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Iwona Szatkowska</a:t>
            </a:r>
          </a:p>
        </p:txBody>
      </p:sp>
      <p:sp>
        <p:nvSpPr>
          <p:cNvPr id="11" name="Symbol zastępczy tekstu 3"/>
          <p:cNvSpPr txBox="1">
            <a:spLocks/>
          </p:cNvSpPr>
          <p:nvPr/>
        </p:nvSpPr>
        <p:spPr>
          <a:xfrm>
            <a:off x="995856" y="1283535"/>
            <a:ext cx="5100145" cy="47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/>
              <a:t>Ekspert ds. badań User </a:t>
            </a:r>
            <a:r>
              <a:rPr lang="pl-PL" dirty="0" err="1" smtClean="0"/>
              <a:t>Experience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2"/>
          </p:nvPr>
        </p:nvSpPr>
        <p:spPr>
          <a:xfrm>
            <a:off x="995856" y="2764715"/>
            <a:ext cx="5100145" cy="3362620"/>
          </a:xfrm>
        </p:spPr>
        <p:txBody>
          <a:bodyPr/>
          <a:lstStyle/>
          <a:p>
            <a:r>
              <a:rPr lang="pl-PL" dirty="0" smtClean="0"/>
              <a:t>Serwis </a:t>
            </a:r>
            <a:r>
              <a:rPr lang="pl-PL" dirty="0"/>
              <a:t>obywatel.gov.pl </a:t>
            </a:r>
            <a:r>
              <a:rPr lang="pl-PL" dirty="0" smtClean="0"/>
              <a:t>- badania </a:t>
            </a:r>
            <a:r>
              <a:rPr lang="pl-PL" dirty="0"/>
              <a:t>i </a:t>
            </a:r>
            <a:r>
              <a:rPr lang="pl-PL" dirty="0" smtClean="0"/>
              <a:t>usprawnianie usług publicznych, np.</a:t>
            </a:r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„Sprawdź </a:t>
            </a:r>
            <a:r>
              <a:rPr lang="pl-PL" dirty="0"/>
              <a:t>swoje punkty karne”, </a:t>
            </a:r>
            <a:endParaRPr lang="pl-PL" dirty="0" smtClean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„</a:t>
            </a:r>
            <a:r>
              <a:rPr lang="pl-PL" dirty="0"/>
              <a:t>Skorzystaj z programu Rodzina 500+”, </a:t>
            </a:r>
            <a:endParaRPr lang="pl-PL" dirty="0" smtClean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„Złóż wniosek o dowód osobisty online”.</a:t>
            </a:r>
          </a:p>
          <a:p>
            <a:pPr>
              <a:spcBef>
                <a:spcPts val="1200"/>
              </a:spcBef>
            </a:pPr>
            <a:r>
              <a:rPr lang="pl-PL" dirty="0" smtClean="0"/>
              <a:t>Praca przy państwowych systemach IT takich jak SRP – e-Dowód.</a:t>
            </a:r>
            <a:endParaRPr lang="pl-PL" dirty="0"/>
          </a:p>
        </p:txBody>
      </p:sp>
      <p:pic>
        <p:nvPicPr>
          <p:cNvPr id="10" name="Picture 3" descr="Zdjęcie osoby prowadzącej szkolenie - Iwona Szatkowsk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24" y="0"/>
            <a:ext cx="4571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995856" y="2022891"/>
            <a:ext cx="5100145" cy="348422"/>
            <a:chOff x="995856" y="2043607"/>
            <a:chExt cx="5100145" cy="348422"/>
          </a:xfrm>
        </p:grpSpPr>
        <p:cxnSp>
          <p:nvCxnSpPr>
            <p:cNvPr id="13" name="Łącznik prosty 4"/>
            <p:cNvCxnSpPr/>
            <p:nvPr userDrawn="1"/>
          </p:nvCxnSpPr>
          <p:spPr>
            <a:xfrm>
              <a:off x="995856" y="2217818"/>
              <a:ext cx="51001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a 13"/>
            <p:cNvGrpSpPr/>
            <p:nvPr userDrawn="1"/>
          </p:nvGrpSpPr>
          <p:grpSpPr>
            <a:xfrm rot="5400000" flipV="1">
              <a:off x="3371717" y="2043607"/>
              <a:ext cx="348422" cy="348422"/>
              <a:chOff x="5829719" y="2562329"/>
              <a:chExt cx="532563" cy="532563"/>
            </a:xfrm>
          </p:grpSpPr>
          <p:sp>
            <p:nvSpPr>
              <p:cNvPr id="15" name="Owal 9"/>
              <p:cNvSpPr/>
              <p:nvPr/>
            </p:nvSpPr>
            <p:spPr>
              <a:xfrm>
                <a:off x="5829719" y="2562329"/>
                <a:ext cx="532563" cy="53256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6" name="Pagon 15"/>
              <p:cNvSpPr/>
              <p:nvPr/>
            </p:nvSpPr>
            <p:spPr>
              <a:xfrm>
                <a:off x="6036789" y="2725444"/>
                <a:ext cx="118422" cy="20633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05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Ćwiczenie – mapa interesariuszy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6" y="1552576"/>
            <a:ext cx="4433393" cy="3751636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Zadanie realizowane w podziale na grupy.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Grupa 1: punkty </a:t>
            </a:r>
            <a:r>
              <a:rPr lang="pl-PL" dirty="0"/>
              <a:t>karne</a:t>
            </a:r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2: obywatel </a:t>
            </a:r>
            <a:r>
              <a:rPr lang="pl-PL" dirty="0"/>
              <a:t>– </a:t>
            </a:r>
            <a:r>
              <a:rPr lang="pl-PL" dirty="0" smtClean="0"/>
              <a:t>Rodzina 500</a:t>
            </a:r>
            <a:r>
              <a:rPr lang="pl-PL" dirty="0"/>
              <a:t>+</a:t>
            </a:r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3: </a:t>
            </a:r>
            <a:r>
              <a:rPr lang="pl-PL" dirty="0" err="1" smtClean="0"/>
              <a:t>mDokumenty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4: Profil </a:t>
            </a:r>
            <a:r>
              <a:rPr lang="pl-PL" dirty="0"/>
              <a:t>Zaufany/ niepełnosprawny lub </a:t>
            </a:r>
            <a:r>
              <a:rPr lang="pl-PL" dirty="0" smtClean="0"/>
              <a:t>senior</a:t>
            </a:r>
            <a:endParaRPr lang="pl-PL" dirty="0"/>
          </a:p>
        </p:txBody>
      </p:sp>
      <p:pic>
        <p:nvPicPr>
          <p:cNvPr id="6146" name="Picture 2" descr="Grafika prezentuje pustą mapę interesariuszy do uzupełnienia. Mapa jest w formie okrągłej tarczy z punktem w środku i trzema obręczami równomiernie rozłożonymi wokół punktu centralneg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628651"/>
            <a:ext cx="5338762" cy="59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63440" y="4642356"/>
            <a:ext cx="10846019" cy="8225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Badania potrzeb</a:t>
            </a:r>
            <a:endParaRPr lang="pl-P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Angażowanie UX jest wymagane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87" y="992603"/>
            <a:ext cx="2607373" cy="26073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56" y="3448993"/>
            <a:ext cx="397405" cy="36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73" y="5540699"/>
            <a:ext cx="397156" cy="360000"/>
          </a:xfrm>
          <a:prstGeom prst="rect">
            <a:avLst/>
          </a:prstGeom>
        </p:spPr>
      </p:pic>
      <p:sp>
        <p:nvSpPr>
          <p:cNvPr id="14" name="Symbol zastępczy tekstu 13"/>
          <p:cNvSpPr>
            <a:spLocks noGrp="1"/>
          </p:cNvSpPr>
          <p:nvPr>
            <p:ph type="body" sz="half" idx="2"/>
          </p:nvPr>
        </p:nvSpPr>
        <p:spPr>
          <a:xfrm>
            <a:off x="2176161" y="3789363"/>
            <a:ext cx="7637712" cy="1932074"/>
          </a:xfrm>
        </p:spPr>
        <p:txBody>
          <a:bodyPr>
            <a:normAutofit/>
          </a:bodyPr>
          <a:lstStyle/>
          <a:p>
            <a:r>
              <a:rPr lang="pl-PL" sz="2000" dirty="0"/>
              <a:t>Podejście zakłada tworzenie rozwiązań w oparciu o </a:t>
            </a:r>
            <a:r>
              <a:rPr lang="pl-PL" sz="2000" b="1" dirty="0">
                <a:solidFill>
                  <a:srgbClr val="0075E2"/>
                </a:solidFill>
              </a:rPr>
              <a:t>realne</a:t>
            </a:r>
            <a:r>
              <a:rPr lang="pl-PL" sz="2000" dirty="0"/>
              <a:t> </a:t>
            </a:r>
            <a:r>
              <a:rPr lang="pl-PL" sz="2000" b="1" dirty="0">
                <a:solidFill>
                  <a:srgbClr val="0075E2"/>
                </a:solidFill>
              </a:rPr>
              <a:t>potrzeby </a:t>
            </a:r>
            <a:r>
              <a:rPr lang="pl-PL" sz="2000" b="1" dirty="0" smtClean="0">
                <a:solidFill>
                  <a:srgbClr val="0075E2"/>
                </a:solidFill>
              </a:rPr>
              <a:t>użytkowników</a:t>
            </a:r>
            <a:r>
              <a:rPr lang="pl-PL" sz="2000" dirty="0" smtClean="0"/>
              <a:t>, </a:t>
            </a:r>
            <a:r>
              <a:rPr lang="pl-PL" sz="2000" dirty="0"/>
              <a:t>szybkie </a:t>
            </a:r>
            <a:r>
              <a:rPr lang="pl-PL" sz="2000" b="1" dirty="0">
                <a:solidFill>
                  <a:srgbClr val="0075E2"/>
                </a:solidFill>
              </a:rPr>
              <a:t>testowanie</a:t>
            </a:r>
            <a:r>
              <a:rPr lang="pl-PL" sz="2000" dirty="0"/>
              <a:t> wypracowanych </a:t>
            </a:r>
            <a:r>
              <a:rPr lang="pl-PL" sz="2000" b="1" dirty="0">
                <a:solidFill>
                  <a:srgbClr val="0075E2"/>
                </a:solidFill>
              </a:rPr>
              <a:t>konceptów z użytkownikami</a:t>
            </a:r>
            <a:r>
              <a:rPr lang="pl-PL" sz="2000" dirty="0"/>
              <a:t>, budowanie funkcjonalnych prototypów oraz dopasowanie e-usługi m.in. dla potrzeb osób niepełnosprawnych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1000125" y="6312039"/>
            <a:ext cx="4988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Kryteria merytoryczne II stopnia dla działania 2.1. </a:t>
            </a:r>
            <a:endParaRPr lang="pl-PL" sz="1200" dirty="0" smtClean="0"/>
          </a:p>
          <a:p>
            <a:r>
              <a:rPr lang="pl-PL" sz="1200" dirty="0" smtClean="0"/>
              <a:t>Kryterium </a:t>
            </a:r>
            <a:r>
              <a:rPr lang="pl-PL" sz="1200" dirty="0"/>
              <a:t>5 - Zapewnienie wysokiej użyteczności funkcjonalnej e-usługi</a:t>
            </a:r>
          </a:p>
        </p:txBody>
      </p:sp>
    </p:spTree>
    <p:extLst>
      <p:ext uri="{BB962C8B-B14F-4D97-AF65-F5344CB8AC3E}">
        <p14:creationId xmlns:p14="http://schemas.microsoft.com/office/powerpoint/2010/main" val="3969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Kluczowy jest dobór respondentów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0075E2"/>
              </a:buClr>
            </a:pPr>
            <a:r>
              <a:rPr lang="pl-PL" dirty="0" smtClean="0"/>
              <a:t>Grupa badana powinna odzwierciedlać grupę docelową użytkowników końcowych usługi.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Kryteria demograficzne (płeć, wiek…)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Kryteria behawioralne (zachowania)</a:t>
            </a:r>
          </a:p>
          <a:p>
            <a:pPr marL="285750" indent="-285750"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Osoby z niepełnosprawnościami, z grup wykluczonych, np. seniorzy.</a:t>
            </a:r>
          </a:p>
          <a:p>
            <a:pPr>
              <a:spcAft>
                <a:spcPts val="1200"/>
              </a:spcAft>
              <a:buClr>
                <a:srgbClr val="0075E2"/>
              </a:buClr>
            </a:pPr>
            <a:r>
              <a:rPr lang="pl-PL" dirty="0" smtClean="0"/>
              <a:t>Wiele typów użytkowników oznacza wiele badanych grup respondentów.</a:t>
            </a:r>
            <a:endParaRPr lang="pl-PL" dirty="0"/>
          </a:p>
          <a:p>
            <a:pPr>
              <a:buClr>
                <a:srgbClr val="0075E2"/>
              </a:buClr>
            </a:pPr>
            <a:r>
              <a:rPr lang="pl-PL" b="1" dirty="0" smtClean="0">
                <a:solidFill>
                  <a:srgbClr val="0075E2"/>
                </a:solidFill>
              </a:rPr>
              <a:t>Badanie jest tak dobre, jak dobry (adekwatny) jest dobór respondentów, którzy biorą w nim udział.</a:t>
            </a:r>
            <a:endParaRPr lang="pl-PL" b="1" dirty="0">
              <a:solidFill>
                <a:srgbClr val="0075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 dyktuje metodę badania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0075E2"/>
              </a:buClr>
            </a:pPr>
            <a:r>
              <a:rPr lang="pl-PL" dirty="0" smtClean="0"/>
              <a:t>Metody prowadzenia badań: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Jakościowe (fokusy, wywiady indywidualne, wywiady kontekstowe, badania etnograficzne, dzienniczkowe…)</a:t>
            </a:r>
          </a:p>
          <a:p>
            <a:pPr marL="285750" indent="-285750"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Ilościowe (analiza statystyczna, pomiary ruchu internetowego, ankiety, w tym ankiety online)</a:t>
            </a:r>
          </a:p>
          <a:p>
            <a:pPr>
              <a:spcAft>
                <a:spcPts val="1200"/>
              </a:spcAft>
              <a:buClr>
                <a:srgbClr val="0075E2"/>
              </a:buClr>
            </a:pPr>
            <a:r>
              <a:rPr lang="pl-PL" dirty="0" smtClean="0"/>
              <a:t>Kontekst </a:t>
            </a:r>
            <a:r>
              <a:rPr lang="pl-PL" dirty="0"/>
              <a:t>usługi, cel badania, poszukiwane </a:t>
            </a:r>
            <a:r>
              <a:rPr lang="pl-PL" dirty="0" smtClean="0"/>
              <a:t>informacje wpływają na wybór metody badawczej.</a:t>
            </a:r>
            <a:endParaRPr lang="pl-PL" dirty="0"/>
          </a:p>
          <a:p>
            <a:pPr>
              <a:buClr>
                <a:srgbClr val="0075E2"/>
              </a:buClr>
            </a:pPr>
            <a:r>
              <a:rPr lang="pl-PL" b="1" dirty="0" smtClean="0">
                <a:solidFill>
                  <a:srgbClr val="0075E2"/>
                </a:solidFill>
              </a:rPr>
              <a:t>Najlepsze efekty daje triangulacja (łączenie) metod badawczych.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64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zrobić z wynikami?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Zdecydować, które potrzeby zaspokajać, które problemy chcemy/możemy rozwiązywać.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Wymyśleć nowe usługi zgodnie ze zdefiniowanymi potrzebami.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Przeprojektować istniejące usługi, usprawnić je aby zaspokajały potrzeby.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 Studium Wykonalności opisać wpływ badań na projekt usługi, kluczowe wyniki i jak je wykorzystano w projekcie.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Szczegóły realizacji badania i pełne wyniki dodać jako załącznik do SW.</a:t>
            </a:r>
          </a:p>
          <a:p>
            <a:pPr marL="285750" indent="-2857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 trakcie realizacji wracać do badań upewniając się, że projekt zmierza we właściwym kierunku.</a:t>
            </a:r>
          </a:p>
        </p:txBody>
      </p:sp>
    </p:spTree>
    <p:extLst>
      <p:ext uri="{BB962C8B-B14F-4D97-AF65-F5344CB8AC3E}">
        <p14:creationId xmlns:p14="http://schemas.microsoft.com/office/powerpoint/2010/main" val="14979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Persona</a:t>
            </a:r>
            <a:endParaRPr lang="pl-PL" dirty="0"/>
          </a:p>
        </p:txBody>
      </p:sp>
      <p:pic>
        <p:nvPicPr>
          <p:cNvPr id="7" name="Picture 2" descr="Grafika przedstawia przykładową personę i opis jej najważniejszych cech takich jak: płeć, wiek, zamieszkanie, zawód, stanowisko, charakter, co jest dla niej ważne, co ją frustruje, jakie ma zainteresowania. Na grafice znajduje się również informacja o jej ulubionych markach i preferencjach zakupowy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2" y="1320566"/>
            <a:ext cx="7457198" cy="419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7" y="1552575"/>
            <a:ext cx="3947618" cy="3965807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600" dirty="0"/>
              <a:t>A</a:t>
            </a:r>
            <a:r>
              <a:rPr lang="pl-PL" sz="1600" dirty="0" smtClean="0"/>
              <a:t>rchetyp użytkownika usługi.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P</a:t>
            </a:r>
            <a:r>
              <a:rPr lang="pl-PL" sz="1600" dirty="0" smtClean="0"/>
              <a:t>rzedstawiony </a:t>
            </a:r>
            <a:r>
              <a:rPr lang="pl-PL" sz="1600" dirty="0"/>
              <a:t>w postaci </a:t>
            </a:r>
            <a:r>
              <a:rPr lang="pl-PL" sz="1600" dirty="0" smtClean="0"/>
              <a:t>„</a:t>
            </a:r>
            <a:r>
              <a:rPr lang="pl-PL" sz="1600" dirty="0"/>
              <a:t>uczłowieczonego” opisu cech, umiejętności, potrzeb, celów (zarówno życiowych jak i realizowanych przy użyciu </a:t>
            </a:r>
            <a:r>
              <a:rPr lang="pl-PL" sz="1600" dirty="0" smtClean="0"/>
              <a:t>usługi).</a:t>
            </a:r>
            <a:r>
              <a:rPr lang="pl-PL" sz="1600" dirty="0"/>
              <a:t> </a:t>
            </a:r>
            <a:endParaRPr lang="pl-PL" sz="1600" dirty="0" smtClean="0"/>
          </a:p>
          <a:p>
            <a:pPr>
              <a:lnSpc>
                <a:spcPct val="110000"/>
              </a:lnSpc>
            </a:pPr>
            <a:r>
              <a:rPr lang="pl-PL" sz="1600" dirty="0"/>
              <a:t>Bazą </a:t>
            </a:r>
            <a:r>
              <a:rPr lang="pl-PL" sz="1600" dirty="0" smtClean="0"/>
              <a:t>do budowy person powinny </a:t>
            </a:r>
            <a:r>
              <a:rPr lang="pl-PL" sz="1600" dirty="0"/>
              <a:t>być </a:t>
            </a:r>
            <a:r>
              <a:rPr lang="pl-PL" sz="1600" dirty="0" smtClean="0"/>
              <a:t>informacje z badań UX, analiz ruchu użytkowników</a:t>
            </a:r>
            <a:r>
              <a:rPr lang="pl-PL" sz="1600" dirty="0"/>
              <a:t>, </a:t>
            </a:r>
            <a:r>
              <a:rPr lang="pl-PL" sz="1600" dirty="0" smtClean="0"/>
              <a:t>danych statystycznych.</a:t>
            </a:r>
          </a:p>
          <a:p>
            <a:pPr>
              <a:lnSpc>
                <a:spcPct val="110000"/>
              </a:lnSpc>
            </a:pPr>
            <a:r>
              <a:rPr lang="pl-PL" sz="1600" dirty="0"/>
              <a:t>U</a:t>
            </a:r>
            <a:r>
              <a:rPr lang="pl-PL" sz="1600" dirty="0" smtClean="0"/>
              <a:t>łatwiają </a:t>
            </a:r>
            <a:r>
              <a:rPr lang="pl-PL" sz="1600" dirty="0"/>
              <a:t>podjęcie </a:t>
            </a:r>
            <a:r>
              <a:rPr lang="pl-PL" sz="1600" dirty="0" smtClean="0"/>
              <a:t>kluczowych decyzji </a:t>
            </a:r>
            <a:r>
              <a:rPr lang="pl-PL" sz="1600" dirty="0"/>
              <a:t>związanych z koncepcją, funkcjonalnościami projektu </a:t>
            </a:r>
            <a:r>
              <a:rPr lang="pl-PL" sz="1600" dirty="0" smtClean="0"/>
              <a:t>czy grafiką.</a:t>
            </a:r>
            <a:endParaRPr lang="pl-PL" sz="1600" dirty="0"/>
          </a:p>
        </p:txBody>
      </p:sp>
      <p:sp>
        <p:nvSpPr>
          <p:cNvPr id="2" name="Prostokąt 1"/>
          <p:cNvSpPr/>
          <p:nvPr/>
        </p:nvSpPr>
        <p:spPr>
          <a:xfrm>
            <a:off x="8497106" y="6528451"/>
            <a:ext cx="3642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http://ux.marszalkowski.org/jak-stworzyc-persone/</a:t>
            </a:r>
          </a:p>
        </p:txBody>
      </p:sp>
    </p:spTree>
    <p:extLst>
      <p:ext uri="{BB962C8B-B14F-4D97-AF65-F5344CB8AC3E}">
        <p14:creationId xmlns:p14="http://schemas.microsoft.com/office/powerpoint/2010/main" val="11947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Ćwiczenie – budowa person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6" y="1552576"/>
            <a:ext cx="4433393" cy="3751636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Zadanie realizowane w podziale na grupy.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Grupa 1: punkty </a:t>
            </a:r>
            <a:r>
              <a:rPr lang="pl-PL" dirty="0"/>
              <a:t>karne</a:t>
            </a:r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2: obywatel </a:t>
            </a:r>
            <a:r>
              <a:rPr lang="pl-PL" dirty="0"/>
              <a:t>– 500+</a:t>
            </a:r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3: </a:t>
            </a:r>
            <a:r>
              <a:rPr lang="pl-PL" dirty="0" err="1" smtClean="0"/>
              <a:t>mDokumenty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Grupa </a:t>
            </a:r>
            <a:r>
              <a:rPr lang="pl-PL" dirty="0" smtClean="0"/>
              <a:t>4: Profil </a:t>
            </a:r>
            <a:r>
              <a:rPr lang="pl-PL" dirty="0"/>
              <a:t>Zaufany/ niepełnosprawny lub </a:t>
            </a:r>
            <a:r>
              <a:rPr lang="pl-PL" dirty="0" smtClean="0"/>
              <a:t>senior</a:t>
            </a:r>
            <a:endParaRPr lang="pl-PL" dirty="0"/>
          </a:p>
        </p:txBody>
      </p:sp>
      <p:pic>
        <p:nvPicPr>
          <p:cNvPr id="1026" name="Picture 2" descr="Grafika zawiera pusty szablon do budowy persony z polami do uzupełnienia: imię, wiek, opis, jaki persona ma cel, co zmotywowałoby ją do skorzystania z rozwiązania, czego oczekuje od rozwiązania, jak korzystałaby z rozwiązania, trzy powody dla których skorzystałaby oraz z polmi do zonaczania kluczowych cech osobowośc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04800"/>
            <a:ext cx="4457700" cy="65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9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26806" y="4651881"/>
            <a:ext cx="11519338" cy="8225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Badania</a:t>
            </a:r>
            <a:r>
              <a:rPr lang="pl-PL" sz="3200" dirty="0" smtClean="0"/>
              <a:t> </a:t>
            </a:r>
            <a:r>
              <a:rPr lang="pl-PL" sz="3200" dirty="0">
                <a:solidFill>
                  <a:schemeClr val="tx1"/>
                </a:solidFill>
              </a:rPr>
              <a:t>użyteczności</a:t>
            </a:r>
          </a:p>
        </p:txBody>
      </p:sp>
    </p:spTree>
    <p:extLst>
      <p:ext uri="{BB962C8B-B14F-4D97-AF65-F5344CB8AC3E}">
        <p14:creationId xmlns:p14="http://schemas.microsoft.com/office/powerpoint/2010/main" val="1559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Czym jest użyteczność?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chemeClr val="accent1"/>
                </a:solidFill>
                <a:ea typeface="Calibri Light" charset="0"/>
                <a:cs typeface="Calibri Light" charset="0"/>
              </a:rPr>
              <a:t>Nauczalność</a:t>
            </a:r>
            <a:r>
              <a:rPr lang="pl-PL" b="1" dirty="0">
                <a:solidFill>
                  <a:schemeClr val="accent1"/>
                </a:solidFill>
                <a:ea typeface="Calibri Light" charset="0"/>
                <a:cs typeface="Calibri Light" charset="0"/>
              </a:rPr>
              <a:t> </a:t>
            </a:r>
            <a:r>
              <a:rPr lang="pl-PL" dirty="0"/>
              <a:t>- jak łatwo jest wykonać zadania przy pierwszym kontakcie z </a:t>
            </a:r>
            <a:r>
              <a:rPr lang="pl-PL" dirty="0" smtClean="0"/>
              <a:t>produktem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/>
                </a:solidFill>
                <a:ea typeface="Calibri Light" charset="0"/>
                <a:cs typeface="Calibri Light" charset="0"/>
              </a:rPr>
              <a:t>Efektywność </a:t>
            </a:r>
            <a:r>
              <a:rPr lang="pl-PL" dirty="0"/>
              <a:t>- jak szybko korzystają z produktu użytkownicy, którzy już go </a:t>
            </a:r>
            <a:r>
              <a:rPr lang="pl-PL" dirty="0" smtClean="0"/>
              <a:t>znają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chemeClr val="accent1"/>
                </a:solidFill>
                <a:ea typeface="Calibri Light" charset="0"/>
                <a:cs typeface="Calibri Light" charset="0"/>
              </a:rPr>
              <a:t>Zapamiętywalność</a:t>
            </a:r>
            <a:r>
              <a:rPr lang="pl-PL" b="1" dirty="0">
                <a:solidFill>
                  <a:schemeClr val="accent1"/>
                </a:solidFill>
                <a:ea typeface="Calibri Light" charset="0"/>
                <a:cs typeface="Calibri Light" charset="0"/>
              </a:rPr>
              <a:t> </a:t>
            </a:r>
            <a:r>
              <a:rPr lang="pl-PL" dirty="0"/>
              <a:t>- łatwość korzystania z produktu po przerwie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/>
                </a:solidFill>
                <a:ea typeface="Calibri Light" charset="0"/>
                <a:cs typeface="Calibri Light" charset="0"/>
              </a:rPr>
              <a:t>Błędy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ea typeface="Calibri" charset="0"/>
                <a:cs typeface="Arial" panose="020B0604020202020204" pitchFamily="34" charset="0"/>
              </a:rPr>
              <a:t> </a:t>
            </a:r>
            <a:r>
              <a:rPr lang="pl-PL" dirty="0"/>
              <a:t>- jak często są popełniane i jak łatwo się z nich wydobyć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/>
                </a:solidFill>
                <a:ea typeface="Calibri Light" charset="0"/>
                <a:cs typeface="Calibri Light" charset="0"/>
              </a:rPr>
              <a:t>Satysfakcja </a:t>
            </a:r>
            <a:r>
              <a:rPr lang="pl-PL" dirty="0"/>
              <a:t>- jak bardzo produkt przyjemny jest w </a:t>
            </a:r>
            <a:r>
              <a:rPr lang="pl-PL" dirty="0" smtClean="0"/>
              <a:t>korzystaniu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3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0145" cy="561161"/>
          </a:xfrm>
        </p:spPr>
        <p:txBody>
          <a:bodyPr/>
          <a:lstStyle/>
          <a:p>
            <a:r>
              <a:rPr lang="pl-PL" dirty="0" smtClean="0"/>
              <a:t>Centralny Ośrodek Informatyki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95855" y="1890076"/>
            <a:ext cx="5100145" cy="3077847"/>
          </a:xfrm>
        </p:spPr>
        <p:txBody>
          <a:bodyPr anchor="ctr">
            <a:normAutofit/>
          </a:bodyPr>
          <a:lstStyle/>
          <a:p>
            <a:pPr marL="361950" indent="-361950">
              <a:lnSpc>
                <a:spcPct val="15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75E2"/>
                </a:solidFill>
              </a:rPr>
              <a:t>Człowiek</a:t>
            </a:r>
            <a:r>
              <a:rPr lang="pl-PL" sz="2000" dirty="0">
                <a:solidFill>
                  <a:srgbClr val="0075E2"/>
                </a:solidFill>
              </a:rPr>
              <a:t> </a:t>
            </a:r>
            <a:r>
              <a:rPr lang="pl-PL" sz="2000" dirty="0"/>
              <a:t>jest na pierwszym planie</a:t>
            </a:r>
          </a:p>
          <a:p>
            <a:pPr marL="361950" indent="-361950">
              <a:lnSpc>
                <a:spcPct val="15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sz="2000" dirty="0"/>
              <a:t>Wierzymy w państwo usługowe</a:t>
            </a:r>
          </a:p>
          <a:p>
            <a:pPr marL="361950" indent="-361950">
              <a:lnSpc>
                <a:spcPct val="15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sz="2000" dirty="0"/>
              <a:t>Budujemy </a:t>
            </a:r>
            <a:r>
              <a:rPr lang="pl-PL" sz="2000" b="1" dirty="0">
                <a:solidFill>
                  <a:srgbClr val="0075E2"/>
                </a:solidFill>
              </a:rPr>
              <a:t>usługi</a:t>
            </a:r>
            <a:r>
              <a:rPr lang="pl-PL" sz="2000" dirty="0">
                <a:solidFill>
                  <a:srgbClr val="0075E2"/>
                </a:solidFill>
              </a:rPr>
              <a:t>, </a:t>
            </a:r>
            <a:r>
              <a:rPr lang="pl-PL" sz="2000" dirty="0"/>
              <a:t>nie systemy IT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4" y="657269"/>
            <a:ext cx="5161577" cy="53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Testy użyteczności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6" y="1762126"/>
            <a:ext cx="4500069" cy="3972748"/>
          </a:xfrm>
        </p:spPr>
        <p:txBody>
          <a:bodyPr anchor="ctr">
            <a:noAutofit/>
          </a:bodyPr>
          <a:lstStyle/>
          <a:p>
            <a:pPr marL="361950" indent="-361950">
              <a:lnSpc>
                <a:spcPct val="10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Zderzenie projektu z rzeczywistością, żeby zminimalizować ryzyko porażki.</a:t>
            </a:r>
          </a:p>
          <a:p>
            <a:pPr marL="361950" indent="-361950">
              <a:lnSpc>
                <a:spcPct val="10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Testowanie jak działa usługa przez przedstawicieli grupy docelowej użytkowników. </a:t>
            </a:r>
          </a:p>
          <a:p>
            <a:pPr marL="361950" indent="-361950">
              <a:lnSpc>
                <a:spcPct val="10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Wykonywanie określonych zadań na prototypie usługi.</a:t>
            </a:r>
          </a:p>
          <a:p>
            <a:pPr marL="361950" indent="-361950">
              <a:lnSpc>
                <a:spcPct val="100000"/>
              </a:lnSpc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Wykrycie </a:t>
            </a:r>
            <a:r>
              <a:rPr lang="pl-PL" dirty="0"/>
              <a:t>obszarów, które utrudniają realizację potrzeb </a:t>
            </a:r>
            <a:r>
              <a:rPr lang="pl-PL" dirty="0" smtClean="0"/>
              <a:t>użytkowników </a:t>
            </a:r>
            <a:r>
              <a:rPr lang="pl-PL" dirty="0"/>
              <a:t>oraz wpływają negatywnie na </a:t>
            </a:r>
            <a:r>
              <a:rPr lang="pl-PL" dirty="0" smtClean="0"/>
              <a:t>satysfakcję </a:t>
            </a:r>
            <a:r>
              <a:rPr lang="pl-PL" dirty="0"/>
              <a:t>w </a:t>
            </a:r>
            <a:r>
              <a:rPr lang="pl-PL" dirty="0" smtClean="0"/>
              <a:t>korzystaniu z usługi.</a:t>
            </a:r>
            <a:endParaRPr lang="pl-PL" dirty="0"/>
          </a:p>
        </p:txBody>
      </p:sp>
      <p:pic>
        <p:nvPicPr>
          <p:cNvPr id="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567926"/>
            <a:ext cx="6181725" cy="41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Ćwiczenie – test użyteczności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830317" y="1710231"/>
            <a:ext cx="5349765" cy="3751636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Zadanie realizowane w podziale na role.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1" dirty="0" smtClean="0"/>
              <a:t>Badacz</a:t>
            </a:r>
            <a:r>
              <a:rPr lang="pl-PL" dirty="0" smtClean="0"/>
              <a:t> – moderuje, </a:t>
            </a:r>
            <a:r>
              <a:rPr lang="pl-PL" dirty="0" err="1" smtClean="0"/>
              <a:t>tzn</a:t>
            </a:r>
            <a:r>
              <a:rPr lang="pl-PL" dirty="0" smtClean="0"/>
              <a:t> prowadzi respondenta, wyznacza zadania, dopytuje o odczucia.</a:t>
            </a:r>
            <a:endParaRPr lang="pl-PL" dirty="0"/>
          </a:p>
          <a:p>
            <a:pPr marL="361950" indent="-361950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1" dirty="0" smtClean="0"/>
              <a:t>Respondent</a:t>
            </a:r>
            <a:r>
              <a:rPr lang="pl-PL" dirty="0" smtClean="0"/>
              <a:t> – wykonuje zadania, jak w domu, głośno komentuje.</a:t>
            </a:r>
            <a:endParaRPr lang="pl-PL" dirty="0"/>
          </a:p>
          <a:p>
            <a:pPr marL="361950" indent="-361950"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b="1" dirty="0" smtClean="0"/>
              <a:t>Obserwator</a:t>
            </a:r>
            <a:r>
              <a:rPr lang="pl-PL" dirty="0" smtClean="0"/>
              <a:t> – zapisuje kluczowe zachowania, wyciąga wnioski wspólnie z badaczem.</a:t>
            </a:r>
            <a:endParaRPr lang="pl-PL" dirty="0"/>
          </a:p>
          <a:p>
            <a:pPr>
              <a:buClr>
                <a:srgbClr val="0075E2"/>
              </a:buClr>
            </a:pPr>
            <a:r>
              <a:rPr lang="pl-PL" b="1" dirty="0" smtClean="0">
                <a:solidFill>
                  <a:srgbClr val="0075E2"/>
                </a:solidFill>
              </a:rPr>
              <a:t>Testujemy usługę, a nie respondenta.</a:t>
            </a:r>
            <a:endParaRPr lang="pl-P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40" y="1594460"/>
            <a:ext cx="5081617" cy="414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Zadanie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2375336" y="2173291"/>
            <a:ext cx="7420303" cy="375163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i="1" dirty="0" smtClean="0"/>
              <a:t>Wyobraź sobie, że kończy Ci się ważność dowodu osobistego.  Złożyłeś już wniosek o </a:t>
            </a:r>
            <a:r>
              <a:rPr lang="pl-PL" i="1" dirty="0"/>
              <a:t>nowy </a:t>
            </a:r>
            <a:r>
              <a:rPr lang="pl-PL" i="1" dirty="0" smtClean="0"/>
              <a:t>dowód 2 </a:t>
            </a:r>
            <a:r>
              <a:rPr lang="pl-PL" i="1" dirty="0"/>
              <a:t>tygodnie </a:t>
            </a:r>
            <a:r>
              <a:rPr lang="pl-PL" i="1" dirty="0" smtClean="0"/>
              <a:t>temu. W urzędzie powiedziano Ci, że możesz sprawdzić w Internecie, kiedy dokument będzie gotowy do odbioru.</a:t>
            </a:r>
            <a:endParaRPr lang="pl-PL" i="1" dirty="0"/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i="1" dirty="0" smtClean="0"/>
              <a:t>Sprawdź online czy nowy dowód jest już gotowy do odebrania.</a:t>
            </a:r>
            <a:endParaRPr lang="pl-PL" i="1" dirty="0"/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i="1" dirty="0" smtClean="0"/>
              <a:t>Twój numer wniosku to: </a:t>
            </a:r>
            <a:r>
              <a:rPr lang="pl-PL" b="1" i="1" dirty="0"/>
              <a:t>1465078/2017/5239183/01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1114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6"/>
          <p:cNvSpPr>
            <a:spLocks noGrp="1"/>
          </p:cNvSpPr>
          <p:nvPr>
            <p:ph type="title"/>
          </p:nvPr>
        </p:nvSpPr>
        <p:spPr>
          <a:xfrm>
            <a:off x="326806" y="4651881"/>
            <a:ext cx="11519338" cy="8225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Garść porad na koniec</a:t>
            </a:r>
            <a:endParaRPr lang="pl-P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Koszty UX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pl-PL" dirty="0" smtClean="0"/>
              <a:t>Proponowane pozycje do wyceny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995856" y="2571751"/>
            <a:ext cx="5328743" cy="4143374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Projektowanie UX (architektura informacji, makiety)</a:t>
            </a:r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Redakcja UX (</a:t>
            </a:r>
            <a:r>
              <a:rPr lang="pl-PL" dirty="0" err="1"/>
              <a:t>copywriting</a:t>
            </a:r>
            <a:r>
              <a:rPr lang="pl-PL" dirty="0" smtClean="0"/>
              <a:t>)</a:t>
            </a:r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Grafika, UI (projekt graficzny interfejsu)</a:t>
            </a:r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Badania użyteczności (testy zadaniowe)</a:t>
            </a:r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Audyt WCAG</a:t>
            </a:r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Analiza feedback, badania satysfakcji użytkowników po wdrożeniu usługi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Web analityka, optymalizacja na podstawie statystyk Google Analytics</a:t>
            </a:r>
            <a:endParaRPr lang="pl-PL" dirty="0"/>
          </a:p>
          <a:p>
            <a:pPr marL="285750" indent="-285750" algn="l">
              <a:spcBef>
                <a:spcPts val="600"/>
              </a:spcBef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Programowanie front-end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(?)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Wybór wykonawcy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pl-PL" dirty="0" smtClean="0"/>
              <a:t>Badań i/lub prac UX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285750" indent="-285750" algn="l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err="1" smtClean="0"/>
              <a:t>Brief</a:t>
            </a:r>
            <a:r>
              <a:rPr lang="pl-PL" dirty="0" smtClean="0"/>
              <a:t> ofertowy: kontekst usługi, cel badania, poszukiwane informacje, budżet, harmonogram</a:t>
            </a:r>
          </a:p>
          <a:p>
            <a:pPr marL="285750" indent="-285750" algn="l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Doświadczenie w UX: w badaniach UX i/lub w projektowaniu UX</a:t>
            </a:r>
          </a:p>
          <a:p>
            <a:pPr marL="285750" indent="-285750" algn="l"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Różne role w zespole (projektant, grafik, badacz…), specjaliści w swoich dziedzinach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55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6"/>
          <p:cNvSpPr>
            <a:spLocks noGrp="1"/>
          </p:cNvSpPr>
          <p:nvPr>
            <p:ph type="title"/>
          </p:nvPr>
        </p:nvSpPr>
        <p:spPr>
          <a:xfrm>
            <a:off x="326806" y="4651881"/>
            <a:ext cx="11519338" cy="8225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Podsumowanie</a:t>
            </a:r>
            <a:endParaRPr lang="pl-P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9669" cy="833055"/>
          </a:xfrm>
        </p:spPr>
        <p:txBody>
          <a:bodyPr>
            <a:normAutofit fontScale="90000"/>
          </a:bodyPr>
          <a:lstStyle/>
          <a:p>
            <a:r>
              <a:rPr lang="pl-PL" dirty="0"/>
              <a:t>Kryterium 1 - Wysoka dojrzałość i klarowny zakres e-usług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7" y="1552576"/>
            <a:ext cx="9253044" cy="375163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Aspekty oceny: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a) Czy zdefiniowanie e-usługi jest klarowne i pełne - czy precyzyjnie określono jaką potrzebę zaspokaja e-usługa, jej funkcjonalność i sposób działania oraz grupę odbiorców?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b) Czy podany zakres funkcjonalny jest adekwatny do potrzeb?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c) Czy właściwie określono poziom dojrzałości e-usług i czy e-usługi objęte projektem posiadają co najmniej trzeci poziom e-dojrzałości?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d) Czy usługi będą wykorzystywane przez znaczącą część społeczeństwa? </a:t>
            </a:r>
          </a:p>
        </p:txBody>
      </p:sp>
    </p:spTree>
    <p:extLst>
      <p:ext uri="{BB962C8B-B14F-4D97-AF65-F5344CB8AC3E}">
        <p14:creationId xmlns:p14="http://schemas.microsoft.com/office/powerpoint/2010/main" val="9699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95856" y="438697"/>
            <a:ext cx="5109669" cy="833055"/>
          </a:xfrm>
        </p:spPr>
        <p:txBody>
          <a:bodyPr>
            <a:normAutofit/>
          </a:bodyPr>
          <a:lstStyle/>
          <a:p>
            <a:r>
              <a:rPr lang="pl-PL" dirty="0"/>
              <a:t>Kryterium </a:t>
            </a:r>
            <a:r>
              <a:rPr lang="pl-PL" dirty="0" smtClean="0"/>
              <a:t>2 </a:t>
            </a:r>
            <a:r>
              <a:rPr lang="pl-PL" dirty="0"/>
              <a:t>- Efektywność kosztowa projektu </a:t>
            </a:r>
            <a:r>
              <a:rPr lang="pl-PL" b="0" dirty="0"/>
              <a:t>	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6" y="1552576"/>
            <a:ext cx="10119819" cy="375163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/>
              <a:t>Aspekty oceny: </a:t>
            </a:r>
          </a:p>
          <a:p>
            <a:r>
              <a:rPr lang="pl-PL" dirty="0" smtClean="0"/>
              <a:t>a</a:t>
            </a:r>
            <a:r>
              <a:rPr lang="pl-PL" dirty="0"/>
              <a:t>) Czy przedstawione koszty są adekwatne, optymalne w kontekście celów danego projektu i należycie uzasadnione? </a:t>
            </a:r>
          </a:p>
          <a:p>
            <a:r>
              <a:rPr lang="pl-PL" dirty="0" smtClean="0"/>
              <a:t>W </a:t>
            </a:r>
            <a:r>
              <a:rPr lang="pl-PL" dirty="0"/>
              <a:t>szczególności należy zwrócić uwagę czy przeznaczono odpowiedni budżet na składniki takie jak: </a:t>
            </a:r>
          </a:p>
          <a:p>
            <a:pPr marL="266700" indent="95250"/>
            <a:r>
              <a:rPr lang="pl-PL" dirty="0" smtClean="0"/>
              <a:t>3</a:t>
            </a:r>
            <a:r>
              <a:rPr lang="pl-PL" dirty="0"/>
              <a:t>. Badania użytkowników, </a:t>
            </a:r>
          </a:p>
          <a:p>
            <a:pPr marL="266700" indent="95250"/>
            <a:r>
              <a:rPr lang="pl-PL" dirty="0"/>
              <a:t>4. Prototyp aplikacji, </a:t>
            </a:r>
          </a:p>
          <a:p>
            <a:pPr marL="266700" indent="95250"/>
            <a:r>
              <a:rPr lang="pl-PL" dirty="0"/>
              <a:t>5. UX, </a:t>
            </a:r>
          </a:p>
          <a:p>
            <a:pPr marL="266700" indent="95250"/>
            <a:r>
              <a:rPr lang="pl-PL" dirty="0"/>
              <a:t>6. Grafikę, </a:t>
            </a:r>
          </a:p>
        </p:txBody>
      </p:sp>
    </p:spTree>
    <p:extLst>
      <p:ext uri="{BB962C8B-B14F-4D97-AF65-F5344CB8AC3E}">
        <p14:creationId xmlns:p14="http://schemas.microsoft.com/office/powerpoint/2010/main" val="4893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95856" y="457747"/>
            <a:ext cx="5347794" cy="833055"/>
          </a:xfrm>
        </p:spPr>
        <p:txBody>
          <a:bodyPr>
            <a:normAutofit fontScale="90000"/>
          </a:bodyPr>
          <a:lstStyle/>
          <a:p>
            <a:r>
              <a:rPr lang="pl-PL" dirty="0"/>
              <a:t>Kryterium 5 - Zapewnienie wysokiej użyteczności funkcjonalnej e-usługi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95856" y="1485899"/>
            <a:ext cx="10015044" cy="49434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Aspekty oceny: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/>
              <a:t>a</a:t>
            </a:r>
            <a:r>
              <a:rPr lang="pl-PL" dirty="0"/>
              <a:t>) Czy właściwie zbadano i zdefiniowano potrzeby grupy docelowej e-usługi?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b) Czy planowane jest zaangażowanie użytkowników końcowych do współpracy przy wymyślaniu rozwiązania problemu, który został zdefiniowany przez Wnioskującego?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c) Czy, w jaki sposób, i na którym etapie przewidziane jest testowanie funkcjonalne e-usługi z docelowym użytkownikiem?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d) Czy, w jaki sposób, i na właściwym etapie będzie badane zadowolenie użytkownika z e-usługi?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/>
              <a:t>e) </a:t>
            </a:r>
            <a:r>
              <a:rPr lang="pl-PL" dirty="0" smtClean="0"/>
              <a:t>Czy </a:t>
            </a:r>
            <a:r>
              <a:rPr lang="pl-PL" dirty="0"/>
              <a:t>i w jaki sposób będzie projektowane doświadczenie użytkownika e-usługi? Czy zaplanowano działania w celu optymalizacji UX (</a:t>
            </a:r>
            <a:r>
              <a:rPr lang="pl-PL" dirty="0" err="1"/>
              <a:t>user-experience</a:t>
            </a:r>
            <a:r>
              <a:rPr lang="pl-PL" dirty="0"/>
              <a:t>) i zapewnienia ergonomii e-usługi w trakcie realizacji projektu? </a:t>
            </a:r>
          </a:p>
        </p:txBody>
      </p:sp>
    </p:spTree>
    <p:extLst>
      <p:ext uri="{BB962C8B-B14F-4D97-AF65-F5344CB8AC3E}">
        <p14:creationId xmlns:p14="http://schemas.microsoft.com/office/powerpoint/2010/main" val="2552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Agenda szkolenia</a:t>
            </a:r>
            <a:endParaRPr lang="pl-PL" dirty="0"/>
          </a:p>
        </p:txBody>
      </p:sp>
      <p:cxnSp>
        <p:nvCxnSpPr>
          <p:cNvPr id="6" name="Łącznik prosty 42"/>
          <p:cNvCxnSpPr>
            <a:stCxn id="19" idx="4"/>
          </p:cNvCxnSpPr>
          <p:nvPr/>
        </p:nvCxnSpPr>
        <p:spPr>
          <a:xfrm flipH="1">
            <a:off x="1395867" y="1659653"/>
            <a:ext cx="2364" cy="47673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753153" y="1312996"/>
            <a:ext cx="6686511" cy="52385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Czym jest </a:t>
            </a:r>
            <a:r>
              <a:rPr lang="pl-PL" b="1" dirty="0"/>
              <a:t>User </a:t>
            </a:r>
            <a:r>
              <a:rPr lang="pl-PL" b="1" dirty="0" err="1" smtClean="0"/>
              <a:t>Experience</a:t>
            </a:r>
            <a:endParaRPr lang="pl-PL" b="1" dirty="0" smtClean="0"/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Na czym polega </a:t>
            </a:r>
            <a:r>
              <a:rPr lang="pl-PL" b="1" dirty="0"/>
              <a:t>projektowanie zorientowane na użytkownika</a:t>
            </a:r>
            <a:endParaRPr lang="pl-PL" dirty="0"/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Przebieg </a:t>
            </a:r>
            <a:r>
              <a:rPr lang="pl-PL" b="1" dirty="0"/>
              <a:t>procesu projektowego </a:t>
            </a:r>
            <a:r>
              <a:rPr lang="pl-PL" dirty="0"/>
              <a:t>w etapach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Ćwiczenie: </a:t>
            </a:r>
            <a:r>
              <a:rPr lang="pl-PL" b="1" dirty="0"/>
              <a:t>mapa interesariuszy 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Badania </a:t>
            </a:r>
            <a:r>
              <a:rPr lang="pl-PL" b="1" dirty="0"/>
              <a:t>potrzeb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Ćwiczenie: </a:t>
            </a:r>
            <a:r>
              <a:rPr lang="pl-PL" b="1" dirty="0"/>
              <a:t>persony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Testy </a:t>
            </a:r>
            <a:r>
              <a:rPr lang="pl-PL" b="1" dirty="0"/>
              <a:t>użyteczności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Ćwiczenie: </a:t>
            </a:r>
            <a:r>
              <a:rPr lang="pl-PL" b="1" dirty="0"/>
              <a:t>test użyteczności</a:t>
            </a:r>
          </a:p>
          <a:p>
            <a:pPr>
              <a:lnSpc>
                <a:spcPct val="150000"/>
              </a:lnSpc>
              <a:spcAft>
                <a:spcPts val="700"/>
              </a:spcAft>
            </a:pPr>
            <a:r>
              <a:rPr lang="pl-PL" dirty="0"/>
              <a:t>Jak wybrać </a:t>
            </a:r>
            <a:r>
              <a:rPr lang="pl-PL" b="1" dirty="0"/>
              <a:t>wykonawcę</a:t>
            </a:r>
            <a:r>
              <a:rPr lang="pl-PL" dirty="0"/>
              <a:t> badań i prac </a:t>
            </a:r>
            <a:r>
              <a:rPr lang="pl-PL" dirty="0" smtClean="0"/>
              <a:t>UX</a:t>
            </a:r>
            <a:endParaRPr lang="pl-PL" b="1" dirty="0"/>
          </a:p>
        </p:txBody>
      </p:sp>
      <p:grpSp>
        <p:nvGrpSpPr>
          <p:cNvPr id="42" name="Grupa 41"/>
          <p:cNvGrpSpPr/>
          <p:nvPr/>
        </p:nvGrpSpPr>
        <p:grpSpPr>
          <a:xfrm>
            <a:off x="1223684" y="1387138"/>
            <a:ext cx="369138" cy="5127351"/>
            <a:chOff x="1366559" y="1387138"/>
            <a:chExt cx="369138" cy="5127351"/>
          </a:xfrm>
        </p:grpSpPr>
        <p:grpSp>
          <p:nvGrpSpPr>
            <p:cNvPr id="16" name="Grupa 15"/>
            <p:cNvGrpSpPr/>
            <p:nvPr/>
          </p:nvGrpSpPr>
          <p:grpSpPr>
            <a:xfrm>
              <a:off x="1375697" y="1971671"/>
              <a:ext cx="360000" cy="360000"/>
              <a:chOff x="1096368" y="1769098"/>
              <a:chExt cx="360000" cy="360000"/>
            </a:xfrm>
          </p:grpSpPr>
          <p:sp>
            <p:nvSpPr>
              <p:cNvPr id="4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5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17" name="Grupa 16"/>
            <p:cNvGrpSpPr/>
            <p:nvPr/>
          </p:nvGrpSpPr>
          <p:grpSpPr>
            <a:xfrm>
              <a:off x="1368116" y="1387138"/>
              <a:ext cx="360000" cy="360000"/>
              <a:chOff x="1096368" y="1769098"/>
              <a:chExt cx="360000" cy="360000"/>
            </a:xfrm>
          </p:grpSpPr>
          <p:sp>
            <p:nvSpPr>
              <p:cNvPr id="18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9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20" name="Grupa 19"/>
            <p:cNvGrpSpPr/>
            <p:nvPr/>
          </p:nvGrpSpPr>
          <p:grpSpPr>
            <a:xfrm>
              <a:off x="1375697" y="2588846"/>
              <a:ext cx="360000" cy="360000"/>
              <a:chOff x="1096368" y="1769098"/>
              <a:chExt cx="360000" cy="360000"/>
            </a:xfrm>
          </p:grpSpPr>
          <p:sp>
            <p:nvSpPr>
              <p:cNvPr id="21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23" name="Grupa 22"/>
            <p:cNvGrpSpPr/>
            <p:nvPr/>
          </p:nvGrpSpPr>
          <p:grpSpPr>
            <a:xfrm>
              <a:off x="1366559" y="3194875"/>
              <a:ext cx="360000" cy="360000"/>
              <a:chOff x="1096368" y="1769098"/>
              <a:chExt cx="360000" cy="360000"/>
            </a:xfrm>
          </p:grpSpPr>
          <p:sp>
            <p:nvSpPr>
              <p:cNvPr id="24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5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26" name="Grupa 25"/>
            <p:cNvGrpSpPr/>
            <p:nvPr/>
          </p:nvGrpSpPr>
          <p:grpSpPr>
            <a:xfrm>
              <a:off x="1374711" y="3778356"/>
              <a:ext cx="360000" cy="360000"/>
              <a:chOff x="1096368" y="1769098"/>
              <a:chExt cx="360000" cy="360000"/>
            </a:xfrm>
          </p:grpSpPr>
          <p:sp>
            <p:nvSpPr>
              <p:cNvPr id="27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8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29" name="Grupa 28"/>
            <p:cNvGrpSpPr/>
            <p:nvPr/>
          </p:nvGrpSpPr>
          <p:grpSpPr>
            <a:xfrm>
              <a:off x="1369074" y="4395746"/>
              <a:ext cx="360000" cy="360000"/>
              <a:chOff x="1096368" y="1769098"/>
              <a:chExt cx="360000" cy="360000"/>
            </a:xfrm>
          </p:grpSpPr>
          <p:sp>
            <p:nvSpPr>
              <p:cNvPr id="30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1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32" name="Grupa 31"/>
            <p:cNvGrpSpPr/>
            <p:nvPr/>
          </p:nvGrpSpPr>
          <p:grpSpPr>
            <a:xfrm>
              <a:off x="1370436" y="4996462"/>
              <a:ext cx="360000" cy="360000"/>
              <a:chOff x="1096368" y="1769098"/>
              <a:chExt cx="360000" cy="360000"/>
            </a:xfrm>
          </p:grpSpPr>
          <p:sp>
            <p:nvSpPr>
              <p:cNvPr id="33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4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35" name="Grupa 34"/>
            <p:cNvGrpSpPr/>
            <p:nvPr/>
          </p:nvGrpSpPr>
          <p:grpSpPr>
            <a:xfrm>
              <a:off x="1371787" y="5569656"/>
              <a:ext cx="360000" cy="360000"/>
              <a:chOff x="1096368" y="1769098"/>
              <a:chExt cx="360000" cy="360000"/>
            </a:xfrm>
          </p:grpSpPr>
          <p:sp>
            <p:nvSpPr>
              <p:cNvPr id="36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7" name="Owal 40"/>
              <p:cNvSpPr/>
              <p:nvPr/>
            </p:nvSpPr>
            <p:spPr>
              <a:xfrm>
                <a:off x="1190278" y="1855437"/>
                <a:ext cx="180000" cy="18000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grpSp>
          <p:nvGrpSpPr>
            <p:cNvPr id="38" name="Grupa 37"/>
            <p:cNvGrpSpPr/>
            <p:nvPr/>
          </p:nvGrpSpPr>
          <p:grpSpPr>
            <a:xfrm>
              <a:off x="1375277" y="6154489"/>
              <a:ext cx="360000" cy="360000"/>
              <a:chOff x="1096368" y="1769098"/>
              <a:chExt cx="360000" cy="360000"/>
            </a:xfrm>
          </p:grpSpPr>
          <p:sp>
            <p:nvSpPr>
              <p:cNvPr id="39" name="Owal 39"/>
              <p:cNvSpPr/>
              <p:nvPr/>
            </p:nvSpPr>
            <p:spPr>
              <a:xfrm>
                <a:off x="1096368" y="1769098"/>
                <a:ext cx="360000" cy="360000"/>
              </a:xfrm>
              <a:prstGeom prst="ellipse">
                <a:avLst/>
              </a:prstGeom>
              <a:solidFill>
                <a:srgbClr val="0075E2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40" name="Owal 40"/>
              <p:cNvSpPr/>
              <p:nvPr/>
            </p:nvSpPr>
            <p:spPr>
              <a:xfrm>
                <a:off x="1179358" y="1861613"/>
                <a:ext cx="180000" cy="180000"/>
              </a:xfrm>
              <a:prstGeom prst="ellipse">
                <a:avLst/>
              </a:prstGeom>
              <a:solidFill>
                <a:srgbClr val="007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8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ogo Centralnego Ośrodka Informatyk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11" y="3680363"/>
            <a:ext cx="2295977" cy="40065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6330" y="2656251"/>
            <a:ext cx="11519338" cy="822544"/>
          </a:xfrm>
        </p:spPr>
        <p:txBody>
          <a:bodyPr>
            <a:normAutofit/>
          </a:bodyPr>
          <a:lstStyle/>
          <a:p>
            <a:r>
              <a:rPr lang="pl-PL" sz="4800" spc="300" dirty="0" smtClean="0"/>
              <a:t>DZIĘKUJĘ</a:t>
            </a:r>
            <a:r>
              <a:rPr lang="pl-PL" sz="4800" spc="300" baseline="0" dirty="0" smtClean="0"/>
              <a:t> ZA UWAGĘ</a:t>
            </a:r>
            <a:endParaRPr lang="pl-PL" sz="4800" spc="300" dirty="0"/>
          </a:p>
        </p:txBody>
      </p:sp>
    </p:spTree>
    <p:extLst>
      <p:ext uri="{BB962C8B-B14F-4D97-AF65-F5344CB8AC3E}">
        <p14:creationId xmlns:p14="http://schemas.microsoft.com/office/powerpoint/2010/main" val="9845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7348" y="4652963"/>
            <a:ext cx="11519338" cy="78737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</a:rPr>
              <a:t>Czym jest User </a:t>
            </a:r>
            <a:r>
              <a:rPr lang="pl-PL" sz="3200" dirty="0" err="1" smtClean="0">
                <a:solidFill>
                  <a:schemeClr val="tx1"/>
                </a:solidFill>
              </a:rPr>
              <a:t>Experience</a:t>
            </a:r>
            <a:r>
              <a:rPr lang="pl-PL" sz="3200" dirty="0" smtClean="0">
                <a:solidFill>
                  <a:schemeClr val="tx1"/>
                </a:solidFill>
              </a:rPr>
              <a:t>?</a:t>
            </a:r>
            <a:endParaRPr lang="pl-P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Zły UX</a:t>
            </a:r>
            <a:endParaRPr lang="pl-PL" dirty="0"/>
          </a:p>
        </p:txBody>
      </p:sp>
      <p:grpSp>
        <p:nvGrpSpPr>
          <p:cNvPr id="10" name="Grupa 9" descr="Zdjęcie parku z chodnikiem, który idzie bokiem. Na chodniku kolejne etapy procesu zakupowego ze sklepów internetowych: dodaj do koszyka, kliknij dalej, podpisz, wybierz formę płatności. Tymczasem człowiek idzie z boku wydeptaną scieżką w trawie."/>
          <p:cNvGrpSpPr/>
          <p:nvPr/>
        </p:nvGrpSpPr>
        <p:grpSpPr>
          <a:xfrm>
            <a:off x="3432623" y="0"/>
            <a:ext cx="7404663" cy="6858000"/>
            <a:chOff x="2498557" y="0"/>
            <a:chExt cx="7404663" cy="6858000"/>
          </a:xfrm>
        </p:grpSpPr>
        <p:pic>
          <p:nvPicPr>
            <p:cNvPr id="2" name="Shape 101" descr="Zdjęcie parku z chodnikiem, który idzie bokiem. Na chodniku kolejne etapy procesu zakupowego ze sklepów internetowych: dodaj do koszyka, kliknij dalej, podpisz, wybierz formę płatności. Tymczasem człowiek idzie z boku wydeptaną scieżką w trawie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98557" y="0"/>
              <a:ext cx="6858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Shape 102"/>
            <p:cNvPicPr preferRelativeResize="0"/>
            <p:nvPr/>
          </p:nvPicPr>
          <p:blipFill rotWithShape="1">
            <a:blip r:embed="rId3">
              <a:alphaModFix/>
            </a:blip>
            <a:srcRect l="1839" t="18254" r="1389" b="11865"/>
            <a:stretch/>
          </p:blipFill>
          <p:spPr>
            <a:xfrm>
              <a:off x="5969794" y="6079330"/>
              <a:ext cx="2221705" cy="292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Shape 103"/>
            <p:cNvPicPr preferRelativeResize="0"/>
            <p:nvPr/>
          </p:nvPicPr>
          <p:blipFill rotWithShape="1">
            <a:blip r:embed="rId4">
              <a:alphaModFix/>
            </a:blip>
            <a:srcRect l="2449" t="17527" r="3188" b="20481"/>
            <a:stretch/>
          </p:blipFill>
          <p:spPr>
            <a:xfrm>
              <a:off x="7080646" y="3561137"/>
              <a:ext cx="2822574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104"/>
            <p:cNvPicPr preferRelativeResize="0"/>
            <p:nvPr/>
          </p:nvPicPr>
          <p:blipFill rotWithShape="1">
            <a:blip r:embed="rId5">
              <a:alphaModFix/>
            </a:blip>
            <a:srcRect l="2038" t="15397" r="2937" b="10254"/>
            <a:stretch/>
          </p:blipFill>
          <p:spPr>
            <a:xfrm>
              <a:off x="7037082" y="4757737"/>
              <a:ext cx="1946275" cy="368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105"/>
            <p:cNvPicPr preferRelativeResize="0"/>
            <p:nvPr/>
          </p:nvPicPr>
          <p:blipFill rotWithShape="1">
            <a:blip r:embed="rId6">
              <a:alphaModFix/>
            </a:blip>
            <a:srcRect l="2506" t="17814" r="3005" b="16810"/>
            <a:stretch/>
          </p:blipFill>
          <p:spPr>
            <a:xfrm>
              <a:off x="5759937" y="2631241"/>
              <a:ext cx="2250280" cy="3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0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92767" y="1285875"/>
              <a:ext cx="1043608" cy="12001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62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Dobry UX</a:t>
            </a:r>
            <a:endParaRPr lang="pl-PL" dirty="0"/>
          </a:p>
        </p:txBody>
      </p:sp>
      <p:grpSp>
        <p:nvGrpSpPr>
          <p:cNvPr id="3" name="Grupa 2" descr="Ta sama fotografia, co na poprzednim slajdzie. Zdjęcie parku z chodnikiem, który idzie bokiem. Człowiek idzie nie po chodniku, ale obok wydeptaną scieżką w trawie. Za nim komunikat z procesu zakupowego: kup jednym kliknięciem. Proces zakupowy podąża za użytkownikiem."/>
          <p:cNvGrpSpPr/>
          <p:nvPr/>
        </p:nvGrpSpPr>
        <p:grpSpPr>
          <a:xfrm>
            <a:off x="3427944" y="0"/>
            <a:ext cx="6858000" cy="6858000"/>
            <a:chOff x="2498557" y="0"/>
            <a:chExt cx="6858000" cy="6858000"/>
          </a:xfrm>
        </p:grpSpPr>
        <p:pic>
          <p:nvPicPr>
            <p:cNvPr id="8" name="Shape 111" descr="Ta sama fotografia, co na poprzednim slajdzie. Zdjęcie parku z chodnikiem, który idzie bokiem. Człowiek idzie nie po chodniku, ale obok wydeptaną scieżką w trawie. Za nim komunikat z procesu zakupowego: kup jednym kliknięciem. Proces zakupowy podąża za użytkownikiem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98557" y="0"/>
              <a:ext cx="6858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12"/>
            <p:cNvPicPr preferRelativeResize="0"/>
            <p:nvPr/>
          </p:nvPicPr>
          <p:blipFill rotWithShape="1">
            <a:blip r:embed="rId3">
              <a:alphaModFix/>
            </a:blip>
            <a:srcRect l="2755" t="11194" r="3140" b="63185"/>
            <a:stretch/>
          </p:blipFill>
          <p:spPr>
            <a:xfrm>
              <a:off x="3462337" y="3883817"/>
              <a:ext cx="2286000" cy="292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02714" y="1432322"/>
              <a:ext cx="1669421" cy="10406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69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UX to doświadczenie użytkownika</a:t>
            </a:r>
            <a:endParaRPr lang="pl-PL" dirty="0"/>
          </a:p>
        </p:txBody>
      </p:sp>
      <p:pic>
        <p:nvPicPr>
          <p:cNvPr id="4" name="Shape 198" descr="Zdjęcie kobiety na zakupach w supermarkecie, która dotyka ekranu bankomatu. Podczas analizowania jak korzysta z interfejsu oznaczono, że trzeba mieć na uwadze nie tylko urządzenie i usługę, ale również co myśli, co słyszy, co widzi, co czuje, w jakim jest otoczeniu oraz jaki ma bagaż doświadczeń i wiedzy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5695" y="949971"/>
            <a:ext cx="6694856" cy="5358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95856" y="2226364"/>
            <a:ext cx="4329839" cy="3077847"/>
          </a:xfrm>
        </p:spPr>
        <p:txBody>
          <a:bodyPr anchor="ctr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UX to nie interfejs użytkownika, to sposób, w jaki ludzie wchodzą w interakcję z rozwiązaniem</a:t>
            </a:r>
            <a:r>
              <a:rPr lang="pl-PL" dirty="0" smtClean="0"/>
              <a:t>.</a:t>
            </a:r>
            <a:endParaRPr lang="pl-PL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75E2"/>
              </a:buClr>
              <a:buFont typeface="Arial" panose="020B0604020202020204" pitchFamily="34" charset="0"/>
              <a:buChar char="•"/>
            </a:pPr>
            <a:r>
              <a:rPr lang="pl-PL" dirty="0"/>
              <a:t>UX dotyczy </a:t>
            </a:r>
            <a:r>
              <a:rPr lang="pl-PL" b="1" dirty="0">
                <a:solidFill>
                  <a:srgbClr val="0075E2"/>
                </a:solidFill>
              </a:rPr>
              <a:t>wszystkich</a:t>
            </a:r>
            <a:r>
              <a:rPr lang="pl-PL" dirty="0">
                <a:solidFill>
                  <a:srgbClr val="0075E2"/>
                </a:solidFill>
              </a:rPr>
              <a:t> </a:t>
            </a:r>
            <a:r>
              <a:rPr lang="pl-PL" dirty="0"/>
              <a:t>aspektów interakcji użytkownika z państwem, jego produktami i usługami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665077" y="6542350"/>
            <a:ext cx="66182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Foto</a:t>
            </a:r>
            <a:r>
              <a:rPr lang="pl-PL" sz="1200" dirty="0"/>
              <a:t>: https://uxplanet.org/most-common-ux-design-methods-and-techniques-c9a9fdc25a1e</a:t>
            </a:r>
          </a:p>
        </p:txBody>
      </p:sp>
    </p:spTree>
    <p:extLst>
      <p:ext uri="{BB962C8B-B14F-4D97-AF65-F5344CB8AC3E}">
        <p14:creationId xmlns:p14="http://schemas.microsoft.com/office/powerpoint/2010/main" val="35957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User </a:t>
            </a:r>
            <a:r>
              <a:rPr lang="pl-PL" dirty="0" err="1" smtClean="0"/>
              <a:t>Experience</a:t>
            </a:r>
            <a:r>
              <a:rPr lang="pl-PL" dirty="0" smtClean="0"/>
              <a:t> to…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2528369" y="2234231"/>
            <a:ext cx="320568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PRODUKT LUB USŁUGA</a:t>
            </a:r>
          </a:p>
          <a:p>
            <a:r>
              <a:rPr lang="pl-PL" sz="1600" dirty="0"/>
              <a:t>przydatna, </a:t>
            </a:r>
            <a:r>
              <a:rPr lang="pl-PL" sz="1600" dirty="0" smtClean="0"/>
              <a:t>użyteczna, estetyczna</a:t>
            </a:r>
            <a:endParaRPr lang="pl-PL" sz="16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870678" y="2218328"/>
            <a:ext cx="277672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LUDZIE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wiedza, potrzeby, motywacje</a:t>
            </a:r>
          </a:p>
        </p:txBody>
      </p:sp>
      <p:sp>
        <p:nvSpPr>
          <p:cNvPr id="17" name="Shape 2620"/>
          <p:cNvSpPr/>
          <p:nvPr/>
        </p:nvSpPr>
        <p:spPr>
          <a:xfrm flipH="1">
            <a:off x="1311888" y="2244733"/>
            <a:ext cx="826135" cy="758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0075E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Owal 38"/>
          <p:cNvSpPr/>
          <p:nvPr/>
        </p:nvSpPr>
        <p:spPr>
          <a:xfrm>
            <a:off x="1001341" y="1866077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38"/>
          <p:cNvSpPr/>
          <p:nvPr/>
        </p:nvSpPr>
        <p:spPr>
          <a:xfrm>
            <a:off x="6467475" y="4422700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38"/>
          <p:cNvSpPr/>
          <p:nvPr/>
        </p:nvSpPr>
        <p:spPr>
          <a:xfrm>
            <a:off x="6310755" y="1889050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38"/>
          <p:cNvSpPr/>
          <p:nvPr/>
        </p:nvSpPr>
        <p:spPr>
          <a:xfrm>
            <a:off x="1010865" y="4390547"/>
            <a:ext cx="1469878" cy="1469878"/>
          </a:xfrm>
          <a:prstGeom prst="ellipse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hape 2615"/>
          <p:cNvSpPr/>
          <p:nvPr/>
        </p:nvSpPr>
        <p:spPr>
          <a:xfrm flipH="1">
            <a:off x="6632454" y="2187776"/>
            <a:ext cx="826479" cy="82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0075E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5" name="Shape 2551"/>
          <p:cNvSpPr/>
          <p:nvPr/>
        </p:nvSpPr>
        <p:spPr>
          <a:xfrm flipH="1">
            <a:off x="1304162" y="4731304"/>
            <a:ext cx="801868" cy="80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rgbClr val="0075E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634"/>
          <p:cNvSpPr/>
          <p:nvPr/>
        </p:nvSpPr>
        <p:spPr>
          <a:xfrm flipH="1">
            <a:off x="6836589" y="4785101"/>
            <a:ext cx="731650" cy="73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rgbClr val="0075E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pole tekstowe 26"/>
          <p:cNvSpPr txBox="1"/>
          <p:nvPr/>
        </p:nvSpPr>
        <p:spPr>
          <a:xfrm>
            <a:off x="2533151" y="4689479"/>
            <a:ext cx="330731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KONTEKST UŻYCIA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sytuacja, mobilność, częstotliwość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7991475" y="4737991"/>
            <a:ext cx="362310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EMOCJE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zaufanie, intuicyjność, zaangażowanie</a:t>
            </a:r>
          </a:p>
        </p:txBody>
      </p:sp>
    </p:spTree>
    <p:extLst>
      <p:ext uri="{BB962C8B-B14F-4D97-AF65-F5344CB8AC3E}">
        <p14:creationId xmlns:p14="http://schemas.microsoft.com/office/powerpoint/2010/main" val="36772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3C4B65"/>
      </a:dk2>
      <a:lt2>
        <a:srgbClr val="E7E6E6"/>
      </a:lt2>
      <a:accent1>
        <a:srgbClr val="0075E2"/>
      </a:accent1>
      <a:accent2>
        <a:srgbClr val="3C4B65"/>
      </a:accent2>
      <a:accent3>
        <a:srgbClr val="A5A5A5"/>
      </a:accent3>
      <a:accent4>
        <a:srgbClr val="3C4B65"/>
      </a:accent4>
      <a:accent5>
        <a:srgbClr val="0075E2"/>
      </a:accent5>
      <a:accent6>
        <a:srgbClr val="3C4B65"/>
      </a:accent6>
      <a:hlink>
        <a:srgbClr val="0075E2"/>
      </a:hlink>
      <a:folHlink>
        <a:srgbClr val="0075E2"/>
      </a:folHlink>
    </a:clrScheme>
    <a:fontScheme name="Niestandardowy 11">
      <a:majorFont>
        <a:latin typeface="Montserrat"/>
        <a:ea typeface=""/>
        <a:cs typeface=""/>
      </a:majorFont>
      <a:minorFont>
        <a:latin typeface="Robo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4443</TotalTime>
  <Words>1492</Words>
  <Application>Microsoft Office PowerPoint</Application>
  <PresentationFormat>Panoramiczny</PresentationFormat>
  <Paragraphs>210</Paragraphs>
  <Slides>40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8" baseType="lpstr">
      <vt:lpstr>Roboto Light</vt:lpstr>
      <vt:lpstr>Arial</vt:lpstr>
      <vt:lpstr>Roboto Medium</vt:lpstr>
      <vt:lpstr>Montserrat</vt:lpstr>
      <vt:lpstr>Gill Sans</vt:lpstr>
      <vt:lpstr>Calibri Light</vt:lpstr>
      <vt:lpstr>Calibri</vt:lpstr>
      <vt:lpstr>Motyw pakietu Office</vt:lpstr>
      <vt:lpstr>Projektowanie usług zorientowanych na użytkownika</vt:lpstr>
      <vt:lpstr>Iwona Szatkowska</vt:lpstr>
      <vt:lpstr>Centralny Ośrodek Informatyki</vt:lpstr>
      <vt:lpstr>Agenda szkolenia</vt:lpstr>
      <vt:lpstr>Czym jest User Experience?</vt:lpstr>
      <vt:lpstr>Zły UX</vt:lpstr>
      <vt:lpstr>Dobry UX</vt:lpstr>
      <vt:lpstr>UX to doświadczenie użytkownika</vt:lpstr>
      <vt:lpstr>User Experience to…</vt:lpstr>
      <vt:lpstr>Projektowanie zorientowane na użytkownika (User Centered Design)</vt:lpstr>
      <vt:lpstr>Metoda User Centered Design</vt:lpstr>
      <vt:lpstr>UCD spełnia normy ISO</vt:lpstr>
      <vt:lpstr>Etapy procesu UCD</vt:lpstr>
      <vt:lpstr>Faza odkrywania: Discover</vt:lpstr>
      <vt:lpstr>Faza szukania rozwiązań: Define</vt:lpstr>
      <vt:lpstr>Faza projektowania: Deliver</vt:lpstr>
      <vt:lpstr>Faza dopracowywania: Develop</vt:lpstr>
      <vt:lpstr>Przerwa</vt:lpstr>
      <vt:lpstr>Mapa interesariuszy</vt:lpstr>
      <vt:lpstr>Ćwiczenie – mapa interesariuszy</vt:lpstr>
      <vt:lpstr>Badania potrzeb</vt:lpstr>
      <vt:lpstr>Angażowanie UX jest wymagane</vt:lpstr>
      <vt:lpstr>Kluczowy jest dobór respondentów</vt:lpstr>
      <vt:lpstr>Cel dyktuje metodę badania</vt:lpstr>
      <vt:lpstr>Co zrobić z wynikami?</vt:lpstr>
      <vt:lpstr>Persona</vt:lpstr>
      <vt:lpstr>Ćwiczenie – budowa person</vt:lpstr>
      <vt:lpstr>Badania użyteczności</vt:lpstr>
      <vt:lpstr>Czym jest użyteczność?</vt:lpstr>
      <vt:lpstr>Testy użyteczności</vt:lpstr>
      <vt:lpstr>Ćwiczenie – test użyteczności</vt:lpstr>
      <vt:lpstr>Zadanie</vt:lpstr>
      <vt:lpstr>Garść porad na koniec</vt:lpstr>
      <vt:lpstr>Koszty UX</vt:lpstr>
      <vt:lpstr>Wybór wykonawcy</vt:lpstr>
      <vt:lpstr>Podsumowanie</vt:lpstr>
      <vt:lpstr>Kryterium 1 - Wysoka dojrzałość i klarowny zakres e-usług</vt:lpstr>
      <vt:lpstr>Kryterium 2 - Efektywność kosztowa projektu  </vt:lpstr>
      <vt:lpstr>Kryterium 5 - Zapewnienie wysokiej użyteczności funkcjonalnej e-usługi</vt:lpstr>
      <vt:lpstr>DZIĘKUJĘ ZA UWAGĘ</vt:lpstr>
    </vt:vector>
  </TitlesOfParts>
  <Company>Centralny Ośrodek Informatyki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POPC</dc:title>
  <dc:creator>Adamiec Natalia</dc:creator>
  <cp:lastModifiedBy>Pieczunko Andrzej</cp:lastModifiedBy>
  <cp:revision>418</cp:revision>
  <dcterms:created xsi:type="dcterms:W3CDTF">2017-09-18T09:25:45Z</dcterms:created>
  <dcterms:modified xsi:type="dcterms:W3CDTF">2018-06-07T17:06:46Z</dcterms:modified>
</cp:coreProperties>
</file>