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ED9"/>
    <a:srgbClr val="95DFB6"/>
    <a:srgbClr val="00823B"/>
    <a:srgbClr val="CF2240"/>
    <a:srgbClr val="BDEBD2"/>
    <a:srgbClr val="00FF99"/>
    <a:srgbClr val="99FF99"/>
    <a:srgbClr val="FFFFFF"/>
    <a:srgbClr val="009644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859" autoAdjust="0"/>
    <p:restoredTop sz="92792" autoAdjust="0"/>
  </p:normalViewPr>
  <p:slideViewPr>
    <p:cSldViewPr>
      <p:cViewPr varScale="1">
        <p:scale>
          <a:sx n="145" d="100"/>
          <a:sy n="145" d="100"/>
        </p:scale>
        <p:origin x="2706" y="126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7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7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4975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2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2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B2269-152C-4AB6-80C3-429635D446E7}" type="slidenum">
              <a:rPr lang="pl-PL" altLang="pl-PL" smtClean="0"/>
              <a:pPr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317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 Box 345"/>
          <p:cNvSpPr txBox="1">
            <a:spLocks noChangeArrowheads="1"/>
          </p:cNvSpPr>
          <p:nvPr/>
        </p:nvSpPr>
        <p:spPr bwMode="auto">
          <a:xfrm>
            <a:off x="5183999" y="2880000"/>
            <a:ext cx="2448000" cy="468000"/>
          </a:xfrm>
          <a:prstGeom prst="rect">
            <a:avLst/>
          </a:prstGeom>
          <a:solidFill>
            <a:srgbClr val="FFFFFF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defPPr>
              <a:defRPr lang="pl-PL"/>
            </a:defPPr>
            <a:lvl1pPr>
              <a:spcBef>
                <a:spcPts val="0"/>
              </a:spcBef>
              <a:defRPr sz="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l-PL" altLang="pl-PL" b="1" dirty="0"/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184000" y="2340000"/>
            <a:ext cx="2448000" cy="46800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2400"/>
              </a:spcAft>
            </a:pPr>
            <a:endParaRPr lang="pl-PL" altLang="pl-PL" sz="700" b="1" dirty="0">
              <a:blipFill>
                <a:blip r:embed="rId3"/>
                <a:tile tx="0" ty="0" sx="100000" sy="100000" flip="none" algn="tl"/>
              </a:blip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6408000" y="1762259"/>
            <a:ext cx="3852000" cy="3852000"/>
          </a:xfrm>
          <a:prstGeom prst="rect">
            <a:avLst/>
          </a:prstGeom>
          <a:solidFill>
            <a:schemeClr val="bg1">
              <a:lumMod val="85000"/>
              <a:alpha val="37000"/>
            </a:schemeClr>
          </a:solidFill>
          <a:ln w="38100">
            <a:noFill/>
          </a:ln>
          <a:effectLst>
            <a:softEdge rad="50800"/>
          </a:effectLst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3906000" y="288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Dyrektora Generalnego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1368000" y="558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Instytucji Płatniczej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1369155" y="234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Budżetu Państwa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1368000" y="396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Sfery Gospodarczej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FG</a:t>
            </a: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1368000" y="450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08000" y="342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Podatku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PT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635200" y="2879119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PG</a:t>
            </a: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3906000" y="234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Administracyjne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BAD</a:t>
            </a: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3906000" y="450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i Księgowości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5184000" y="4500000"/>
            <a:ext cx="1188000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Współpracy Międzynarodowej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6455058" y="396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Ceł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7729200" y="450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Poboru Podatków                              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DPP</a:t>
            </a: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649325" y="3418636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Dyscypliny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Publicznych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3906000" y="396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latin typeface="Calibri" panose="020F0502020204030204" pitchFamily="34" charset="0"/>
              </a:rPr>
            </a:br>
            <a:r>
              <a:rPr lang="pl-PL" altLang="pl-PL" sz="700" dirty="0">
                <a:latin typeface="Calibri" panose="020F0502020204030204" pitchFamily="34" charset="0"/>
              </a:rPr>
              <a:t>Bezpieczeństwa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Ochrony Informacji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DB</a:t>
            </a: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7729200" y="288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Audytu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Środków Publicznych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DAS</a:t>
            </a:r>
            <a:endParaRPr lang="pl-PL" altLang="pl-PL" sz="700" i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1368000" y="6120000"/>
            <a:ext cx="1188000" cy="468000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  <a:ln w="3175">
            <a:solidFill>
              <a:schemeClr val="dk1">
                <a:alpha val="8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Informacji Finansowej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1368000" y="342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FS</a:t>
            </a: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08000" y="234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Podatku Akcyzowego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Podatku od Gier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DAG</a:t>
            </a: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08000" y="288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1368000" y="2879999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3906000" y="1260000"/>
            <a:ext cx="1188000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Dyrektor Generalny</a:t>
            </a:r>
            <a:b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Katarzyna Szweda</a:t>
            </a: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3906000" y="5040000"/>
            <a:ext cx="1188000" cy="468000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pl-PL"/>
            </a:defPPr>
            <a:lvl1pPr eaLnBrk="1" hangingPunct="1">
              <a:spcBef>
                <a:spcPts val="600"/>
              </a:spcBef>
              <a:defRPr sz="700" i="1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dirty="0"/>
              <a:t>Pełnomocnik do spraw ochrony informacji niejawnych</a:t>
            </a: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1368000" y="504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Gwarancji i Poręczeń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628000" y="2339602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PM</a:t>
            </a: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5184961" y="55728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Rozwoju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Rynku Finansowego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94674" y="5572800"/>
            <a:ext cx="1188000" cy="468000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104400" y="450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Efektywności Wydatków Publicznych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Rachunkowości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DWR</a:t>
            </a:r>
            <a:endParaRPr lang="pl-PL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5184000" y="1836000"/>
            <a:ext cx="1188000" cy="432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sz="700" dirty="0">
                <a:solidFill>
                  <a:schemeClr val="tx1"/>
                </a:solidFill>
              </a:rPr>
              <a:t>Biuro Ministra</a:t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b="1" dirty="0">
                <a:solidFill>
                  <a:schemeClr val="tx1"/>
                </a:solidFill>
              </a:rPr>
              <a:t>BMI</a:t>
            </a:r>
            <a:endParaRPr lang="pl-PL" altLang="pl-PL" sz="7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487316" y="201600"/>
            <a:ext cx="3672408" cy="69309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pl-PL" altLang="pl-PL" sz="1100" dirty="0">
                <a:latin typeface="Calibri" panose="020F0502020204030204" pitchFamily="34" charset="0"/>
              </a:rPr>
              <a:t>Minister Finansów 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1100" b="1" dirty="0">
                <a:latin typeface="Calibri" panose="020F0502020204030204" pitchFamily="34" charset="0"/>
              </a:rPr>
              <a:t>Magdalena Rzeczkowska</a:t>
            </a: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184000" y="1404000"/>
            <a:ext cx="1188000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sz="700" dirty="0">
                <a:solidFill>
                  <a:schemeClr val="tx1"/>
                </a:solidFill>
              </a:rPr>
              <a:t>Gabinet </a:t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dirty="0">
                <a:solidFill>
                  <a:schemeClr val="tx1"/>
                </a:solidFill>
              </a:rPr>
              <a:t>Polityczny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9000000" y="450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Zwalczania Przestępczości Ekonomicznej           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DZP</a:t>
            </a: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7729200" y="342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</a:t>
            </a:r>
            <a:r>
              <a:rPr lang="pl-PL" altLang="pl-PL" sz="700" dirty="0">
                <a:latin typeface="Calibri" panose="020F0502020204030204" pitchFamily="34" charset="0"/>
              </a:rPr>
              <a:t>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Kluczowych Podmiotów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DKP</a:t>
            </a:r>
            <a:endParaRPr lang="pl-PL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5184000" y="3960000"/>
            <a:ext cx="1188000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Strategii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DST</a:t>
            </a: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6454800" y="342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Budżetu,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Majątku i Kadr KAS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DBM</a:t>
            </a: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3906000" y="342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Kontroli i Audytu Wewnętrznego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BKA</a:t>
            </a:r>
            <a:endParaRPr lang="pl-PL" altLang="pl-PL" sz="7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7729200" y="504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</a:t>
            </a:r>
            <a:r>
              <a:rPr lang="pl-PL" altLang="pl-PL" sz="700" dirty="0">
                <a:latin typeface="Calibri" panose="020F0502020204030204" pitchFamily="34" charset="0"/>
              </a:rPr>
              <a:t>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Relacji z Klientami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DRK</a:t>
            </a:r>
            <a:endParaRPr lang="pl-PL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5184000" y="5040000"/>
            <a:ext cx="1188000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Zarządzania Informatyzacją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DZI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9000000" y="396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Poboru Opłat Drogowych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DPO</a:t>
            </a: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9000000" y="288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Analiz KAS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DAK</a:t>
            </a: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103113" y="504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Analiz Podatkowych </a:t>
            </a:r>
          </a:p>
          <a:p>
            <a:pPr eaLnBrk="1" hangingPunct="1"/>
            <a:r>
              <a:rPr lang="pl-PL" altLang="pl-PL" sz="700" b="1" dirty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9000000" y="342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DNK</a:t>
            </a: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6455058" y="450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</a:br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Organizacji KAS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 DKS</a:t>
            </a: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7729200" y="396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Orzecznictwa Podatkowego                           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DOP</a:t>
            </a:r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80" name="Rectangle 342"/>
          <p:cNvSpPr>
            <a:spLocks noChangeArrowheads="1"/>
          </p:cNvSpPr>
          <p:nvPr/>
        </p:nvSpPr>
        <p:spPr bwMode="auto">
          <a:xfrm>
            <a:off x="108000" y="1260085"/>
            <a:ext cx="1188000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Sekretarz Stanu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Artur Soboń</a:t>
            </a: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108000" y="396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Polityki Podatkowej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DSP</a:t>
            </a:r>
          </a:p>
        </p:txBody>
      </p:sp>
      <p:sp>
        <p:nvSpPr>
          <p:cNvPr id="71" name="Text Box 345"/>
          <p:cNvSpPr txBox="1">
            <a:spLocks noChangeArrowheads="1"/>
          </p:cNvSpPr>
          <p:nvPr/>
        </p:nvSpPr>
        <p:spPr bwMode="auto">
          <a:xfrm>
            <a:off x="6552000" y="3060000"/>
            <a:ext cx="972000" cy="25108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550" i="1" dirty="0">
                <a:latin typeface="Calibri" panose="020F0502020204030204" pitchFamily="34" charset="0"/>
              </a:rPr>
              <a:t>w zakresie </a:t>
            </a:r>
            <a:r>
              <a:rPr lang="pl-PL" sz="550" i="1" dirty="0">
                <a:latin typeface="Calibri" panose="020F0502020204030204" pitchFamily="34" charset="0"/>
              </a:rPr>
              <a:t>działalności </a:t>
            </a:r>
            <a:r>
              <a:rPr 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sz="550" i="1" dirty="0">
                <a:latin typeface="Calibri" panose="020F0502020204030204" pitchFamily="34" charset="0"/>
              </a:rPr>
              <a:t>–promocyjnej KAS</a:t>
            </a:r>
            <a:endParaRPr lang="pl-PL" altLang="pl-PL" sz="550" b="1" i="1" dirty="0">
              <a:latin typeface="Calibri" panose="020F0502020204030204" pitchFamily="34" charset="0"/>
            </a:endParaRPr>
          </a:p>
        </p:txBody>
      </p:sp>
      <p:sp>
        <p:nvSpPr>
          <p:cNvPr id="61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184000" y="3420000"/>
            <a:ext cx="1188000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sz="700" dirty="0">
                <a:solidFill>
                  <a:schemeClr val="tx1"/>
                </a:solidFill>
              </a:rPr>
              <a:t>Departament Prawny </a:t>
            </a:r>
          </a:p>
          <a:p>
            <a:r>
              <a:rPr lang="pl-PL" altLang="pl-PL" sz="700" b="1" dirty="0">
                <a:ln w="0"/>
                <a:solidFill>
                  <a:schemeClr val="tx1"/>
                </a:solidFill>
              </a:rPr>
              <a:t>PR</a:t>
            </a:r>
          </a:p>
        </p:txBody>
      </p:sp>
      <p:sp>
        <p:nvSpPr>
          <p:cNvPr id="81" name="Rectangle 257"/>
          <p:cNvSpPr>
            <a:spLocks noChangeArrowheads="1"/>
          </p:cNvSpPr>
          <p:nvPr/>
        </p:nvSpPr>
        <p:spPr bwMode="auto">
          <a:xfrm>
            <a:off x="6455058" y="504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Współpracy Międzynarodowej KAS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DWK</a:t>
            </a:r>
          </a:p>
        </p:txBody>
      </p:sp>
      <p:cxnSp>
        <p:nvCxnSpPr>
          <p:cNvPr id="3" name="Łącznik prosty 2"/>
          <p:cNvCxnSpPr/>
          <p:nvPr/>
        </p:nvCxnSpPr>
        <p:spPr bwMode="auto">
          <a:xfrm>
            <a:off x="684000" y="1051200"/>
            <a:ext cx="8856000" cy="1483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5" name="Łącznik prosty 94"/>
          <p:cNvCxnSpPr/>
          <p:nvPr/>
        </p:nvCxnSpPr>
        <p:spPr bwMode="auto">
          <a:xfrm>
            <a:off x="2550524" y="1051200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" name="Łącznik prosty 16"/>
          <p:cNvCxnSpPr/>
          <p:nvPr/>
        </p:nvCxnSpPr>
        <p:spPr bwMode="auto">
          <a:xfrm>
            <a:off x="5256000" y="894699"/>
            <a:ext cx="0" cy="169200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Łącznik prosty 30"/>
          <p:cNvCxnSpPr/>
          <p:nvPr/>
        </p:nvCxnSpPr>
        <p:spPr bwMode="auto">
          <a:xfrm>
            <a:off x="5777361" y="1051200"/>
            <a:ext cx="639" cy="360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6" name="Łącznik prosty 45"/>
          <p:cNvCxnSpPr>
            <a:cxnSpLocks/>
          </p:cNvCxnSpPr>
          <p:nvPr/>
        </p:nvCxnSpPr>
        <p:spPr bwMode="auto">
          <a:xfrm>
            <a:off x="8095828" y="1916832"/>
            <a:ext cx="0" cy="99909"/>
          </a:xfrm>
          <a:prstGeom prst="line">
            <a:avLst/>
          </a:prstGeom>
          <a:solidFill>
            <a:srgbClr val="FFFF99"/>
          </a:solidFill>
          <a:ln w="25400" cap="flat" cmpd="sng" algn="ctr">
            <a:solidFill>
              <a:srgbClr val="95DFB6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0" name="Łącznik prosty 119"/>
          <p:cNvCxnSpPr/>
          <p:nvPr/>
        </p:nvCxnSpPr>
        <p:spPr bwMode="auto">
          <a:xfrm>
            <a:off x="8280000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9" name="Rectangle 257"/>
          <p:cNvSpPr>
            <a:spLocks noChangeArrowheads="1"/>
          </p:cNvSpPr>
          <p:nvPr/>
        </p:nvSpPr>
        <p:spPr bwMode="auto">
          <a:xfrm>
            <a:off x="6552000" y="2556000"/>
            <a:ext cx="972000" cy="216000"/>
          </a:xfrm>
          <a:prstGeom prst="rect">
            <a:avLst/>
          </a:prstGeom>
          <a:solidFill>
            <a:srgbClr val="00B050">
              <a:alpha val="0"/>
            </a:srgb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z wyłączeniem 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12d ustawy o 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Text Box 345"/>
          <p:cNvSpPr txBox="1">
            <a:spLocks noChangeArrowheads="1"/>
          </p:cNvSpPr>
          <p:nvPr/>
        </p:nvSpPr>
        <p:spPr bwMode="auto">
          <a:xfrm>
            <a:off x="5310000" y="3060000"/>
            <a:ext cx="972000" cy="252000"/>
          </a:xfrm>
          <a:prstGeom prst="rect">
            <a:avLst/>
          </a:prstGeom>
          <a:noFill/>
          <a:ln w="254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550" i="1" dirty="0">
                <a:latin typeface="Calibri" panose="020F0502020204030204" pitchFamily="34" charset="0"/>
              </a:rPr>
              <a:t>z wyłączeniem działalności </a:t>
            </a:r>
            <a:r>
              <a:rPr lang="pl-PL" alt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altLang="pl-PL" sz="550" i="1" dirty="0">
                <a:latin typeface="Calibri" panose="020F0502020204030204" pitchFamily="34" charset="0"/>
              </a:rPr>
              <a:t>–promocyjnej KAS </a:t>
            </a:r>
          </a:p>
        </p:txBody>
      </p:sp>
      <p:cxnSp>
        <p:nvCxnSpPr>
          <p:cNvPr id="102" name="Łącznik prosty 101"/>
          <p:cNvCxnSpPr/>
          <p:nvPr/>
        </p:nvCxnSpPr>
        <p:spPr bwMode="auto">
          <a:xfrm>
            <a:off x="7020000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3" name="Łącznik prosty 102"/>
          <p:cNvCxnSpPr/>
          <p:nvPr/>
        </p:nvCxnSpPr>
        <p:spPr bwMode="auto">
          <a:xfrm>
            <a:off x="9535988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7" name="Prostokąt 106"/>
          <p:cNvSpPr/>
          <p:nvPr/>
        </p:nvSpPr>
        <p:spPr bwMode="auto">
          <a:xfrm>
            <a:off x="6455058" y="1260000"/>
            <a:ext cx="1188000" cy="100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Sekretarz Stanu 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Bartosz Zbaraszczuk</a:t>
            </a:r>
          </a:p>
          <a:p>
            <a:pPr>
              <a:spcBef>
                <a:spcPts val="600"/>
              </a:spcBef>
            </a:pPr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Szef Krajowej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Administracji Skarbowej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8" name="Prostokąt 107"/>
          <p:cNvSpPr/>
          <p:nvPr/>
        </p:nvSpPr>
        <p:spPr bwMode="auto">
          <a:xfrm>
            <a:off x="7728882" y="1260000"/>
            <a:ext cx="1188000" cy="15476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Podsekretarz Stanu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Anna Chałupa</a:t>
            </a: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7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7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7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Zastępca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Szefa Krajowej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Administracji Skarbowej</a:t>
            </a: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Prostokąt 109"/>
          <p:cNvSpPr/>
          <p:nvPr/>
        </p:nvSpPr>
        <p:spPr bwMode="auto">
          <a:xfrm>
            <a:off x="9000000" y="1260000"/>
            <a:ext cx="1188000" cy="15476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Podsekretarz Stanu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Mariusz Gojny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Zastępca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Szefa Krajowej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Administracji Skarbowej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5" name="Rectangle 342"/>
          <p:cNvSpPr>
            <a:spLocks noChangeArrowheads="1"/>
          </p:cNvSpPr>
          <p:nvPr/>
        </p:nvSpPr>
        <p:spPr bwMode="auto">
          <a:xfrm>
            <a:off x="1368957" y="1260085"/>
            <a:ext cx="2442344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Sekretarz Stanu  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Sebastian </a:t>
            </a:r>
            <a:r>
              <a:rPr lang="pl-PL" altLang="pl-PL" sz="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Skuza</a:t>
            </a:r>
            <a:endParaRPr lang="pl-PL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2" name="Łącznik prosty 121"/>
          <p:cNvCxnSpPr/>
          <p:nvPr/>
        </p:nvCxnSpPr>
        <p:spPr bwMode="auto">
          <a:xfrm>
            <a:off x="684000" y="1051200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5" name="Łącznik prosty 124"/>
          <p:cNvCxnSpPr/>
          <p:nvPr/>
        </p:nvCxnSpPr>
        <p:spPr bwMode="auto">
          <a:xfrm>
            <a:off x="4464000" y="1052736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" name="Łącznik prosty 6"/>
          <p:cNvCxnSpPr>
            <a:cxnSpLocks/>
          </p:cNvCxnSpPr>
          <p:nvPr/>
        </p:nvCxnSpPr>
        <p:spPr bwMode="auto">
          <a:xfrm>
            <a:off x="7447756" y="1754631"/>
            <a:ext cx="2180604" cy="1742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Łącznik prosty 10"/>
          <p:cNvCxnSpPr>
            <a:cxnSpLocks/>
          </p:cNvCxnSpPr>
          <p:nvPr/>
        </p:nvCxnSpPr>
        <p:spPr bwMode="auto">
          <a:xfrm>
            <a:off x="8295620" y="1762259"/>
            <a:ext cx="7200" cy="411501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sm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6" name="Łącznik prosty 95"/>
          <p:cNvCxnSpPr>
            <a:cxnSpLocks/>
          </p:cNvCxnSpPr>
          <p:nvPr/>
        </p:nvCxnSpPr>
        <p:spPr bwMode="auto">
          <a:xfrm flipH="1">
            <a:off x="9628002" y="1754631"/>
            <a:ext cx="358" cy="419129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3" name="Prostokąt 12"/>
          <p:cNvSpPr/>
          <p:nvPr/>
        </p:nvSpPr>
        <p:spPr bwMode="auto">
          <a:xfrm>
            <a:off x="5832000" y="2376000"/>
            <a:ext cx="1267191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0" i="0" u="none" strike="noStrike" cap="none" normalizeH="0" baseline="0" dirty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Biuro Inspekcji Wewnętrznej</a:t>
            </a: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5310000" y="2556000"/>
            <a:ext cx="972000" cy="216000"/>
          </a:xfrm>
          <a:prstGeom prst="rect">
            <a:avLst/>
          </a:prstGeom>
          <a:solidFill>
            <a:schemeClr val="bg1">
              <a:alpha val="33000"/>
            </a:schemeClr>
          </a:solidFill>
          <a:ln w="3175" cap="rnd">
            <a:solidFill>
              <a:schemeClr val="dk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zakresie 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12d ustawy o 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7" name="Prostokąt 126"/>
          <p:cNvSpPr/>
          <p:nvPr/>
        </p:nvSpPr>
        <p:spPr bwMode="auto">
          <a:xfrm>
            <a:off x="5832000" y="2916000"/>
            <a:ext cx="1210727" cy="108000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Biuro Komunikacji i Promocji</a:t>
            </a:r>
          </a:p>
        </p:txBody>
      </p:sp>
      <p:sp>
        <p:nvSpPr>
          <p:cNvPr id="129" name="Prostokąt 128"/>
          <p:cNvSpPr/>
          <p:nvPr/>
        </p:nvSpPr>
        <p:spPr bwMode="auto">
          <a:xfrm>
            <a:off x="6300000" y="3006000"/>
            <a:ext cx="216000" cy="108000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BKP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1494000" y="1772816"/>
            <a:ext cx="2137332" cy="180425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Generalny Inspektor Informacji Finansowej</a:t>
            </a:r>
          </a:p>
        </p:txBody>
      </p:sp>
      <p:sp>
        <p:nvSpPr>
          <p:cNvPr id="104" name="Prostokąt 103"/>
          <p:cNvSpPr/>
          <p:nvPr/>
        </p:nvSpPr>
        <p:spPr bwMode="auto">
          <a:xfrm>
            <a:off x="6300000" y="2484000"/>
            <a:ext cx="198422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1" i="0" u="none" strike="noStrike" cap="none" normalizeH="0" baseline="0" dirty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</p:txBody>
      </p:sp>
      <p:cxnSp>
        <p:nvCxnSpPr>
          <p:cNvPr id="101" name="Łącznik prosty 100"/>
          <p:cNvCxnSpPr/>
          <p:nvPr/>
        </p:nvCxnSpPr>
        <p:spPr bwMode="auto">
          <a:xfrm>
            <a:off x="1407600" y="1890000"/>
            <a:ext cx="90000" cy="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5" name="Łącznik prosty 104"/>
          <p:cNvCxnSpPr/>
          <p:nvPr/>
        </p:nvCxnSpPr>
        <p:spPr bwMode="auto">
          <a:xfrm>
            <a:off x="1418400" y="1890000"/>
            <a:ext cx="24" cy="4428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6" name="Łącznik prosty ze strzałką 105"/>
          <p:cNvCxnSpPr/>
          <p:nvPr/>
        </p:nvCxnSpPr>
        <p:spPr bwMode="auto">
          <a:xfrm flipV="1">
            <a:off x="1418400" y="6310800"/>
            <a:ext cx="108000" cy="0"/>
          </a:xfrm>
          <a:prstGeom prst="straightConnector1">
            <a:avLst/>
          </a:prstGeom>
          <a:solidFill>
            <a:srgbClr val="FFFF99"/>
          </a:solidFill>
          <a:ln w="1587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4F992F-09A8-4BCD-8E9F-8D0A2ACBDFD0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19773</TotalTime>
  <Words>306</Words>
  <Application>Microsoft Office PowerPoint</Application>
  <PresentationFormat>Slajdy 35 mm</PresentationFormat>
  <Paragraphs>157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 w jęz. polskim</dc:title>
  <dc:creator>Waniek Michał</dc:creator>
  <cp:lastModifiedBy>Waniek Michał</cp:lastModifiedBy>
  <cp:revision>1733</cp:revision>
  <cp:lastPrinted>2023-05-26T10:37:02Z</cp:lastPrinted>
  <dcterms:created xsi:type="dcterms:W3CDTF">2006-06-26T12:00:33Z</dcterms:created>
  <dcterms:modified xsi:type="dcterms:W3CDTF">2023-11-14T06:23:11Z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UxC4dwLulzfINJ8nQH+xvX5LNGipWa4BRSZhPgxsCvkzJX0eXv1avSGNVkWZXf5R0nLY06PkqUTtMev+7Mk9iA==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UxC4dwLulzfINJ8nQH+xvX5LNGipWa4BRSZhPgxsCvm42mrIC/DSDv0ggS+FjUN/2v1BBotkLlY5aAiEhoi6uYK8tD0NJ7EmZUO6ODVcBQ29uFWLuek7jmiX2uLpl1I3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