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8EED9"/>
    <a:srgbClr val="95DFB6"/>
    <a:srgbClr val="00823B"/>
    <a:srgbClr val="CF2240"/>
    <a:srgbClr val="BDEBD2"/>
    <a:srgbClr val="00FF99"/>
    <a:srgbClr val="99FF99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44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540046" y="2880000"/>
            <a:ext cx="2907687" cy="46800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540128" y="2340000"/>
            <a:ext cx="2907606" cy="4680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pl-PL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183438" y="1981969"/>
            <a:ext cx="4081255" cy="3852000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470346" y="2816984"/>
            <a:ext cx="128877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Dyrektora Generalnego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1899083" y="196419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Instytucji Płatniczej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3163412" y="1412776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Budżetu Państwa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3169151" y="3064663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Gospodarczej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3163412" y="363143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900540" y="362676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Podatku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899083" y="142289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457286" y="2276872"/>
            <a:ext cx="130183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Administracyjne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470373" y="4437112"/>
            <a:ext cx="1288751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i Księgowości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4540019" y="450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Współpracy Międzynarodowej</a:t>
            </a: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223666" y="3960000"/>
            <a:ext cx="1231185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Ceł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761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Poboru Podatków                              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903140" y="4761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Dyscypliny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Finansów Publicznych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470372" y="3897104"/>
            <a:ext cx="128875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latin typeface="Calibri" panose="020F0502020204030204" pitchFamily="34" charset="0"/>
              </a:rPr>
            </a:br>
            <a:r>
              <a:rPr lang="pl-PL" altLang="pl-PL" sz="700" dirty="0">
                <a:latin typeface="Calibri" panose="020F0502020204030204" pitchFamily="34" charset="0"/>
              </a:rPr>
              <a:t>Bezpieczeństwa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Ochrony Informacji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310501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Audytu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Środków Publicznych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pl-PL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7735788" y="5913328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Informacji Finansowej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3169151" y="2503898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96758" y="2519024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Podatku Akcyzowego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Podatku od Gier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95885" y="307386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3164581" y="1953149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457285" y="1267200"/>
            <a:ext cx="1301839" cy="9346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Dyrektor Generalny</a:t>
            </a:r>
            <a:br>
              <a:rPr lang="pl-PL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464597" y="6422793"/>
            <a:ext cx="1276238" cy="325464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dirty="0"/>
              <a:t>Pełnomocnik do spraw ochrony informacji niejawnych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3159380" y="4192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Gwarancji i Poręczeń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3160828" y="4761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4536761" y="5572800"/>
            <a:ext cx="150670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Rozwoju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Rynku Finansowego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470085" y="6061476"/>
            <a:ext cx="1276238" cy="285073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pl-PL" sz="700" i="1" dirty="0">
                <a:solidFill>
                  <a:schemeClr val="tx1"/>
                </a:solidFill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479652" y="4977224"/>
            <a:ext cx="12794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Efektywności Wydatków Publicznych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i Rachunkowości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DWR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531877" y="1836000"/>
            <a:ext cx="1511589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sz="700" dirty="0">
                <a:solidFill>
                  <a:schemeClr val="tx1"/>
                </a:solidFill>
              </a:rPr>
              <a:t>Biuro Ministra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b="1" dirty="0">
                <a:solidFill>
                  <a:schemeClr val="tx1"/>
                </a:solidFill>
              </a:rPr>
              <a:t>BMI</a:t>
            </a:r>
            <a:endParaRPr lang="pl-PL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pl-PL" altLang="pl-PL" sz="1100" dirty="0">
                <a:latin typeface="Calibri" panose="020F0502020204030204" pitchFamily="34" charset="0"/>
              </a:rPr>
              <a:t>Minister Finansów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>
                <a:latin typeface="Calibri" panose="020F0502020204030204" pitchFamily="34" charset="0"/>
              </a:rPr>
              <a:t>Andrzej Domański</a:t>
            </a:r>
            <a:endParaRPr lang="pl-PL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27882" y="1411200"/>
            <a:ext cx="1515584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Gabinet </a:t>
            </a:r>
            <a:br>
              <a:rPr lang="pl-PL" altLang="pl-PL" sz="700" dirty="0">
                <a:solidFill>
                  <a:schemeClr val="tx1"/>
                </a:solidFill>
              </a:rPr>
            </a:br>
            <a:r>
              <a:rPr lang="pl-PL" altLang="pl-PL" sz="700" dirty="0">
                <a:solidFill>
                  <a:schemeClr val="tx1"/>
                </a:solidFill>
              </a:rPr>
              <a:t>Polityczny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89698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Zwalczania Przestępczości Ekonomicznej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64502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Kluczowych Podmiotów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4536761" y="3960000"/>
            <a:ext cx="1506707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Strategii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223667" y="3420000"/>
            <a:ext cx="1224066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Budżetu,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Majątku i Kadr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470347" y="3356992"/>
            <a:ext cx="1288777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Biuro Kontroli i Audytu Wewnętrznego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BKA</a:t>
            </a:r>
            <a:endParaRPr lang="pl-PL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337264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</a:t>
            </a:r>
            <a:r>
              <a:rPr lang="pl-PL" altLang="pl-PL" sz="700" dirty="0">
                <a:latin typeface="Calibri" panose="020F0502020204030204" pitchFamily="34" charset="0"/>
              </a:rPr>
              <a:t>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Relacji z Klientami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pl-PL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4540019" y="504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Zarządzania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 Informatyzacją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9365" y="4302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Poboru Opłat Drogowych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8994418" y="3111783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Analiz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462980" y="5517232"/>
            <a:ext cx="127947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Analiz Podatkowych </a:t>
            </a:r>
          </a:p>
          <a:p>
            <a:pPr eaLnBrk="1" hangingPunct="1"/>
            <a:r>
              <a:rPr lang="pl-PL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25980" y="37242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223666" y="4500000"/>
            <a:ext cx="122406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</a:t>
            </a:r>
            <a:b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</a:b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Organizacji KAS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4185136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Orzecznictwa Podatkowego                            </a:t>
            </a:r>
          </a:p>
          <a:p>
            <a:pPr eaLnBrk="1" hangingPunct="1"/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903741" y="4192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700" dirty="0">
                <a:latin typeface="Calibri" panose="020F0502020204030204" pitchFamily="34" charset="0"/>
              </a:rPr>
              <a:t>Polityki Podatkowej </a:t>
            </a:r>
          </a:p>
          <a:p>
            <a:pPr eaLnBrk="1" hangingPunct="1"/>
            <a:r>
              <a:rPr lang="pl-PL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367636" y="3060000"/>
            <a:ext cx="972000" cy="251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w zakresie </a:t>
            </a:r>
            <a:r>
              <a:rPr lang="pl-PL" sz="550" i="1" dirty="0">
                <a:latin typeface="Calibri" panose="020F0502020204030204" pitchFamily="34" charset="0"/>
              </a:rPr>
              <a:t>działalności </a:t>
            </a:r>
            <a:r>
              <a:rPr 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sz="550" i="1" dirty="0">
                <a:latin typeface="Calibri" panose="020F0502020204030204" pitchFamily="34" charset="0"/>
              </a:rPr>
              <a:t>–promocyjnej KAS</a:t>
            </a:r>
            <a:endParaRPr lang="pl-PL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40019" y="3420000"/>
            <a:ext cx="1503449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sz="700" dirty="0">
                <a:solidFill>
                  <a:schemeClr val="tx1"/>
                </a:solidFill>
              </a:rPr>
              <a:t>Departament Prawny </a:t>
            </a:r>
          </a:p>
          <a:p>
            <a:r>
              <a:rPr lang="pl-PL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223666" y="5040000"/>
            <a:ext cx="122406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Departament Współpracy Międzynarodowej KAS</a:t>
            </a:r>
          </a:p>
          <a:p>
            <a:pPr eaLnBrk="1" hangingPunct="1"/>
            <a:r>
              <a:rPr lang="pl-PL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pl-PL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679004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15508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359524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367636" y="2556000"/>
            <a:ext cx="972000" cy="216000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z wyłączeniem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841789" y="3045600"/>
            <a:ext cx="972000" cy="252000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550" i="1" dirty="0">
                <a:latin typeface="Calibri" panose="020F0502020204030204" pitchFamily="34" charset="0"/>
              </a:rPr>
              <a:t>z wyłączeniem działalności </a:t>
            </a:r>
            <a:r>
              <a:rPr lang="pl-PL" altLang="pl-PL" sz="550" i="1" dirty="0" err="1">
                <a:latin typeface="Calibri" panose="020F0502020204030204" pitchFamily="34" charset="0"/>
              </a:rPr>
              <a:t>informacyjno</a:t>
            </a:r>
            <a:r>
              <a:rPr lang="pl-PL" altLang="pl-PL" sz="550" i="1" dirty="0">
                <a:latin typeface="Calibri" panose="020F0502020204030204" pitchFamily="34" charset="0"/>
              </a:rPr>
              <a:t>–promocyjnej KAS 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191805" y="1260000"/>
            <a:ext cx="1451253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Sekretarz Stanu 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600"/>
              </a:spcBef>
            </a:pPr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69258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69258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pl-PL" sz="900" dirty="0">
                <a:latin typeface="Calibri" panose="020F0502020204030204" pitchFamily="34" charset="0"/>
                <a:cs typeface="Calibri" panose="020F0502020204030204" pitchFamily="34" charset="0"/>
              </a:rPr>
              <a:t>Podsekretarz Stanu </a:t>
            </a:r>
          </a:p>
          <a:p>
            <a:r>
              <a:rPr lang="pl-PL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8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Zastępca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Szefa Krajowej </a:t>
            </a:r>
          </a:p>
          <a:p>
            <a:r>
              <a:rPr lang="pl-PL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Administracji Skarbowej</a:t>
            </a: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l-PL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5" name="Łącznik prosty 124"/>
          <p:cNvCxnSpPr/>
          <p:nvPr/>
        </p:nvCxnSpPr>
        <p:spPr bwMode="auto">
          <a:xfrm>
            <a:off x="3775348" y="1052736"/>
            <a:ext cx="0" cy="333729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grpSp>
        <p:nvGrpSpPr>
          <p:cNvPr id="2" name="Grupa 1">
            <a:extLst>
              <a:ext uri="{FF2B5EF4-FFF2-40B4-BE49-F238E27FC236}">
                <a16:creationId xmlns:a16="http://schemas.microsoft.com/office/drawing/2014/main" id="{377218BD-6989-4186-92EF-F71830619005}"/>
              </a:ext>
            </a:extLst>
          </p:cNvPr>
          <p:cNvGrpSpPr/>
          <p:nvPr/>
        </p:nvGrpSpPr>
        <p:grpSpPr>
          <a:xfrm>
            <a:off x="7454851" y="2003512"/>
            <a:ext cx="2180627" cy="425673"/>
            <a:chOff x="7447733" y="1748087"/>
            <a:chExt cx="2180627" cy="425673"/>
          </a:xfrm>
        </p:grpSpPr>
        <p:cxnSp>
          <p:nvCxnSpPr>
            <p:cNvPr id="7" name="Łącznik prosty 6"/>
            <p:cNvCxnSpPr>
              <a:cxnSpLocks/>
            </p:cNvCxnSpPr>
            <p:nvPr/>
          </p:nvCxnSpPr>
          <p:spPr bwMode="auto">
            <a:xfrm>
              <a:off x="7447733" y="1748087"/>
              <a:ext cx="2180604" cy="1742"/>
            </a:xfrm>
            <a:prstGeom prst="line">
              <a:avLst/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11" name="Łącznik prosty 10"/>
            <p:cNvCxnSpPr>
              <a:cxnSpLocks/>
            </p:cNvCxnSpPr>
            <p:nvPr/>
          </p:nvCxnSpPr>
          <p:spPr bwMode="auto">
            <a:xfrm>
              <a:off x="8295620" y="1762259"/>
              <a:ext cx="7200" cy="411501"/>
            </a:xfrm>
            <a:prstGeom prst="line">
              <a:avLst/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sm" len="med"/>
              <a:tailEnd type="triangle" w="sm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  <p:cxnSp>
          <p:nvCxnSpPr>
            <p:cNvPr id="96" name="Łącznik prosty 95"/>
            <p:cNvCxnSpPr>
              <a:cxnSpLocks/>
            </p:cNvCxnSpPr>
            <p:nvPr/>
          </p:nvCxnSpPr>
          <p:spPr bwMode="auto">
            <a:xfrm flipH="1">
              <a:off x="9628002" y="1754631"/>
              <a:ext cx="358" cy="419129"/>
            </a:xfrm>
            <a:prstGeom prst="line">
              <a:avLst/>
            </a:prstGeom>
            <a:solidFill>
              <a:srgbClr val="FFFF99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 w="sm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cxnSp>
      </p:grpSp>
      <p:sp>
        <p:nvSpPr>
          <p:cNvPr id="13" name="Prostokąt 12"/>
          <p:cNvSpPr/>
          <p:nvPr/>
        </p:nvSpPr>
        <p:spPr bwMode="auto">
          <a:xfrm>
            <a:off x="5475165" y="2382329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Inspekcji Wewnętrznej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837520" y="2538000"/>
            <a:ext cx="972000" cy="216000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zakresie określonym  </a:t>
            </a:r>
            <a:b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50" i="1" dirty="0">
                <a:latin typeface="Calibri" panose="020F0502020204030204" pitchFamily="34" charset="0"/>
                <a:cs typeface="Calibri" panose="020F0502020204030204" pitchFamily="34" charset="0"/>
              </a:rPr>
              <a:t>w art. 12d ustawy o KAS</a:t>
            </a:r>
            <a:endParaRPr lang="pl-PL" altLang="pl-PL" sz="55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Prostokąt 126"/>
          <p:cNvSpPr/>
          <p:nvPr/>
        </p:nvSpPr>
        <p:spPr bwMode="auto">
          <a:xfrm>
            <a:off x="5480658" y="2908800"/>
            <a:ext cx="1210727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Biuro Komunikacji i Promocji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025244" y="3058517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7720610" y="1674637"/>
            <a:ext cx="1195978" cy="288147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44450">
            <a:solidFill>
              <a:srgbClr val="FFFFFF"/>
            </a:solidFill>
          </a:ln>
        </p:spPr>
        <p:txBody>
          <a:bodyPr wrap="square" lIns="0" tIns="36000" rIns="36000" bIns="36000" rtlCol="0">
            <a:spAutoFit/>
          </a:bodyPr>
          <a:lstStyle/>
          <a:p>
            <a:r>
              <a:rPr lang="pl-PL" sz="700" dirty="0">
                <a:latin typeface="Calibri" panose="020F0502020204030204" pitchFamily="34" charset="0"/>
                <a:cs typeface="Calibri" panose="020F0502020204030204" pitchFamily="34" charset="0"/>
              </a:rPr>
              <a:t>Generalny Inspektor Informacji Finansowej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025244" y="2536731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7620514" y="1844824"/>
            <a:ext cx="114980" cy="971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 flipH="1">
            <a:off x="7591772" y="1844824"/>
            <a:ext cx="22250" cy="432048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7591772" y="6165304"/>
            <a:ext cx="128838" cy="0"/>
          </a:xfrm>
          <a:prstGeom prst="straightConnector1">
            <a:avLst/>
          </a:prstGeom>
          <a:solidFill>
            <a:srgbClr val="FFFF99"/>
          </a:solidFill>
          <a:ln w="15875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86" name="Łącznik prosty 85">
            <a:extLst>
              <a:ext uri="{FF2B5EF4-FFF2-40B4-BE49-F238E27FC236}">
                <a16:creationId xmlns:a16="http://schemas.microsoft.com/office/drawing/2014/main" id="{FD8967CC-0C50-4E2F-B003-1B98D2B24A5F}"/>
              </a:ext>
            </a:extLst>
          </p:cNvPr>
          <p:cNvCxnSpPr/>
          <p:nvPr/>
        </p:nvCxnSpPr>
        <p:spPr bwMode="auto">
          <a:xfrm>
            <a:off x="2479204" y="1052736"/>
            <a:ext cx="0" cy="358464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D4F992F-09A8-4BCD-8E9F-8D0A2ACBDFD0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19852</TotalTime>
  <Words>299</Words>
  <Application>Microsoft Office PowerPoint</Application>
  <PresentationFormat>Slajdy 35 mm</PresentationFormat>
  <Paragraphs>156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polskim</dc:title>
  <dc:creator>Waniek Michał</dc:creator>
  <cp:lastModifiedBy>Waniek Michał</cp:lastModifiedBy>
  <cp:revision>1746</cp:revision>
  <cp:lastPrinted>2023-11-28T08:15:56Z</cp:lastPrinted>
  <dcterms:created xsi:type="dcterms:W3CDTF">2006-06-26T12:00:33Z</dcterms:created>
  <dcterms:modified xsi:type="dcterms:W3CDTF">2023-12-13T09:28:38Z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