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98" r:id="rId2"/>
  </p:sldMasterIdLst>
  <p:notesMasterIdLst>
    <p:notesMasterId r:id="rId22"/>
  </p:notesMasterIdLst>
  <p:sldIdLst>
    <p:sldId id="284" r:id="rId3"/>
    <p:sldId id="256" r:id="rId4"/>
    <p:sldId id="281" r:id="rId5"/>
    <p:sldId id="257" r:id="rId6"/>
    <p:sldId id="258" r:id="rId7"/>
    <p:sldId id="259" r:id="rId8"/>
    <p:sldId id="261" r:id="rId9"/>
    <p:sldId id="264" r:id="rId10"/>
    <p:sldId id="266" r:id="rId11"/>
    <p:sldId id="267" r:id="rId12"/>
    <p:sldId id="285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9" r:id="rId2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A371A788-4670-4833-AA81-11AC029304EC}">
          <p14:sldIdLst>
            <p14:sldId id="284"/>
            <p14:sldId id="256"/>
            <p14:sldId id="281"/>
            <p14:sldId id="257"/>
            <p14:sldId id="258"/>
            <p14:sldId id="259"/>
            <p14:sldId id="261"/>
            <p14:sldId id="264"/>
            <p14:sldId id="266"/>
            <p14:sldId id="267"/>
            <p14:sldId id="285"/>
            <p14:sldId id="270"/>
            <p14:sldId id="271"/>
            <p14:sldId id="272"/>
            <p14:sldId id="273"/>
            <p14:sldId id="275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1C5"/>
    <a:srgbClr val="AF5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77908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BIULETYN\2023_Wykres%20B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Analiza%20skarg%20i%20wniosk&#243;w\materia&#322;y%20HN_2022_2023\Tabela%20zbiorcza_analiza%20skarg%20i%20wniosk&#243;w_5_28.02.2023_kopia%20po%20naprawie%20z%2023.02_sumy_2023-03-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Analiza%20skarg%20i%20wniosk&#243;w\materia&#322;y%20HN_2022_2023\Wz&#243;r_tabele%20od%20An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Analiza%20skarg%20i%20wniosk&#243;w\materia&#322;y%20HN_2022_2023\Tabela%20zbiorcza_analiza%20skarg%20i%20wniosk&#243;w_5_28.02.2023_kopia%20po%20naprawie%20z%2023.02_sumy_2023-03-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Analiza%20skarg%20i%20wniosk&#243;w\materia&#322;y%20HN_2022_2023\Tabela%20zbiorcza_analiza%20skarg%20i%20wniosk&#243;w_5_28.02.2023_kopia%20po%20naprawie%20z%2023.02_sumy_2023-03-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owakowska.KG\Desktop\Analiza%20skarg%20i%20wniosk&#243;w\materia&#322;y%20HN_2022_2023\Tabela%20zbiorcza_analiza%20skarg%20i%20wniosk&#243;w_5_28.02.2023_kopia%20po%20naprawie%20z%2023.02_sumy_2023-03-1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98655239046703E-2"/>
          <c:y val="7.7791639681403457E-2"/>
          <c:w val="0.83619996582230227"/>
          <c:h val="0.77041233482178362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explosion val="12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088-4FB5-B51E-5281B4BB70B8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088-4FB5-B51E-5281B4BB70B8}"/>
              </c:ext>
            </c:extLst>
          </c:dPt>
          <c:dPt>
            <c:idx val="2"/>
            <c:bubble3D val="0"/>
            <c:explosion val="6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088-4FB5-B51E-5281B4BB70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088-4FB5-B51E-5281B4BB70B8}"/>
              </c:ext>
            </c:extLst>
          </c:dPt>
          <c:dLbls>
            <c:dLbl>
              <c:idx val="1"/>
              <c:layout>
                <c:manualLayout>
                  <c:x val="7.6074667881704666E-2"/>
                  <c:y val="-0.118258088917924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8-4FB5-B51E-5281B4BB70B8}"/>
                </c:ext>
              </c:extLst>
            </c:dLbl>
            <c:dLbl>
              <c:idx val="2"/>
              <c:layout>
                <c:manualLayout>
                  <c:x val="0.12810259477059033"/>
                  <c:y val="3.97916308496372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8-4FB5-B51E-5281B4BB70B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Arkusz3!$A$1:$A$4</c:f>
              <c:strCache>
                <c:ptCount val="3"/>
                <c:pt idx="0">
                  <c:v>skargi 162</c:v>
                </c:pt>
                <c:pt idx="1">
                  <c:v>wnioski 6</c:v>
                </c:pt>
                <c:pt idx="2">
                  <c:v>anonimy 98</c:v>
                </c:pt>
              </c:strCache>
            </c:strRef>
          </c:cat>
          <c:val>
            <c:numRef>
              <c:f>Arkusz3!$B$1:$B$4</c:f>
              <c:numCache>
                <c:formatCode>General</c:formatCode>
                <c:ptCount val="4"/>
                <c:pt idx="0">
                  <c:v>162</c:v>
                </c:pt>
                <c:pt idx="1">
                  <c:v>6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88-4FB5-B51E-5281B4BB70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0334733474771352"/>
          <c:y val="0.8222338364909626"/>
          <c:w val="0.82914211672907956"/>
          <c:h val="0.147380944194202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22927689594347E-2"/>
                  <c:y val="-1.2707745988364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12-4DEB-911F-0DFAA9834C7E}"/>
                </c:ext>
              </c:extLst>
            </c:dLbl>
            <c:dLbl>
              <c:idx val="1"/>
              <c:layout>
                <c:manualLayout>
                  <c:x val="1.1741587857073422E-2"/>
                  <c:y val="-1.0332672190196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12-4DEB-911F-0DFAA9834C7E}"/>
                </c:ext>
              </c:extLst>
            </c:dLbl>
            <c:dLbl>
              <c:idx val="2"/>
              <c:layout>
                <c:manualLayout>
                  <c:x val="1.1022927689594316E-2"/>
                  <c:y val="-1.6177885093765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12-4DEB-911F-0DFAA9834C7E}"/>
                </c:ext>
              </c:extLst>
            </c:dLbl>
            <c:dLbl>
              <c:idx val="3"/>
              <c:layout>
                <c:manualLayout>
                  <c:x val="8.7699107056062441E-3"/>
                  <c:y val="-1.6483293421515235E-2"/>
                </c:manualLayout>
              </c:layout>
              <c:tx>
                <c:rich>
                  <a:bodyPr/>
                  <a:lstStyle/>
                  <a:p>
                    <a:fld id="{F62D0750-69D3-49A3-940B-AD5907F3A13B}" type="VALUE">
                      <a:rPr lang="en-US" i="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12-4DEB-911F-0DFAA9834C7E}"/>
                </c:ext>
              </c:extLst>
            </c:dLbl>
            <c:dLbl>
              <c:idx val="4"/>
              <c:layout>
                <c:manualLayout>
                  <c:x val="9.5370023191544695E-3"/>
                  <c:y val="-1.74777942142236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12-4DEB-911F-0DFAA9834C7E}"/>
                </c:ext>
              </c:extLst>
            </c:dLbl>
            <c:dLbl>
              <c:idx val="5"/>
              <c:layout>
                <c:manualLayout>
                  <c:x val="8.0510769487147447E-3"/>
                  <c:y val="-1.2707745988364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12-4DEB-911F-0DFAA9834C7E}"/>
                </c:ext>
              </c:extLst>
            </c:dLbl>
            <c:dLbl>
              <c:idx val="6"/>
              <c:layout>
                <c:manualLayout>
                  <c:x val="1.0974496243524954E-2"/>
                  <c:y val="-1.5083085128259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12-4DEB-911F-0DFAA9834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'Skargi_wykresy (2)'!$AQ$104:$AQ$110</c:f>
              <c:strCache>
                <c:ptCount val="7"/>
                <c:pt idx="0">
                  <c:v>Skargi zasadne</c:v>
                </c:pt>
                <c:pt idx="1">
                  <c:v>Skargi niezasadne</c:v>
                </c:pt>
                <c:pt idx="2">
                  <c:v>Skargi pozostawione bez rozpoznania </c:v>
                </c:pt>
                <c:pt idx="3">
                  <c:v>Wnioski uznane za zasadne</c:v>
                </c:pt>
                <c:pt idx="4">
                  <c:v>Wnioski uznane za niezasadne</c:v>
                </c:pt>
                <c:pt idx="5">
                  <c:v>Anonimy, w których podjęto działania wyjaśniające</c:v>
                </c:pt>
                <c:pt idx="6">
                  <c:v>Anonimy, w których nie podjęto działań wyjaśniających</c:v>
                </c:pt>
              </c:strCache>
            </c:strRef>
          </c:cat>
          <c:val>
            <c:numRef>
              <c:f>'Skargi_wykresy (2)'!$AR$104:$AR$110</c:f>
              <c:numCache>
                <c:formatCode>General</c:formatCode>
                <c:ptCount val="7"/>
                <c:pt idx="0">
                  <c:v>37</c:v>
                </c:pt>
                <c:pt idx="1">
                  <c:v>121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56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12-4DEB-911F-0DFAA9834C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38390688"/>
        <c:axId val="554059904"/>
      </c:barChart>
      <c:catAx>
        <c:axId val="93839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54059904"/>
        <c:crosses val="autoZero"/>
        <c:auto val="1"/>
        <c:lblAlgn val="ctr"/>
        <c:lblOffset val="100"/>
        <c:noMultiLvlLbl val="0"/>
      </c:catAx>
      <c:valAx>
        <c:axId val="5540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93839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hPercent val="100"/>
      <c:rotY val="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9176472370258"/>
          <c:y val="0.29583714334095335"/>
          <c:w val="0.74134859041900536"/>
          <c:h val="0.68698920648810002"/>
        </c:manualLayout>
      </c:layout>
      <c:pie3DChart>
        <c:varyColors val="1"/>
        <c:ser>
          <c:idx val="0"/>
          <c:order val="0"/>
          <c:spPr>
            <a:solidFill>
              <a:srgbClr val="FFC000"/>
            </a:solidFill>
          </c:spPr>
          <c:explosion val="11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5E1-4F60-85AC-C4377D67B3F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5E1-4F60-85AC-C4377D67B3F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5E1-4F60-85AC-C4377D67B3F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5E1-4F60-85AC-C4377D67B3F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5E1-4F60-85AC-C4377D67B3F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5E1-4F60-85AC-C4377D67B3F6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5E1-4F60-85AC-C4377D67B3F6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5E1-4F60-85AC-C4377D67B3F6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5E1-4F60-85AC-C4377D67B3F6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05E1-4F60-85AC-C4377D67B3F6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05E1-4F60-85AC-C4377D67B3F6}"/>
              </c:ext>
            </c:extLst>
          </c:dPt>
          <c:dPt>
            <c:idx val="1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05E1-4F60-85AC-C4377D67B3F6}"/>
              </c:ext>
            </c:extLst>
          </c:dPt>
          <c:dLbls>
            <c:dLbl>
              <c:idx val="0"/>
              <c:layout>
                <c:manualLayout>
                  <c:x val="6.0217640593997507E-2"/>
                  <c:y val="7.0620273590161167E-2"/>
                </c:manualLayout>
              </c:layout>
              <c:tx>
                <c:rich>
                  <a:bodyPr/>
                  <a:lstStyle/>
                  <a:p>
                    <a:fld id="{0D6C7672-1A1E-491F-8B63-20CF96D3D033}" type="CATEGORYNAME">
                      <a:rPr lang="en-US"/>
                      <a:pPr/>
                      <a:t>[NAZWA KATEGORII]</a:t>
                    </a:fld>
                    <a:r>
                      <a:rPr lang="en-US"/>
                      <a:t> </a:t>
                    </a:r>
                    <a:br>
                      <a:rPr lang="en-US"/>
                    </a:br>
                    <a:fld id="{BDE90B8C-6877-4050-B4F4-F080FF7205CB}" type="PERCENTAGE">
                      <a:rPr lang="en-US"/>
                      <a:pPr/>
                      <a:t>[PROCENTOWE]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E1-4F60-85AC-C4377D67B3F6}"/>
                </c:ext>
              </c:extLst>
            </c:dLbl>
            <c:dLbl>
              <c:idx val="1"/>
              <c:layout>
                <c:manualLayout>
                  <c:x val="-0.29449078994560834"/>
                  <c:y val="-5.70960447033261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1-4F60-85AC-C4377D67B3F6}"/>
                </c:ext>
              </c:extLst>
            </c:dLbl>
            <c:dLbl>
              <c:idx val="2"/>
              <c:layout>
                <c:manualLayout>
                  <c:x val="-0.19150677818157938"/>
                  <c:y val="-4.4572911951764049E-2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7808309778977"/>
                      <c:h val="0.15626314003299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E1-4F60-85AC-C4377D67B3F6}"/>
                </c:ext>
              </c:extLst>
            </c:dLbl>
            <c:dLbl>
              <c:idx val="3"/>
              <c:layout>
                <c:manualLayout>
                  <c:x val="-9.9448081386520976E-2"/>
                  <c:y val="-0.122143191315587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E1-4F60-85AC-C4377D67B3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E1-4F60-85AC-C4377D67B3F6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'Obszary tematyczne'!$A$2:$A$6</c:f>
              <c:strCache>
                <c:ptCount val="4"/>
                <c:pt idx="0">
                  <c:v>Komenda Główna PSP</c:v>
                </c:pt>
                <c:pt idx="1">
                  <c:v>Komendy Wojewódzkie PSP</c:v>
                </c:pt>
                <c:pt idx="2">
                  <c:v>Komendy Powiatowe i Miejskie PSP</c:v>
                </c:pt>
                <c:pt idx="3">
                  <c:v>Pozostałe jednostki PSP</c:v>
                </c:pt>
              </c:strCache>
            </c:strRef>
          </c:cat>
          <c:val>
            <c:numRef>
              <c:f>'Obszary tematyczne'!$B$2:$B$6</c:f>
              <c:numCache>
                <c:formatCode>General</c:formatCode>
                <c:ptCount val="5"/>
                <c:pt idx="0">
                  <c:v>6</c:v>
                </c:pt>
                <c:pt idx="1">
                  <c:v>111</c:v>
                </c:pt>
                <c:pt idx="2">
                  <c:v>41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5E1-4F60-85AC-C4377D67B3F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 algn="just"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37709044069697E-2"/>
          <c:y val="5.1153814958453482E-2"/>
          <c:w val="0.90994715660542436"/>
          <c:h val="0.74106178445485726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explosion val="5"/>
          <c:dPt>
            <c:idx val="0"/>
            <c:bubble3D val="0"/>
            <c:explosion val="7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1D-4FFE-A77C-98FC1DA1B29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1D-4FFE-A77C-98FC1DA1B29F}"/>
              </c:ext>
            </c:extLst>
          </c:dPt>
          <c:dLbls>
            <c:dLbl>
              <c:idx val="0"/>
              <c:layout>
                <c:manualLayout>
                  <c:x val="-0.18647510856153474"/>
                  <c:y val="8.50175481193470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1D-4FFE-A77C-98FC1DA1B29F}"/>
                </c:ext>
              </c:extLst>
            </c:dLbl>
            <c:dLbl>
              <c:idx val="1"/>
              <c:layout>
                <c:manualLayout>
                  <c:x val="0.22760884300165329"/>
                  <c:y val="-0.288569783656552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1D-4FFE-A77C-98FC1DA1B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'Skargi_wykresy (2)'!$A$83:$A$84</c:f>
              <c:strCache>
                <c:ptCount val="2"/>
                <c:pt idx="0">
                  <c:v>Zasadne</c:v>
                </c:pt>
                <c:pt idx="1">
                  <c:v>Niezasadne</c:v>
                </c:pt>
              </c:strCache>
            </c:strRef>
          </c:cat>
          <c:val>
            <c:numRef>
              <c:f>'Skargi_wykresy (2)'!$B$83:$B$84</c:f>
              <c:numCache>
                <c:formatCode>General</c:formatCode>
                <c:ptCount val="2"/>
                <c:pt idx="0">
                  <c:v>37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1D-4FFE-A77C-98FC1DA1B2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00246002460022E-4"/>
          <c:y val="4.2319060766754804E-2"/>
          <c:w val="0.94036209932923809"/>
          <c:h val="0.8194371398279632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F9-4383-80FB-AB19EF8A5C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F9-4383-80FB-AB19EF8A5C86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F9-4383-80FB-AB19EF8A5C8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F9-4383-80FB-AB19EF8A5C86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F9-4383-80FB-AB19EF8A5C86}"/>
              </c:ext>
            </c:extLst>
          </c:dPt>
          <c:dLbls>
            <c:dLbl>
              <c:idx val="0"/>
              <c:layout>
                <c:manualLayout>
                  <c:x val="-6.1766237125903407E-2"/>
                  <c:y val="-0.33815748189476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7118412046541"/>
                      <c:h val="0.18642945416436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F9-4383-80FB-AB19EF8A5C86}"/>
                </c:ext>
              </c:extLst>
            </c:dLbl>
            <c:dLbl>
              <c:idx val="1"/>
              <c:layout>
                <c:manualLayout>
                  <c:x val="0.16057246950907317"/>
                  <c:y val="8.9070347334427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6706015125373"/>
                      <c:h val="0.16380881173236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F9-4383-80FB-AB19EF8A5C86}"/>
                </c:ext>
              </c:extLst>
            </c:dLbl>
            <c:dLbl>
              <c:idx val="2"/>
              <c:layout>
                <c:manualLayout>
                  <c:x val="-0.18054918699844244"/>
                  <c:y val="0.12060202428544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55989048596855"/>
                      <c:h val="0.142363519746601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F9-4383-80FB-AB19EF8A5C86}"/>
                </c:ext>
              </c:extLst>
            </c:dLbl>
            <c:dLbl>
              <c:idx val="3"/>
              <c:layout>
                <c:manualLayout>
                  <c:x val="-3.2854209445585217E-2"/>
                  <c:y val="-4.3330626175265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F9-4383-80FB-AB19EF8A5C86}"/>
                </c:ext>
              </c:extLst>
            </c:dLbl>
            <c:dLbl>
              <c:idx val="4"/>
              <c:layout>
                <c:manualLayout>
                  <c:x val="-0.14236824093086928"/>
                  <c:y val="-0.100006723428051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F9-4383-80FB-AB19EF8A5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'Skargi_wykresy (2)'!$A$114:$A$118</c:f>
              <c:strCache>
                <c:ptCount val="5"/>
                <c:pt idx="0">
                  <c:v>kontrolno-rozpoznawcze</c:v>
                </c:pt>
                <c:pt idx="1">
                  <c:v>działania operacyjne</c:v>
                </c:pt>
                <c:pt idx="2">
                  <c:v>kadry i szkolenie</c:v>
                </c:pt>
                <c:pt idx="3">
                  <c:v>finanse i logistyka</c:v>
                </c:pt>
                <c:pt idx="4">
                  <c:v>inne</c:v>
                </c:pt>
              </c:strCache>
            </c:strRef>
          </c:cat>
          <c:val>
            <c:numRef>
              <c:f>'Skargi_wykresy (2)'!$B$114:$B$118</c:f>
              <c:numCache>
                <c:formatCode>General</c:formatCode>
                <c:ptCount val="5"/>
                <c:pt idx="0">
                  <c:v>54</c:v>
                </c:pt>
                <c:pt idx="1">
                  <c:v>57</c:v>
                </c:pt>
                <c:pt idx="2">
                  <c:v>23</c:v>
                </c:pt>
                <c:pt idx="3">
                  <c:v>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F9-4383-80FB-AB19EF8A5C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48216195197825E-2"/>
          <c:y val="0.86005125071772881"/>
          <c:w val="0.90212559541168469"/>
          <c:h val="0.10487641258783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3520023225285"/>
          <c:y val="3.3951805448620732E-2"/>
          <c:w val="0.71860833959673531"/>
          <c:h val="0.600484220309061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'Skargi_wykresy (2)'!$BE$37</c:f>
              <c:strCache>
                <c:ptCount val="1"/>
                <c:pt idx="0">
                  <c:v>kontrolno-rozpoznawcze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'Skargi_wykresy (2)'!$AQ$38:$AQ$54</c:f>
              <c:strCache>
                <c:ptCount val="17"/>
                <c:pt idx="0">
                  <c:v>KG PSP w Warszawie</c:v>
                </c:pt>
                <c:pt idx="1">
                  <c:v>woj. śląskie</c:v>
                </c:pt>
                <c:pt idx="2">
                  <c:v>woj. podlaskie</c:v>
                </c:pt>
                <c:pt idx="3">
                  <c:v>woj. pomorskie</c:v>
                </c:pt>
                <c:pt idx="4">
                  <c:v>woj. lubuskie</c:v>
                </c:pt>
                <c:pt idx="5">
                  <c:v>woj. świętokrzyskie</c:v>
                </c:pt>
                <c:pt idx="6">
                  <c:v>woj. małopolskie</c:v>
                </c:pt>
                <c:pt idx="7">
                  <c:v>woj. lubelskie</c:v>
                </c:pt>
                <c:pt idx="8">
                  <c:v>woj. łódzkie</c:v>
                </c:pt>
                <c:pt idx="9">
                  <c:v>woj. warmińsko-mazurskie</c:v>
                </c:pt>
                <c:pt idx="10">
                  <c:v>woj. opolskie</c:v>
                </c:pt>
                <c:pt idx="11">
                  <c:v>woj. wielkopolskie</c:v>
                </c:pt>
                <c:pt idx="12">
                  <c:v>woj. podkarpackie</c:v>
                </c:pt>
                <c:pt idx="13">
                  <c:v>woj. zachodniopomorskie</c:v>
                </c:pt>
                <c:pt idx="14">
                  <c:v>woj. kujawsko-pomorskie</c:v>
                </c:pt>
                <c:pt idx="15">
                  <c:v>woj. mazowieckie</c:v>
                </c:pt>
                <c:pt idx="16">
                  <c:v>woj. dolnośląskie</c:v>
                </c:pt>
              </c:strCache>
            </c:strRef>
          </c:cat>
          <c:val>
            <c:numRef>
              <c:f>'Skargi_wykresy (2)'!$BE$38:$BE$54</c:f>
              <c:numCache>
                <c:formatCode>General</c:formatCode>
                <c:ptCount val="17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11</c:v>
                </c:pt>
                <c:pt idx="9">
                  <c:v>4</c:v>
                </c:pt>
                <c:pt idx="10">
                  <c:v>0</c:v>
                </c:pt>
                <c:pt idx="11">
                  <c:v>7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4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D-4025-9496-F5F3EBEB2F33}"/>
            </c:ext>
          </c:extLst>
        </c:ser>
        <c:ser>
          <c:idx val="1"/>
          <c:order val="1"/>
          <c:tx>
            <c:strRef>
              <c:f>'Skargi_wykresy (2)'!$BF$37</c:f>
              <c:strCache>
                <c:ptCount val="1"/>
                <c:pt idx="0">
                  <c:v>działania operacyjne</c:v>
                </c:pt>
              </c:strCache>
            </c:strRef>
          </c:tx>
          <c:spPr>
            <a:solidFill>
              <a:srgbClr val="AF57AF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'Skargi_wykresy (2)'!$AQ$38:$AQ$54</c:f>
              <c:strCache>
                <c:ptCount val="17"/>
                <c:pt idx="0">
                  <c:v>KG PSP w Warszawie</c:v>
                </c:pt>
                <c:pt idx="1">
                  <c:v>woj. śląskie</c:v>
                </c:pt>
                <c:pt idx="2">
                  <c:v>woj. podlaskie</c:v>
                </c:pt>
                <c:pt idx="3">
                  <c:v>woj. pomorskie</c:v>
                </c:pt>
                <c:pt idx="4">
                  <c:v>woj. lubuskie</c:v>
                </c:pt>
                <c:pt idx="5">
                  <c:v>woj. świętokrzyskie</c:v>
                </c:pt>
                <c:pt idx="6">
                  <c:v>woj. małopolskie</c:v>
                </c:pt>
                <c:pt idx="7">
                  <c:v>woj. lubelskie</c:v>
                </c:pt>
                <c:pt idx="8">
                  <c:v>woj. łódzkie</c:v>
                </c:pt>
                <c:pt idx="9">
                  <c:v>woj. warmińsko-mazurskie</c:v>
                </c:pt>
                <c:pt idx="10">
                  <c:v>woj. opolskie</c:v>
                </c:pt>
                <c:pt idx="11">
                  <c:v>woj. wielkopolskie</c:v>
                </c:pt>
                <c:pt idx="12">
                  <c:v>woj. podkarpackie</c:v>
                </c:pt>
                <c:pt idx="13">
                  <c:v>woj. zachodniopomorskie</c:v>
                </c:pt>
                <c:pt idx="14">
                  <c:v>woj. kujawsko-pomorskie</c:v>
                </c:pt>
                <c:pt idx="15">
                  <c:v>woj. mazowieckie</c:v>
                </c:pt>
                <c:pt idx="16">
                  <c:v>woj. dolnośląskie</c:v>
                </c:pt>
              </c:strCache>
            </c:strRef>
          </c:cat>
          <c:val>
            <c:numRef>
              <c:f>'Skargi_wykresy (2)'!$BF$38:$BF$54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  <c:pt idx="15">
                  <c:v>21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D-4025-9496-F5F3EBEB2F33}"/>
            </c:ext>
          </c:extLst>
        </c:ser>
        <c:ser>
          <c:idx val="2"/>
          <c:order val="2"/>
          <c:tx>
            <c:strRef>
              <c:f>'Skargi_wykresy (2)'!$BG$37</c:f>
              <c:strCache>
                <c:ptCount val="1"/>
                <c:pt idx="0">
                  <c:v>kadry i szkolenie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'Skargi_wykresy (2)'!$AQ$38:$AQ$54</c:f>
              <c:strCache>
                <c:ptCount val="17"/>
                <c:pt idx="0">
                  <c:v>KG PSP w Warszawie</c:v>
                </c:pt>
                <c:pt idx="1">
                  <c:v>woj. śląskie</c:v>
                </c:pt>
                <c:pt idx="2">
                  <c:v>woj. podlaskie</c:v>
                </c:pt>
                <c:pt idx="3">
                  <c:v>woj. pomorskie</c:v>
                </c:pt>
                <c:pt idx="4">
                  <c:v>woj. lubuskie</c:v>
                </c:pt>
                <c:pt idx="5">
                  <c:v>woj. świętokrzyskie</c:v>
                </c:pt>
                <c:pt idx="6">
                  <c:v>woj. małopolskie</c:v>
                </c:pt>
                <c:pt idx="7">
                  <c:v>woj. lubelskie</c:v>
                </c:pt>
                <c:pt idx="8">
                  <c:v>woj. łódzkie</c:v>
                </c:pt>
                <c:pt idx="9">
                  <c:v>woj. warmińsko-mazurskie</c:v>
                </c:pt>
                <c:pt idx="10">
                  <c:v>woj. opolskie</c:v>
                </c:pt>
                <c:pt idx="11">
                  <c:v>woj. wielkopolskie</c:v>
                </c:pt>
                <c:pt idx="12">
                  <c:v>woj. podkarpackie</c:v>
                </c:pt>
                <c:pt idx="13">
                  <c:v>woj. zachodniopomorskie</c:v>
                </c:pt>
                <c:pt idx="14">
                  <c:v>woj. kujawsko-pomorskie</c:v>
                </c:pt>
                <c:pt idx="15">
                  <c:v>woj. mazowieckie</c:v>
                </c:pt>
                <c:pt idx="16">
                  <c:v>woj. dolnośląskie</c:v>
                </c:pt>
              </c:strCache>
            </c:strRef>
          </c:cat>
          <c:val>
            <c:numRef>
              <c:f>'Skargi_wykresy (2)'!$BG$38:$BG$54</c:f>
              <c:numCache>
                <c:formatCode>General</c:formatCode>
                <c:ptCount val="17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4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D-4025-9496-F5F3EBEB2F33}"/>
            </c:ext>
          </c:extLst>
        </c:ser>
        <c:ser>
          <c:idx val="3"/>
          <c:order val="3"/>
          <c:tx>
            <c:strRef>
              <c:f>'Skargi_wykresy (2)'!$BH$37</c:f>
              <c:strCache>
                <c:ptCount val="1"/>
                <c:pt idx="0">
                  <c:v>finanse i logistyka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'Skargi_wykresy (2)'!$AQ$38:$AQ$54</c:f>
              <c:strCache>
                <c:ptCount val="17"/>
                <c:pt idx="0">
                  <c:v>KG PSP w Warszawie</c:v>
                </c:pt>
                <c:pt idx="1">
                  <c:v>woj. śląskie</c:v>
                </c:pt>
                <c:pt idx="2">
                  <c:v>woj. podlaskie</c:v>
                </c:pt>
                <c:pt idx="3">
                  <c:v>woj. pomorskie</c:v>
                </c:pt>
                <c:pt idx="4">
                  <c:v>woj. lubuskie</c:v>
                </c:pt>
                <c:pt idx="5">
                  <c:v>woj. świętokrzyskie</c:v>
                </c:pt>
                <c:pt idx="6">
                  <c:v>woj. małopolskie</c:v>
                </c:pt>
                <c:pt idx="7">
                  <c:v>woj. lubelskie</c:v>
                </c:pt>
                <c:pt idx="8">
                  <c:v>woj. łódzkie</c:v>
                </c:pt>
                <c:pt idx="9">
                  <c:v>woj. warmińsko-mazurskie</c:v>
                </c:pt>
                <c:pt idx="10">
                  <c:v>woj. opolskie</c:v>
                </c:pt>
                <c:pt idx="11">
                  <c:v>woj. wielkopolskie</c:v>
                </c:pt>
                <c:pt idx="12">
                  <c:v>woj. podkarpackie</c:v>
                </c:pt>
                <c:pt idx="13">
                  <c:v>woj. zachodniopomorskie</c:v>
                </c:pt>
                <c:pt idx="14">
                  <c:v>woj. kujawsko-pomorskie</c:v>
                </c:pt>
                <c:pt idx="15">
                  <c:v>woj. mazowieckie</c:v>
                </c:pt>
                <c:pt idx="16">
                  <c:v>woj. dolnośląskie</c:v>
                </c:pt>
              </c:strCache>
            </c:strRef>
          </c:cat>
          <c:val>
            <c:numRef>
              <c:f>'Skargi_wykresy (2)'!$BH$38:$BH$54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D-4025-9496-F5F3EBEB2F33}"/>
            </c:ext>
          </c:extLst>
        </c:ser>
        <c:ser>
          <c:idx val="4"/>
          <c:order val="4"/>
          <c:tx>
            <c:strRef>
              <c:f>'Skargi_wykresy (2)'!$BI$37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rgbClr val="2601C5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'Skargi_wykresy (2)'!$AQ$38:$AQ$54</c:f>
              <c:strCache>
                <c:ptCount val="17"/>
                <c:pt idx="0">
                  <c:v>KG PSP w Warszawie</c:v>
                </c:pt>
                <c:pt idx="1">
                  <c:v>woj. śląskie</c:v>
                </c:pt>
                <c:pt idx="2">
                  <c:v>woj. podlaskie</c:v>
                </c:pt>
                <c:pt idx="3">
                  <c:v>woj. pomorskie</c:v>
                </c:pt>
                <c:pt idx="4">
                  <c:v>woj. lubuskie</c:v>
                </c:pt>
                <c:pt idx="5">
                  <c:v>woj. świętokrzyskie</c:v>
                </c:pt>
                <c:pt idx="6">
                  <c:v>woj. małopolskie</c:v>
                </c:pt>
                <c:pt idx="7">
                  <c:v>woj. lubelskie</c:v>
                </c:pt>
                <c:pt idx="8">
                  <c:v>woj. łódzkie</c:v>
                </c:pt>
                <c:pt idx="9">
                  <c:v>woj. warmińsko-mazurskie</c:v>
                </c:pt>
                <c:pt idx="10">
                  <c:v>woj. opolskie</c:v>
                </c:pt>
                <c:pt idx="11">
                  <c:v>woj. wielkopolskie</c:v>
                </c:pt>
                <c:pt idx="12">
                  <c:v>woj. podkarpackie</c:v>
                </c:pt>
                <c:pt idx="13">
                  <c:v>woj. zachodniopomorskie</c:v>
                </c:pt>
                <c:pt idx="14">
                  <c:v>woj. kujawsko-pomorskie</c:v>
                </c:pt>
                <c:pt idx="15">
                  <c:v>woj. mazowieckie</c:v>
                </c:pt>
                <c:pt idx="16">
                  <c:v>woj. dolnośląskie</c:v>
                </c:pt>
              </c:strCache>
            </c:strRef>
          </c:cat>
          <c:val>
            <c:numRef>
              <c:f>'Skargi_wykresy (2)'!$BI$38:$BI$54</c:f>
              <c:numCache>
                <c:formatCode>General</c:formatCode>
                <c:ptCount val="17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D-4025-9496-F5F3EBEB2F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80905439"/>
        <c:axId val="59993983"/>
        <c:axId val="1541660976"/>
      </c:bar3DChart>
      <c:catAx>
        <c:axId val="28090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9993983"/>
        <c:crosses val="autoZero"/>
        <c:auto val="1"/>
        <c:lblAlgn val="ctr"/>
        <c:lblOffset val="100"/>
        <c:noMultiLvlLbl val="0"/>
      </c:catAx>
      <c:valAx>
        <c:axId val="5999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280905439"/>
        <c:crosses val="autoZero"/>
        <c:crossBetween val="between"/>
      </c:valAx>
      <c:serAx>
        <c:axId val="154166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59993983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90488332274012"/>
          <c:y val="2.3537623536680648E-2"/>
          <c:w val="0.19544833146772225"/>
          <c:h val="0.60611506769946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75301275149501"/>
          <c:y val="6.7977114371494806E-4"/>
          <c:w val="0.61042344995178732"/>
          <c:h val="0.9322628196655273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5D-4195-867F-6957C94B48E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5D-4195-867F-6957C94B48ED}"/>
              </c:ext>
            </c:extLst>
          </c:dPt>
          <c:dLbls>
            <c:dLbl>
              <c:idx val="0"/>
              <c:layout>
                <c:manualLayout>
                  <c:x val="-0.22793370144225472"/>
                  <c:y val="-9.6526549003118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D9FD286B-50FE-40E9-A08B-8CD6C377E4AE}" type="CATEGORYNAME">
                      <a:rPr lang="pl-PL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pl-PL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</a:t>
                    </a:r>
                    <a:br>
                      <a:rPr lang="pl-PL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fld id="{73A5BBC3-37AF-4916-9C51-F02B254EF783}" type="PERCENTAGE">
                      <a:rPr lang="pl-PL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pl-PL" sz="10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5D-4195-867F-6957C94B48ED}"/>
                </c:ext>
              </c:extLst>
            </c:dLbl>
            <c:dLbl>
              <c:idx val="1"/>
              <c:layout>
                <c:manualLayout>
                  <c:x val="0.24166444688209354"/>
                  <c:y val="6.0285804388797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F76BD0CB-8CA7-41FB-9DB7-0BA73060EAB1}" type="CATEGORYNAME">
                      <a:rPr lang="pl-PL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pl-PL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 </a:t>
                    </a:r>
                    <a:fld id="{04440FEA-63C7-4CC5-A015-442DAA6C8642}" type="PERCENTAGE">
                      <a:rPr lang="pl-PL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pl-PL" sz="10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35390290875291"/>
                      <c:h val="0.2710037757918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5D-4195-867F-6957C94B4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Anonimy_wykresy!$E$3:$F$3</c:f>
              <c:strCache>
                <c:ptCount val="2"/>
                <c:pt idx="0">
                  <c:v>Anonimy, w których podjęto działania wyjaśniające</c:v>
                </c:pt>
                <c:pt idx="1">
                  <c:v>Anonimy, w których nie podjęto działań wyjaśniających</c:v>
                </c:pt>
              </c:strCache>
            </c:strRef>
          </c:cat>
          <c:val>
            <c:numRef>
              <c:f>Anonimy_wykresy!$E$27:$F$27</c:f>
              <c:numCache>
                <c:formatCode>General</c:formatCode>
                <c:ptCount val="2"/>
                <c:pt idx="0">
                  <c:v>56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5D-4195-867F-6957C94B48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0.02405</cdr:x>
      <cdr:y>0.04428</cdr:y>
    </cdr:from>
    <cdr:to>
      <cdr:x>0.96986</cdr:x>
      <cdr:y>0.14919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2875" y="209196"/>
          <a:ext cx="5619750" cy="495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l-PL" sz="1200" b="1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9844-83BB-4005-AD39-5FCEA7C5E290}" type="datetimeFigureOut">
              <a:rPr lang="pl-PL" smtClean="0"/>
              <a:t>12.07.2023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8ABFE-BAB1-4D73-ADF8-39E2EEFB1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9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65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29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38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496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40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254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indent="269240"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1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18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859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19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90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54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06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56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93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19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ABFE-BAB1-4D73-ADF8-39E2EEFB116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8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D67-C871-4FD5-9B8B-2BCA874132D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5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3575-5334-4299-B444-21AB87F4EB34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4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D0C-66EC-4CCD-8DE3-D727B40B68F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1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7522464" y="2145792"/>
            <a:ext cx="2540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pc="4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11192262" y="2645667"/>
            <a:ext cx="2766951" cy="42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804416" y="4389121"/>
            <a:ext cx="4344720" cy="66841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727200" y="3124203"/>
            <a:ext cx="15036800" cy="2234892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5791200" y="690036"/>
            <a:ext cx="9042400" cy="1391139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5283200" y="4851401"/>
            <a:ext cx="9652000" cy="1484923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727200" y="2006601"/>
            <a:ext cx="9652000" cy="1484923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2614250" y="3096768"/>
            <a:ext cx="4743521" cy="1143000"/>
          </a:xfrm>
          <a:prstGeom prst="rect">
            <a:avLst/>
          </a:prstGeom>
        </p:spPr>
        <p:txBody>
          <a:bodyPr/>
          <a:lstStyle>
            <a:lvl1pPr algn="l"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7350824" y="2474976"/>
            <a:ext cx="3343997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0" y="-1346198"/>
            <a:ext cx="14630400" cy="1327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559" y="6883250"/>
            <a:ext cx="14630400" cy="1327508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5264" y="6195061"/>
            <a:ext cx="316992" cy="262467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1067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D14B-294A-4792-B77C-90ACEE9758A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6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3643-A7AD-4BA4-98F9-03AF38D8ACD1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1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101-8000-4BC7-BC11-9AD4FBE761E0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4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7E8B-5870-463B-AB0F-17A89B8114FC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1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09F2-3F1B-42E3-A54A-01E4F6C6D40C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9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090-13EC-4C4D-BBA5-826FC3C92DF3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3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75EC9AEB-72C8-4538-8F3D-2786AB58BE33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3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D0616-9180-405E-8516-1862F66D870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EB143D8F-E5CE-44DB-BDD2-176C4B904CB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4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7577006" y="1670092"/>
            <a:ext cx="4580409" cy="803181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spc="0" dirty="0"/>
              <a:t>PAŃSTWOWA</a:t>
            </a:r>
            <a:endParaRPr lang="en-US" sz="48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3088292" y="3161036"/>
            <a:ext cx="3763973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800" dirty="0"/>
              <a:t>STRAŻ</a:t>
            </a:r>
            <a:endParaRPr lang="en-US" sz="8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6256564" y="2373283"/>
            <a:ext cx="5011001" cy="12192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800" dirty="0"/>
              <a:t>POŻARNA</a:t>
            </a:r>
            <a:endParaRPr lang="en-US" sz="8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4" y="2852939"/>
            <a:ext cx="2017221" cy="2598004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335360" y="254632"/>
            <a:ext cx="3107859" cy="803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spc="0" dirty="0"/>
              <a:t>Komenda Główna </a:t>
            </a:r>
          </a:p>
          <a:p>
            <a:pPr algn="ctr"/>
            <a:r>
              <a:rPr lang="pl-PL" sz="1600" b="1" spc="0" dirty="0"/>
              <a:t>Państwowej Straży Pożarnej</a:t>
            </a:r>
            <a:endParaRPr lang="en-US" sz="1600" b="1" spc="0" dirty="0"/>
          </a:p>
        </p:txBody>
      </p:sp>
      <p:sp>
        <p:nvSpPr>
          <p:cNvPr id="5" name="Prostokąt 4"/>
          <p:cNvSpPr/>
          <p:nvPr/>
        </p:nvSpPr>
        <p:spPr>
          <a:xfrm>
            <a:off x="239349" y="260651"/>
            <a:ext cx="96011" cy="868372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34387972"/>
      </p:ext>
    </p:extLst>
  </p:cSld>
  <p:clrMapOvr>
    <a:masterClrMapping/>
  </p:clrMapOvr>
  <p:transition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  <a:br>
              <a:rPr lang="pl-PL" sz="115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zakresy przedmiotowe skarg według grup tematycznych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podstawie danych przekazanych przez jednostki organizacyjne PSP ustalono, że w 2022 r. przedmiotem wnoszonych skarg były między innymi zarzuty: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„kontrolno-rozpoznawczym” dot. nadzoru nad przestrzeganiem przepisów przeciwpożarowych, sposobu prowadzenia czynności kontrolno-rozpoznawczych, odmowy podjęcia działań w związku ze zgłoszeniem zagrożenia pożarowego, wydawania decyzji w zakresie usunięcia nieprawidłowości dot. wykonania obiektu budowlanego niezgodnie z projektem budowlanym i przepisami </a:t>
            </a:r>
            <a:b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zakresu ochrony przeciwpożarowej; 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„operacyjnym” dot. przyjmowania i obsługi zgłoszeń alarmowych, niewłaściwego dysponowania jednostek do zdarzeń, organizacji i prowadzenia działań ratowniczo-gaśniczych np. odmowa wycięcie drzewa, nieuzasadnione wyważenie drzwi;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„kadrowo-szkoleniowym” dot. przyznawania dodatków do uposażenia i nagród, dodatkowego zarobkowania, nieprawidłowości przy rozliczaniu czasu pracy i służby, </a:t>
            </a:r>
            <a:r>
              <a:rPr lang="pl-PL" sz="5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mobbingu</a:t>
            </a: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sposobu kierowania komendą, naborów do służby, etyki zawodowej;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„finansów i logistyki” dot. </a:t>
            </a:r>
            <a:r>
              <a:rPr lang="pl-PL" sz="5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ustalania </a:t>
            </a: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wynagrodzeń i innych świadczeń, wystawiania zaświadczeń o wynagrodzeniu, przyznawania dotacji dla jednostek OSP w ramach „dotacji </a:t>
            </a:r>
            <a:r>
              <a:rPr lang="pl-PL" sz="5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”;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„innym zakresie” dot. niezadowolenia z odpowiedzi udzielonej na skargę,  bezczynności i przewlekłości w załatwianiu sprawy, nadużywania stanowiska służbowego, utrudniania dostępu do informacji publicznej, niewypełnienia obowiązku zawiadomienia organów ścigania w przypadku podejrzenia popełnienia przestępstwa w trakcie prowadzonych działań ratowniczo-gaśniczych, nieudzielenia odpowiedzi w żądanej formie tj. poprzez platformę e-PUAP, spożywania alkoholu podczas służby.</a:t>
            </a: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3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  <a:br>
              <a:rPr lang="pl-PL" sz="115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skargi zasadne i niezasadne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913301"/>
            <a:ext cx="10058400" cy="397351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Charakterystykę ilościową skarg załatwianych we własnym zakresie w jednostkach organizacyjnych PSP w 2022 r. według grup tematycznych przedstawia poniższy wykres.</a:t>
            </a: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br>
              <a:rPr lang="pl-PL" sz="1400" b="1" dirty="0">
                <a:solidFill>
                  <a:srgbClr val="C00000"/>
                </a:solidFill>
              </a:rPr>
            </a:b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E3452CB-222D-1A52-4C51-CAD3D7673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592490"/>
              </p:ext>
            </p:extLst>
          </p:nvPr>
        </p:nvGraphicFramePr>
        <p:xfrm>
          <a:off x="590692" y="2456741"/>
          <a:ext cx="9704376" cy="343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CFB752AD-B6BD-AD04-EDA6-8AB5EB279E28}"/>
              </a:ext>
            </a:extLst>
          </p:cNvPr>
          <p:cNvSpPr txBox="1"/>
          <p:nvPr/>
        </p:nvSpPr>
        <p:spPr>
          <a:xfrm>
            <a:off x="1097280" y="5886814"/>
            <a:ext cx="733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latin typeface="Calibri" panose="020F0502020204030204" pitchFamily="34" charset="0"/>
                <a:cs typeface="Calibri" panose="020F0502020204030204" pitchFamily="34" charset="0"/>
              </a:rPr>
              <a:t>Wykres 6.  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Ogólny podział skarg załatwianych we własnym zakresie w jednostkach organizacyjnych PSP w 2022 r. według grup tematycznych</a:t>
            </a:r>
          </a:p>
        </p:txBody>
      </p:sp>
    </p:spTree>
    <p:extLst>
      <p:ext uri="{BB962C8B-B14F-4D97-AF65-F5344CB8AC3E}">
        <p14:creationId xmlns:p14="http://schemas.microsoft.com/office/powerpoint/2010/main" val="142666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  <a:br>
              <a:rPr lang="pl-PL" sz="115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skargi załatwione z przekroczeniem terminów określonych w k.p.a.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2022 r. w jednostkach organizacyjnych PSP odnotowano 4 przypadki załatwienia skarg z przekroczeniem terminów określonych w k.p.a. i dotyczyły one 2 komend wojewódzkich PSP.                                                                                                         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przyczyny przekroczenia terminów wskazano:</a:t>
            </a:r>
          </a:p>
          <a:p>
            <a:pPr marL="37440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błędną interpretację daty wpływu sprawy do jednostki (1 przypadek), </a:t>
            </a:r>
          </a:p>
          <a:p>
            <a:pPr marL="37440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przedłużenie terminu w związku z prowadzonym postępowaniem (1 przypadek) </a:t>
            </a:r>
          </a:p>
          <a:p>
            <a:pPr marL="37440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konieczności zebrania materiałów dowodowych w sprawie (2 przypadki).</a:t>
            </a:r>
            <a:endParaRPr lang="pl-PL" sz="2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b="1" u="sng" dirty="0"/>
              <a:t>Terminy załatwiania skarg i wniosków określają przepisy art. 237 k.p.a.</a:t>
            </a: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dirty="0"/>
              <a:t>Organ właściwy do załatwienia skargi powinien ją załatwić bez zbędnej zwłoki, nie później jednak niż w ciągu miesiąca, a o sposobie załatwienia skargi powinien zawiadomić skarżącego.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000" dirty="0"/>
              <a:t>Posłowie na Sejm, senatorowie oraz radni, którzy wnieśli skargę we własnym imieniu albo przekazali do załatwienia skargę innej osoby, powinni być zawiadomieni o sposobie załatwienia skargi, a gdy jej załatwienie wymaga zebrania dowodów, informacji lub wyjaśnień - także o stanie rozpatrzenia skargi, najpóźniej w terminie 14 dni od dnia jej wniesienia albo przekazania.</a:t>
            </a: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b="1" u="sng" dirty="0"/>
              <a:t>Termin jednego miesiąca przeznaczony jest na załatwienie skargi i wysłanie skarżącemu zawiadomienia.</a:t>
            </a: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b="1" u="sng" dirty="0"/>
              <a:t>Początek biegu terminu miesięcznego rozpoczyna się z dniem wpłynięcia skargi do organu właściwego do jej rozpatrzenia</a:t>
            </a:r>
            <a:r>
              <a:rPr lang="pl-PL" sz="2000" dirty="0"/>
              <a:t>. Jeżeli zatem pierwotnie skarga skierowana została do organu niewłaściwego, a ten następnie przekazał ją organowi właściwemu do jej rozpatrzenia, miesięczny termin na załatwienie skargi dla tego organu zaczyna bieg dopiero w dniu, w którym faktycznie dotarła do niego przekazana skarga. </a:t>
            </a: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dirty="0"/>
              <a:t>W przypadku zastosowania instytucji przekazania skargi do załatwienia, niezałatwienie w terminie skargi przez organ podległy organowi właściwemu, do którego wniesiono skargę, w bezczynność popada organ właściwy, a nie ten, któremu przekazał on skargę. Organ właściwy może zaś wyciągać konsekwencje wobec niezałatwienia skargi w terminie z winy organu podległego, któremu przekazano skargę, stosując środki prawne określone w ramach łączącej je relacji podległości.</a:t>
            </a:r>
          </a:p>
          <a:p>
            <a:pPr marL="90000" indent="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dirty="0"/>
              <a:t>W</a:t>
            </a:r>
            <a:r>
              <a:rPr lang="pl-PL" sz="2000" i="1" dirty="0"/>
              <a:t> </a:t>
            </a:r>
            <a:r>
              <a:rPr lang="pl-PL" sz="2000" dirty="0"/>
              <a:t>przypadku niemożliwości  załatwienia skargi lub wniosku w terminie znajdują zastosowanie art. 36-38 k.p.a. tj. należy zawiadomić skarżącego jakie są przyczyny zwłoki i wskazać nowy termin (dokładnie określając w piśmie dzień, miesiąc, rok) załatwienia sprawy oraz pouczyć o prawie do ponaglenia stosownie do art.36 k.p.a.</a:t>
            </a: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1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</a:t>
            </a:r>
            <a:br>
              <a:rPr lang="pl-PL" sz="138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skargi pozostawione bez rozpoznania (054)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Zgodnie z  § 8 ust. 2 rozporządzenia Rady Ministrów z dnia 8 stycznia 2002 r. w sprawie organizacji przyjmowania i rozpatrywania skarg </a:t>
            </a:r>
            <a:b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wniosków </a:t>
            </a:r>
            <a:r>
              <a:rPr lang="pl-PL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„(…) jeżeli z treści skargi lub wniosku nie można należycie ustalić ich przedmiotu, wzywa się wnoszącego skargę lub wniosek </a:t>
            </a:r>
            <a:br>
              <a:rPr lang="pl-PL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złożenia, w terminie siedmiu dni od dnia otrzymania wezwania, wyjaśnienia lub uzupełnienia, z pouczeniem, że nieusunięcie tych braków spowoduje pozostawienie skargi lub wniosku bez rozpoznania”.  </a:t>
            </a:r>
            <a:endParaRPr lang="pl-PL" sz="1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2022 r. do jednostek organizacyjnych PSP wpłynęły 4 skargi, które pozostawiono bez rozpoznania i odłożono ad acta.</a:t>
            </a:r>
            <a:endParaRPr lang="pl-PL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Wnioski (051)</a:t>
            </a:r>
            <a:br>
              <a:rPr lang="pl-PL" sz="13800" b="1" dirty="0">
                <a:solidFill>
                  <a:srgbClr val="C00000"/>
                </a:solidFill>
              </a:rPr>
            </a:b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 fontScale="25000" lnSpcReduction="20000"/>
          </a:bodyPr>
          <a:lstStyle/>
          <a:p>
            <a:pPr marL="90000" indent="-9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5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Zgodnie z art. 241 k.p.a. </a:t>
            </a:r>
            <a:r>
              <a:rPr lang="pl-PL" sz="56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„(…) przedmiotem wniosku mogą być w szczególności sprawy ulepszenia organizacji, wzmocnienia praworządności, usprawnienia pracy i zapobiegania nadużyciom, ochrony własności, lepszego zaspokajania potrzeb ludności".   </a:t>
            </a:r>
            <a:endParaRPr lang="pl-PL" sz="56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7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7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pl-PL" sz="5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2022 r. do jednostek organizacyjnych PSP wpłynęło łącznie 6 wniosków, które załatwiono we własnym  </a:t>
            </a:r>
          </a:p>
          <a:p>
            <a:pPr mar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5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pl-PL" sz="5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zakresie, z czego: </a:t>
            </a:r>
          </a:p>
          <a:p>
            <a:pPr marL="180000" indent="32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wnioski zarejestrowano w komendach wojewódzkich PSP </a:t>
            </a:r>
          </a:p>
          <a:p>
            <a:pPr marL="180000" indent="32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wniosek zarejestrowano w komendzie głównej PSP</a:t>
            </a: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indent="32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wniosek zarejestrowano w komendzie miejskiej PSP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pl-PL" sz="56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pl-PL" sz="5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wyniku ich rozpatrzenia 3 wnioski uznano za zasadne i 3 uznano za niezasadne. Tematyka wniosków dotyczyła prowadzenia działań operacyjnych, wykorzystania środków i techniki gaśniczej oraz nieprawidłowości w działaniach strażaków  w związku z akcjami ratowniczymi. </a:t>
            </a:r>
            <a:endParaRPr lang="pl-PL" sz="5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8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65F8E5-1151-7C2D-DCA7-59AFBCB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991"/>
            <a:ext cx="10058400" cy="1009537"/>
          </a:xfrm>
        </p:spPr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Anonimy (053)</a:t>
            </a:r>
            <a:br>
              <a:rPr lang="pl-PL" sz="9600" b="1" dirty="0">
                <a:solidFill>
                  <a:srgbClr val="C00000"/>
                </a:solidFill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982E3-29BE-2B4E-8C64-F0D53FF77C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2022 r. do jednostek organizacyjnych PSP wpłynęło 98 wystąpień, które zaklasyfikowano jako anonimy. </a:t>
            </a:r>
          </a:p>
          <a:p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42 anonimy (43%) złożono do akt sprawy bez nadawania im dalszego biegu, natomiast 56 anonimom (57%)  nadano bieg </a:t>
            </a:r>
            <a:b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sprawie w celu zweryfikowania zasadności podnoszonych zarzutów. </a:t>
            </a:r>
            <a:endParaRPr lang="pl-PL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004659-63D4-86C2-39C7-58961862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711C034-A98E-9962-A1D7-DA1E42793F17}"/>
              </a:ext>
            </a:extLst>
          </p:cNvPr>
          <p:cNvSpPr txBox="1"/>
          <p:nvPr/>
        </p:nvSpPr>
        <p:spPr>
          <a:xfrm>
            <a:off x="1036637" y="5555633"/>
            <a:ext cx="4929157" cy="40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Wykres 7. </a:t>
            </a:r>
            <a:r>
              <a:rPr lang="pl-PL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Ogólna liczba  anonimów, które wpłynęły do jednostek organizacyjnych PSP w 2022 r. </a:t>
            </a:r>
            <a:br>
              <a:rPr lang="pl-PL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ujęciu procentowym (%)</a:t>
            </a:r>
            <a:endParaRPr lang="pl-PL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8541376"/>
              </p:ext>
            </p:extLst>
          </p:nvPr>
        </p:nvGraphicFramePr>
        <p:xfrm>
          <a:off x="6226206" y="2120900"/>
          <a:ext cx="492915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04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Interesanci</a:t>
            </a:r>
            <a:br>
              <a:rPr lang="pl-PL" sz="13800" b="1" dirty="0">
                <a:solidFill>
                  <a:srgbClr val="C00000"/>
                </a:solidFill>
              </a:rPr>
            </a:b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Według otrzymanych danych, w jednostkach organizacyjnych PSP w 2022 r. w sprawach skarg i wniosków przyjęto 2 interesantów. </a:t>
            </a:r>
            <a:b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Działania nadzorcze i kontrolne </a:t>
            </a:r>
            <a:br>
              <a:rPr lang="pl-PL" sz="27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– wykorzystanie informacji zawartych w skargach, wnioskach i anonimach</a:t>
            </a:r>
            <a:br>
              <a:rPr lang="pl-PL" sz="13800" b="1" dirty="0">
                <a:solidFill>
                  <a:srgbClr val="C00000"/>
                </a:solidFill>
              </a:rPr>
            </a:b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Na postawie informacji przekazanych przez jednostki organizacyjne PSP ustalono, że działania nadzorcze i kontrolne były podejmowane przez kierowników jednostek m. in. poprzez zwiększenie nadzoru ze strony bezpośrednich  przełożonych w stosunku do podwładnych (pracowników i funkcjonariuszy), wobec których postawiono zarzuty, przeprowadzanie służbowych rozmów dyscyplinujących w celu wyeliminowania ewentualnych nieprawidłowości, jak również planowanie działalności kontrolnej w obszarach, w których wystąpiły nieprawidłowości. W uzasadnionych przypadkach podejmowano również doraźne działania kontrolne celem weryfikacji przedstawionych zarzutów.</a:t>
            </a:r>
            <a:endParaRPr lang="pl-P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Ponadto w oparciu o dane uzyskane z jednostek organizacyjnych PSP ustalono, że informacje zawarte w skargach i wnioskach oraz uzyskane w toku prowadzonych w tych sprawach postępowań były wykorzystywane w procesie analizy ryzyka na potrzeby rocznego planowania kontroli. </a:t>
            </a:r>
            <a:endParaRPr lang="pl-P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4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Doskonalenie zawodowe</a:t>
            </a:r>
            <a:br>
              <a:rPr lang="pl-PL" sz="13800" b="1" dirty="0">
                <a:solidFill>
                  <a:srgbClr val="C00000"/>
                </a:solidFill>
              </a:rPr>
            </a:b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4" y="1934817"/>
            <a:ext cx="10151745" cy="39735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</a:pPr>
            <a:endParaRPr lang="pl-PL" sz="1800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Informacje zawarte w skargach i wnioskach oraz uzyskane w toku prowadzonych w tych sprawach postępowań (w przypadku ich zasadności) wykorzystano w procesie planowania doskonalenia zawodowego i działalności szkoleniowej w różnych obszarach m. in.  poprzez: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opracowywanie programu narad organizacyjno-kadrowych jednostek organizacyjnych PSP,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szkolenia operacyjne dyżurnych stanowisk kierowania,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szkolenia dla jednostek podległych tj. komend powiatowych i miejskich,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szkolenia organizowane podczas narad i odpraw służbowych,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cykliczne odprawy, organizowane przez komendanta wojewódzkiego z komendantami powiatowymi i miejskimi przy udziale naczelników    wydziałów KW PSP i osób zajmujących samodzielne stanowiska pracy,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odprawy służbowe kadry kierowniczej PSP,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80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szkolenia z zakresu rozpatrywania skarg i wniosków m. in. kwalifikowania pism jako skargi i wnioski,</a:t>
            </a:r>
          </a:p>
          <a:p>
            <a:pPr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Reasumując podkreślić należy, że elementy doskonalenia zawodowego pracowników komend wojewódzkich, powiatowych i miejskich PSP w obszarze realizacji procedury przyjmowania i załatwiania skarg i wniosków realizowano przede wszystkim w formie odpraw szkoleniowych i narad służbowych. Wytyczne w przedmiotowym zakresie przekazywano również drogą korespondencyjną oraz udostępniano materiały szkoleniowe do samokształcenia. </a:t>
            </a:r>
            <a:endParaRPr lang="pl-PL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pl-PL" sz="2700" b="1" dirty="0">
                <a:solidFill>
                  <a:srgbClr val="C00000"/>
                </a:solidFill>
              </a:rPr>
              <a:t>Ocena przyjmowania i załatwiania skarg i wniosków przez jednostki organizacyjne PSP</a:t>
            </a:r>
            <a:br>
              <a:rPr lang="pl-PL" sz="3000" b="1" dirty="0">
                <a:solidFill>
                  <a:srgbClr val="C00000"/>
                </a:solidFill>
              </a:rPr>
            </a:br>
            <a:r>
              <a:rPr lang="pl-PL" sz="13800" b="1" dirty="0">
                <a:solidFill>
                  <a:srgbClr val="C00000"/>
                </a:solidFill>
              </a:rPr>
              <a:t> </a:t>
            </a:r>
            <a:br>
              <a:rPr lang="pl-PL" sz="13800" b="1" dirty="0">
                <a:solidFill>
                  <a:srgbClr val="C00000"/>
                </a:solidFill>
              </a:rPr>
            </a:b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4" y="1934817"/>
            <a:ext cx="10169675" cy="4186284"/>
          </a:xfrm>
        </p:spPr>
        <p:txBody>
          <a:bodyPr>
            <a:normAutofit fontScale="25000" lnSpcReduction="20000"/>
          </a:bodyPr>
          <a:lstStyle/>
          <a:p>
            <a:pPr marL="9000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Skarg i Wniosków w Biurze Nadzoru KG PSP  </a:t>
            </a:r>
            <a:r>
              <a:rPr lang="pl-PL" sz="5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sprawuje</a:t>
            </a: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nadzór i dokonuje ocen, o których mowa w art. 258 i 259 § 1 k.p.a. Przedmiotowe czynności polegają na bieżącym monitorowaniu załatwiania spraw (w tym pod względem terminowości) przez podległe jednostki organizacyjne, na próbie wszystkich skarg i wniosków podlegających przekazaniu do załatwienia według właściwości poszczególnym jednostkom niższego szczebla.</a:t>
            </a:r>
          </a:p>
          <a:p>
            <a:pPr marL="9000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Nawiązując do powyższego, pozytywnie ocenia się funkcjonowanie systemu przyjmowania i rozpatrywania skarg i wniosków w jednostkach organizacyjnych niższego szczebla. Co do zasady, wewnętrzne procedury działają w sposób ciągły, spójny i skuteczny, zapewniając obywatelom ustawową możliwość korzystania z prawa do składania skarg i wniosków oraz  prawidłowe rozpatrzenie sprawy. </a:t>
            </a:r>
          </a:p>
          <a:p>
            <a:pPr marL="9000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podejmowanych czynności był wystarczający do rozpatrywania i załatwiania skarg i wniosków, a osoby wnoszące były informowane o sposobie ich rozpoznania. Co istotne, odnotowano jedynie cztery przypadki załatwienia skargi z naruszeniem obowiązujących terminów z czego tylko jeden wynikał z błędnej interpretacji daty wpływu sprawy do jednostki organizacyjnej PSP. Pozostałe trzy wynikały z prowadzonego postępowania </a:t>
            </a:r>
            <a:b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konieczności zebrania dodatkowych wyjaśnień w procedowanej sprawie. </a:t>
            </a:r>
          </a:p>
          <a:p>
            <a:pPr marL="9000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Podsumowując ustalenia wynikające ze sprawowanego nadzoru oraz wyniki przeprowadzonych analiz, rekomenduje się:</a:t>
            </a:r>
          </a:p>
          <a:p>
            <a:pPr marL="9000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kontynuowanie wykorzystywania informacji zawartych w skargach i wnioskach (w szczególności tych uznanych za zasadne) oraz uzyskanych w toku    </a:t>
            </a:r>
            <a:b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prowadzonych w tych sprawach postępowaniach, w celu doskonalenia działalności na każdym szczeblu </a:t>
            </a:r>
            <a:r>
              <a:rPr lang="pl-PL" sz="5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zarządzania</a:t>
            </a: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9000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wykorzystywanie informacji z postępowań skargowych i wnioskowych zgodnie z wypracowanymi dotychczas zasadami w planowaniu i realizowaniu </a:t>
            </a:r>
            <a:b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działalności kontrolnej, </a:t>
            </a:r>
          </a:p>
          <a:p>
            <a:pPr marL="9000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5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l-PL" sz="5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prowadzenie działań szkoleniowych w formie warsztatów i narad instruktażowych z udziałem przedstawicieli podległych jednostek organizacyjnych.</a:t>
            </a:r>
            <a:endParaRPr lang="pl-PL" sz="5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0000" indent="90000">
              <a:lnSpc>
                <a:spcPct val="125000"/>
              </a:lnSpc>
              <a:spcBef>
                <a:spcPts val="600"/>
              </a:spcBef>
            </a:pP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00" indent="90000">
              <a:lnSpc>
                <a:spcPct val="125000"/>
              </a:lnSpc>
              <a:spcBef>
                <a:spcPts val="600"/>
              </a:spcBef>
            </a:pPr>
            <a:endParaRPr lang="pl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ABAEC6-A996-6A6F-218E-9406B61B2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4" y="758951"/>
            <a:ext cx="9761885" cy="3374931"/>
          </a:xfrm>
        </p:spPr>
        <p:txBody>
          <a:bodyPr anchor="t">
            <a:normAutofit/>
          </a:bodyPr>
          <a:lstStyle/>
          <a:p>
            <a:pPr algn="r"/>
            <a:r>
              <a:rPr lang="pl-PL" sz="2800" b="1" cap="small" dirty="0">
                <a:solidFill>
                  <a:srgbClr val="C00000"/>
                </a:solidFill>
              </a:rPr>
              <a:t>Działalność Skargowo-Wnioskowa </a:t>
            </a:r>
            <a:br>
              <a:rPr lang="pl-PL" sz="2800" b="1" cap="small" dirty="0">
                <a:solidFill>
                  <a:srgbClr val="C00000"/>
                </a:solidFill>
              </a:rPr>
            </a:br>
            <a:r>
              <a:rPr lang="pl-PL" sz="2800" b="1" cap="small" dirty="0">
                <a:solidFill>
                  <a:srgbClr val="C00000"/>
                </a:solidFill>
              </a:rPr>
              <a:t>w Jednostkach Organizacyjnych Państwowej Straży Pożarnej </a:t>
            </a:r>
            <a:br>
              <a:rPr lang="pl-PL" sz="2800" b="1" cap="small" dirty="0">
                <a:solidFill>
                  <a:srgbClr val="C00000"/>
                </a:solidFill>
              </a:rPr>
            </a:br>
            <a:r>
              <a:rPr lang="pl-PL" sz="2800" b="1" cap="small" dirty="0">
                <a:solidFill>
                  <a:srgbClr val="C00000"/>
                </a:solidFill>
              </a:rPr>
              <a:t>w 2022 roku</a:t>
            </a:r>
            <a:br>
              <a:rPr lang="pl-PL" sz="2800" b="1" cap="small" dirty="0">
                <a:solidFill>
                  <a:srgbClr val="C00000"/>
                </a:solidFill>
              </a:rPr>
            </a:br>
            <a:br>
              <a:rPr lang="pl-PL" sz="2800" b="1" cap="small" dirty="0">
                <a:solidFill>
                  <a:srgbClr val="C00000"/>
                </a:solidFill>
              </a:rPr>
            </a:br>
            <a:br>
              <a:rPr lang="pl-PL" sz="2800" b="1" cap="small" dirty="0">
                <a:solidFill>
                  <a:srgbClr val="C00000"/>
                </a:solidFill>
              </a:rPr>
            </a:br>
            <a:br>
              <a:rPr lang="pl-PL" sz="2800" b="1" cap="small" dirty="0">
                <a:solidFill>
                  <a:srgbClr val="C00000"/>
                </a:solidFill>
              </a:rPr>
            </a:br>
            <a:br>
              <a:rPr lang="pl-PL" sz="2800" b="1" cap="small" dirty="0">
                <a:solidFill>
                  <a:srgbClr val="C00000"/>
                </a:solidFill>
              </a:rPr>
            </a:br>
            <a:endParaRPr lang="pl-PL" sz="2800" b="1" cap="small" dirty="0">
              <a:solidFill>
                <a:srgbClr val="C0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B8ADC2-88E3-045C-5F3F-E9D92E314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88" y="5234730"/>
            <a:ext cx="10271952" cy="744026"/>
          </a:xfrm>
        </p:spPr>
        <p:txBody>
          <a:bodyPr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pl-PL" sz="1400" b="1" dirty="0">
                <a:latin typeface="+mj-lt"/>
              </a:rPr>
              <a:t>Opracowanie: Biuro Nadzoru Komendy Głównej PSP, Wydział Skarg i Wniosków</a:t>
            </a:r>
          </a:p>
          <a:p>
            <a:pPr algn="r">
              <a:lnSpc>
                <a:spcPct val="110000"/>
              </a:lnSpc>
            </a:pPr>
            <a:r>
              <a:rPr lang="pl-PL" sz="1400" dirty="0">
                <a:latin typeface="+mj-lt"/>
              </a:rPr>
              <a:t>Warszawa, 14 czerwca 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C0BAA6-5BB0-7714-851A-03752762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F5FCF9-2D15-834C-3DFC-8F9820367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2" y="1933293"/>
            <a:ext cx="1832675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5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55" y="214806"/>
            <a:ext cx="10058400" cy="1450757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1600" b="1" dirty="0">
                <a:solidFill>
                  <a:srgbClr val="C00000"/>
                </a:solidFill>
              </a:rPr>
              <a:t>„Każdy ma prawo składać petycje, wnioski i skargi w interesie publicznym, własnym lub innej osoby za jej zgodą do organów władzy publicznej oraz do organów i instytucji społecznych w związku z wykonywanymi przez nie zadaniami zleconymi </a:t>
            </a:r>
            <a:br>
              <a:rPr lang="pl-PL" sz="1600" b="1" dirty="0">
                <a:solidFill>
                  <a:srgbClr val="C00000"/>
                </a:solidFill>
              </a:rPr>
            </a:br>
            <a:r>
              <a:rPr lang="pl-PL" sz="1600" b="1" dirty="0">
                <a:solidFill>
                  <a:srgbClr val="C00000"/>
                </a:solidFill>
              </a:rPr>
              <a:t>z zakresu administracji publicznej. Tryb rozpatrywania petycji, wniosków i skarg określa ustawa”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b="1" dirty="0">
                <a:solidFill>
                  <a:schemeClr val="tx1"/>
                </a:solidFill>
              </a:rPr>
              <a:t>art. 63 Konstytucji RP</a:t>
            </a:r>
            <a:br>
              <a:rPr lang="pl-PL" sz="2400" b="1" dirty="0">
                <a:solidFill>
                  <a:srgbClr val="C00000"/>
                </a:solidFill>
              </a:rPr>
            </a:br>
            <a:endParaRPr lang="pl-PL" sz="12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Skargi wpływające do jednostek organizacyjnych Państwowej Straży Pożarnej załatwiane są według trybu i zasad określonych 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przepisach działu VIII ustawy z dnia 14 czerwca 1960 r. </a:t>
            </a:r>
            <a:r>
              <a:rPr lang="pl-PL" sz="1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Kodeks postępowania administracyjnego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(Dz. U. z 2022 r., poz. 2000 z </a:t>
            </a:r>
            <a:r>
              <a:rPr lang="pl-P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zm.), dalej k.p.a., oraz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rozporządzenia Rady Ministrów 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dnia 8 stycznia 2002 r. </a:t>
            </a:r>
            <a:r>
              <a:rPr lang="pl-PL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sprawie organizacji przyjmowania i rozpatrywania skarg </a:t>
            </a:r>
            <a:br>
              <a:rPr lang="pl-PL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wniosków 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(Dz. U. z 2002 r. Nr 5, poz. 46), dalej Rozporządzenie.</a:t>
            </a:r>
          </a:p>
          <a:p>
            <a:pPr>
              <a:lnSpc>
                <a:spcPct val="115000"/>
              </a:lnSpc>
            </a:pPr>
            <a:r>
              <a:rPr lang="pl-PL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świetle art. 227 k.p.a. przedmiotem skargi może być w szczególności zaniedbanie lub nienależyte wykonywanie zadań przez właściwe organy albo przez ich pracowników, naruszenie praworządności lub interesów skarżących, a także przewlekłe lub biurokratyczne  załatwianie spraw. Przedmiotem skargi mogą być zatem wszelkie czynności prawne i faktyczne albo brak czynności właściwych organów lub ich pracowników.</a:t>
            </a:r>
          </a:p>
          <a:p>
            <a:pPr>
              <a:lnSpc>
                <a:spcPct val="115000"/>
              </a:lnSpc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Ponadto, jeżeli w ocenie organu z treści skargi lub wniosku nie można należycie ustalić ich przedmiotu, wzywa się wnoszącego (skargę lub wniosek) do złożenia, w terminie 7 dni od dnia otrzymania wezwania, wyjaśnienia lub uzupełnienia, z pouczeniem, że nieusunięcie tych braków spowoduje pozostawienie skargi lub wniosku bez rozpoznania (§ 8 ust. 2 Rozporządzenia).</a:t>
            </a: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4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Analiza działalności skargowo-wnioskowej </a:t>
            </a:r>
            <a:br>
              <a:rPr lang="pl-PL" sz="2400" b="1" dirty="0">
                <a:solidFill>
                  <a:srgbClr val="C00000"/>
                </a:solidFill>
              </a:rPr>
            </a:br>
            <a:r>
              <a:rPr lang="pl-PL" sz="2400" b="1" dirty="0">
                <a:solidFill>
                  <a:srgbClr val="C00000"/>
                </a:solidFill>
              </a:rPr>
              <a:t>w jednostkach organizacyjnych PSP w 2022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55" y="1934817"/>
            <a:ext cx="10058400" cy="397351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Przedmiotowa analiza zawiera dane statystyczne oraz omówienie problematyki i sposobu rozpatrywania skarg i wniosków przyjmowanych i załatwianych w jednostkach organizacyjnych Państwowej Straży Pożarnej podległych Komendantowi Głównemu PSP w okresie od 1 stycznia do 31 grudnia 2022 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Niniejszy dokument opracowano w oparciu o dane przekazane przez komendy wojewódzkie PSP (obejmujące również komendy powiatowe i miejskie), szkoły PSP, Centrum Naukowo-Badawcze Ochrony Przeciwpożarowej – Państwowy Instytut Badawczy w Józefowie oraz Centralne Muzeum Pożarnictwa w Mysłowicach. </a:t>
            </a:r>
          </a:p>
          <a:p>
            <a:pPr>
              <a:lnSpc>
                <a:spcPct val="115000"/>
              </a:lnSpc>
            </a:pPr>
            <a:r>
              <a:rPr lang="pl-PL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stanowi jednocześnie wypełnienie obowiązku wynikającego z art. 259 k.p.a.</a:t>
            </a:r>
          </a:p>
          <a:p>
            <a:pPr>
              <a:lnSpc>
                <a:spcPct val="115000"/>
              </a:lnSpc>
            </a:pPr>
            <a:r>
              <a:rPr lang="pl-PL" sz="17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_________________________________________________________________________________________________</a:t>
            </a:r>
          </a:p>
          <a:p>
            <a:r>
              <a:rPr lang="pl-PL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259.</a:t>
            </a:r>
            <a:r>
              <a:rPr lang="pl-PL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§ 1. Organy, o których mowa w art. 258, dokonują okresowo, nie rzadziej niż raz na dwa lata, ocen przyjmowania i załatwiania skarg i wniosków przez organy i jednostki organizacyjne poddane ich nadzorowi.</a:t>
            </a:r>
          </a:p>
          <a:p>
            <a:pPr>
              <a:spcBef>
                <a:spcPts val="0"/>
              </a:spcBef>
            </a:pPr>
            <a:r>
              <a:rPr lang="pl-PL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2. (uchylony)</a:t>
            </a:r>
          </a:p>
          <a:p>
            <a:pPr>
              <a:spcBef>
                <a:spcPts val="0"/>
              </a:spcBef>
            </a:pPr>
            <a:r>
              <a:rPr lang="pl-PL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3. W wyniku przeprowadzonych kontroli oraz ocen organy wymienione w § 1 dążą do usunięcia przyczyn skarg oraz do pełnego wykorzystania wniosków w celu polepszenia działalności poszczególnych organów </a:t>
            </a:r>
            <a:br>
              <a:rPr lang="pl-PL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innych państwowych jednostek organizacyjnych.]</a:t>
            </a: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Analiza działalności skargowo-wnioskowej </a:t>
            </a:r>
            <a:br>
              <a:rPr lang="pl-PL" sz="2400" b="1" dirty="0">
                <a:solidFill>
                  <a:srgbClr val="C00000"/>
                </a:solidFill>
              </a:rPr>
            </a:br>
            <a:r>
              <a:rPr lang="pl-PL" sz="2400" b="1" dirty="0">
                <a:solidFill>
                  <a:srgbClr val="C00000"/>
                </a:solidFill>
              </a:rPr>
              <a:t>w jednostkach organizacyjnych PSP w 2022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896" y="2120900"/>
            <a:ext cx="4639736" cy="37481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2022 r. do jednostek organizacyjnych PSP wpłynęło: </a:t>
            </a:r>
          </a:p>
          <a:p>
            <a:pPr marL="374400" indent="-284400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4400" lvl="0" indent="-284400"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162 skargi</a:t>
            </a:r>
          </a:p>
          <a:p>
            <a:pPr marL="374400" lvl="0" indent="-284400"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wniosków</a:t>
            </a:r>
          </a:p>
          <a:p>
            <a:pPr marL="374400" lvl="0" indent="-284400"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98 anonimów</a:t>
            </a:r>
          </a:p>
          <a:p>
            <a:pPr algn="just"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3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Wykres nr 1. </a:t>
            </a:r>
            <a:r>
              <a:rPr lang="pl-PL" sz="1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Ogólny podział spraw skargowo-wnioskowych, które wpłynęły do jednostek organizacyjnych PSP w 2022 r. w ujęciu procentowym (%)</a:t>
            </a: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66697"/>
              </p:ext>
            </p:extLst>
          </p:nvPr>
        </p:nvGraphicFramePr>
        <p:xfrm>
          <a:off x="6516688" y="2120900"/>
          <a:ext cx="4638675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39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Analiza działalności skargowo-wnioskowej </a:t>
            </a:r>
            <a:br>
              <a:rPr lang="pl-PL" sz="2400" b="1" dirty="0">
                <a:solidFill>
                  <a:srgbClr val="C00000"/>
                </a:solidFill>
              </a:rPr>
            </a:br>
            <a:r>
              <a:rPr lang="pl-PL" sz="2400" b="1" dirty="0">
                <a:solidFill>
                  <a:srgbClr val="C00000"/>
                </a:solidFill>
              </a:rPr>
              <a:t>w jednostkach organizacyjnych PSP w 2022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478572" cy="374819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Powyższe sprawy rozpatrzono w następujący sposób: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 skarg uznano za zasadne lub częściowo zasadne (051)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skarg uznano za niezasadne (051)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skargi pozostawiono bez rozpoznania (054)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wnioski uznano za zasadne (051)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wnioski uznano za niezasadne (051)</a:t>
            </a:r>
          </a:p>
          <a:p>
            <a:pPr marL="37431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56 anonimom nadano bieg w sprawie (053)</a:t>
            </a:r>
          </a:p>
          <a:p>
            <a:pPr marL="37431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42 anonimy złożono do akt sprawy bez nadawania </a:t>
            </a:r>
            <a:b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 dalszego biegu (053) </a:t>
            </a: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pl-P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endParaRPr lang="pl-PL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856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tabLst>
                <a:tab pos="457200" algn="l"/>
              </a:tabLst>
            </a:pPr>
            <a:r>
              <a:rPr lang="pl-PL" sz="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Wykres nr 2. </a:t>
            </a:r>
            <a:r>
              <a:rPr lang="pl-PL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Ogólna liczba spraw skargowo-wnioskowych w jednostkach organizacyjnych PSP w 2022 r. według sposobu ich rozpatrzenia</a:t>
            </a:r>
            <a:endParaRPr lang="pl-PL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5527F196-2F57-6ACF-57A7-3087C579F2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6389898"/>
              </p:ext>
            </p:extLst>
          </p:nvPr>
        </p:nvGraphicFramePr>
        <p:xfrm>
          <a:off x="5770880" y="2120900"/>
          <a:ext cx="5506720" cy="374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50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56577-38A8-0AF9-56E8-508F8E7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2117"/>
          </a:xfrm>
        </p:spPr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BE274-3D7E-5FA7-A43A-9B572D5A8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98720" cy="3748193"/>
          </a:xfrm>
        </p:spPr>
        <p:txBody>
          <a:bodyPr>
            <a:normAutofit fontScale="70000" lnSpcReduction="20000"/>
          </a:bodyPr>
          <a:lstStyle/>
          <a:p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Spośród 158 skarg, które w 2022 r. zostały załatwione </a:t>
            </a:r>
            <a:b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jednostkach organizacyjnych PSP:</a:t>
            </a:r>
          </a:p>
          <a:p>
            <a:pPr marL="374400" indent="-28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(tj. 3,8%) procedowano w Komendzie Głównej PSP</a:t>
            </a:r>
          </a:p>
          <a:p>
            <a:pPr marL="374400" indent="-28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111 (tj. 70,3%) w komendach wojewódzkich PSP </a:t>
            </a:r>
          </a:p>
          <a:p>
            <a:pPr marL="374400" indent="-28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 (tj. 25,9%) w komendach powiatowych i miejskich PSP </a:t>
            </a:r>
            <a:b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pozostałych jednostkach organizacyjnych tj. szkołach PSP, CNBOP-PIB w Józefowie, CMP w Mysłowicach nie odnotowano wpływu skarg i wniosków. </a:t>
            </a:r>
          </a:p>
          <a:p>
            <a:endParaRPr lang="pl-PL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9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9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Wykres nr 3.  </a:t>
            </a:r>
            <a:r>
              <a:rPr lang="pl-PL" sz="1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Ogólny podział skarg załatwionych we własnym zakresie w jednostkach organizacyjnych PSP w 2022 r.  </a:t>
            </a:r>
            <a:r>
              <a:rPr lang="pl-PL" sz="1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ujęciu procentowym (%)</a:t>
            </a:r>
            <a:endParaRPr lang="pl-PL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dirty="0"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956BEE-52BD-D4B2-75AD-DACDE7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3D18A8B4-C83A-464A-8CDF-03B638C57A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0250042"/>
              </p:ext>
            </p:extLst>
          </p:nvPr>
        </p:nvGraphicFramePr>
        <p:xfrm>
          <a:off x="6521075" y="2120900"/>
          <a:ext cx="48625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19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65F8E5-1151-7C2D-DCA7-59AFBCB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991"/>
            <a:ext cx="10058400" cy="1009537"/>
          </a:xfrm>
        </p:spPr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  <a:br>
              <a:rPr lang="pl-PL" sz="96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skargi zasadne i niezasadne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982E3-29BE-2B4E-8C64-F0D53FF77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29156" cy="383625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Spośród 158 skarg rozpoznanych w 2022 r. w jednostkach organizacyjnych PSP tylko 37 skarg uznano za zasadne lub częściowo zasadne, co stanowi 23 % ich ogólnej liczby, natomiast </a:t>
            </a:r>
            <a:b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121 przypadkach tj. 77% zarzuty nie potwierdziły się w związku </a:t>
            </a:r>
            <a:b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czym skargi uznano za niezasadne. 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004659-63D4-86C2-39C7-58961862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321445"/>
              </p:ext>
            </p:extLst>
          </p:nvPr>
        </p:nvGraphicFramePr>
        <p:xfrm>
          <a:off x="6516688" y="2120900"/>
          <a:ext cx="4638675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711C034-A98E-9962-A1D7-DA1E42793F17}"/>
              </a:ext>
            </a:extLst>
          </p:cNvPr>
          <p:cNvSpPr txBox="1"/>
          <p:nvPr/>
        </p:nvSpPr>
        <p:spPr>
          <a:xfrm>
            <a:off x="1036637" y="5555633"/>
            <a:ext cx="4929157" cy="40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Wykres nr 4. </a:t>
            </a:r>
            <a:r>
              <a:rPr lang="pl-PL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Podział skarg, które wpłynęły do wszystkich jednostek organizacyjnych PSP w 2022 r. według sposobu ich załatwienia w ujęciu procentowym (%)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4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65F8E5-1151-7C2D-DCA7-59AFBCB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991"/>
            <a:ext cx="10058400" cy="1009537"/>
          </a:xfrm>
        </p:spPr>
        <p:txBody>
          <a:bodyPr anchor="t">
            <a:normAutofit/>
          </a:bodyPr>
          <a:lstStyle/>
          <a:p>
            <a:pPr algn="r"/>
            <a:r>
              <a:rPr lang="pl-PL" sz="2400" b="1" dirty="0">
                <a:solidFill>
                  <a:srgbClr val="C00000"/>
                </a:solidFill>
              </a:rPr>
              <a:t>Skargi (051)</a:t>
            </a:r>
            <a:br>
              <a:rPr lang="pl-PL" sz="9600" b="1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C00000"/>
                </a:solidFill>
              </a:rPr>
              <a:t>- zakresy przedmiotowe skarg według grup tematycznych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982E3-29BE-2B4E-8C64-F0D53FF77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4929157" cy="3965268"/>
          </a:xfrm>
        </p:spPr>
        <p:txBody>
          <a:bodyPr>
            <a:normAutofit/>
          </a:bodyPr>
          <a:lstStyle/>
          <a:p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2022 r. wprowadzono podział (wpływających) skarg ze względu na ich przedmiot, według określonych grup tematycznych. Spośród skarg załatwionych we własnym zakresie, które wpłynęły do jednostek organizacyjnych Państwowej Straży Pożarnej w 2022 r., największa ich liczba dotyczyła funkcjonowania komend powiatowych i miejskich, a w szczególności wykonywania przez funkcjonariuszy zadań z zakresu działań operacyjnych i kontrolno-rozpoznawczych tj.: prowadzenia czynności kontrolno-rozpoznawczych, odmowy podjęcia działań w związku ze zgłoszeniem zagrożenia pożarowego, dokonania rzekomo wadliwych ustaleń odnoszących się do stanu zabezpieczenia przeciwpożarowego budynków i terenów</a:t>
            </a:r>
            <a:r>
              <a:rPr lang="pl-PL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004659-63D4-86C2-39C7-58961862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711C034-A98E-9962-A1D7-DA1E42793F17}"/>
              </a:ext>
            </a:extLst>
          </p:cNvPr>
          <p:cNvSpPr txBox="1"/>
          <p:nvPr/>
        </p:nvSpPr>
        <p:spPr>
          <a:xfrm>
            <a:off x="1036637" y="5555633"/>
            <a:ext cx="4929157" cy="56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pl-PL" sz="9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Wykres 5. </a:t>
            </a:r>
            <a:r>
              <a:rPr lang="pl-PL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Ogólny podział skarg załatwionych we własnym zakresie przez jednostki organizacyjne PSP w 2022 r. według grup tematycznych w ujęciu procentowym (%)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9539502"/>
              </p:ext>
            </p:extLst>
          </p:nvPr>
        </p:nvGraphicFramePr>
        <p:xfrm>
          <a:off x="6350000" y="2120900"/>
          <a:ext cx="4805363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5952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2758</Words>
  <Application>Microsoft Office PowerPoint</Application>
  <PresentationFormat>Panoramiczny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Roboto</vt:lpstr>
      <vt:lpstr>Times New Roman</vt:lpstr>
      <vt:lpstr>Univers</vt:lpstr>
      <vt:lpstr>Univers Condensed</vt:lpstr>
      <vt:lpstr>Wingdings</vt:lpstr>
      <vt:lpstr>RetrospectVTI</vt:lpstr>
      <vt:lpstr>Motyw1</vt:lpstr>
      <vt:lpstr>STRAŻ</vt:lpstr>
      <vt:lpstr>Działalność Skargowo-Wnioskowa  w Jednostkach Organizacyjnych Państwowej Straży Pożarnej  w 2022 roku     </vt:lpstr>
      <vt:lpstr>„Każdy ma prawo składać petycje, wnioski i skargi w interesie publicznym, własnym lub innej osoby za jej zgodą do organów władzy publicznej oraz do organów i instytucji społecznych w związku z wykonywanymi przez nie zadaniami zleconymi  z zakresu administracji publicznej. Tryb rozpatrywania petycji, wniosków i skarg określa ustawa”  art. 63 Konstytucji RP </vt:lpstr>
      <vt:lpstr>Analiza działalności skargowo-wnioskowej  w jednostkach organizacyjnych PSP w 2022 r.</vt:lpstr>
      <vt:lpstr>Analiza działalności skargowo-wnioskowej  w jednostkach organizacyjnych PSP w 2022 r.</vt:lpstr>
      <vt:lpstr>Analiza działalności skargowo-wnioskowej  w jednostkach organizacyjnych PSP w 2022 r.</vt:lpstr>
      <vt:lpstr>Skargi (051)</vt:lpstr>
      <vt:lpstr>Skargi (051) - skargi zasadne i niezasadne</vt:lpstr>
      <vt:lpstr>Skargi (051) - zakresy przedmiotowe skarg według grup tematycznych</vt:lpstr>
      <vt:lpstr>Skargi (051) - zakresy przedmiotowe skarg według grup tematycznych</vt:lpstr>
      <vt:lpstr>Skargi (051) - skargi zasadne i niezasadne</vt:lpstr>
      <vt:lpstr>Skargi (051) - skargi załatwione z przekroczeniem terminów określonych w k.p.a.</vt:lpstr>
      <vt:lpstr>Skargi - skargi pozostawione bez rozpoznania (054)</vt:lpstr>
      <vt:lpstr>Wnioski (051) </vt:lpstr>
      <vt:lpstr>Anonimy (053) </vt:lpstr>
      <vt:lpstr>Interesanci </vt:lpstr>
      <vt:lpstr>Działania nadzorcze i kontrolne  – wykorzystanie informacji zawartych w skargach, wnioskach i anonimach </vt:lpstr>
      <vt:lpstr>Doskonalenie zawodowe </vt:lpstr>
      <vt:lpstr>Ocena przyjmowania i załatwiania skarg i wniosków przez jednostki organizacyjne PSP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Skargowo-Wnioskowa  w Jednostkach Organizacyjnych Państwowej Straży Pożarnej  w 2022 roku</dc:title>
  <dc:creator>H.Nowakowska (KG PSP)</dc:creator>
  <cp:lastModifiedBy>Z.Zarzycka (KG PSP)</cp:lastModifiedBy>
  <cp:revision>175</cp:revision>
  <cp:lastPrinted>2023-07-03T09:47:30Z</cp:lastPrinted>
  <dcterms:created xsi:type="dcterms:W3CDTF">2023-03-29T07:34:52Z</dcterms:created>
  <dcterms:modified xsi:type="dcterms:W3CDTF">2023-07-12T08:57:33Z</dcterms:modified>
</cp:coreProperties>
</file>