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10"/>
  </p:notesMasterIdLst>
  <p:sldIdLst>
    <p:sldId id="256" r:id="rId2"/>
    <p:sldId id="277" r:id="rId3"/>
    <p:sldId id="272" r:id="rId4"/>
    <p:sldId id="280" r:id="rId5"/>
    <p:sldId id="273" r:id="rId6"/>
    <p:sldId id="279" r:id="rId7"/>
    <p:sldId id="270" r:id="rId8"/>
    <p:sldId id="275" r:id="rId9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21" autoAdjust="0"/>
    <p:restoredTop sz="94721"/>
  </p:normalViewPr>
  <p:slideViewPr>
    <p:cSldViewPr>
      <p:cViewPr varScale="1">
        <p:scale>
          <a:sx n="124" d="100"/>
          <a:sy n="124" d="100"/>
        </p:scale>
        <p:origin x="1566" y="108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10.12.2019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204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805396-CDA6-44A7-8DBF-C7B902CD5245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4722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10.12.2019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10.12.2019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10.12.2019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10.12.2019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10.12.2019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10.12.2019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10.12.2019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10.12.2019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10.12.2019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10.12.2019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10.12.2019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10.12.2019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" y="2060854"/>
            <a:ext cx="8509677" cy="4104450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1200"/>
              </a:spcAft>
            </a:pPr>
            <a:endParaRPr lang="pl-PL" sz="9600" b="1" dirty="0" smtClean="0">
              <a:solidFill>
                <a:srgbClr val="00B0F0"/>
              </a:solidFill>
              <a:latin typeface="+mj-lt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pl-PL" sz="80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Digitalizacja </a:t>
            </a:r>
            <a:r>
              <a:rPr lang="pl-PL" sz="80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i opracowanie zasobów filmowych </a:t>
            </a:r>
            <a:r>
              <a:rPr lang="pl-PL" sz="80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i</a:t>
            </a:r>
            <a:r>
              <a:rPr lang="pl-PL" sz="80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pl-PL" sz="80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okołofilmowych </a:t>
            </a:r>
          </a:p>
          <a:p>
            <a:pPr>
              <a:spcAft>
                <a:spcPts val="1200"/>
              </a:spcAft>
            </a:pPr>
            <a:r>
              <a:rPr lang="pl-PL" sz="80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pochodzących </a:t>
            </a:r>
            <a:r>
              <a:rPr lang="pl-PL" sz="80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ze zbiorów </a:t>
            </a:r>
            <a:endParaRPr lang="pl-PL" sz="8000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pl-PL" sz="80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F</a:t>
            </a:r>
            <a:r>
              <a:rPr lang="pl-PL" sz="80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ilmoteki Narodowej – </a:t>
            </a:r>
            <a:r>
              <a:rPr lang="pl-PL" sz="8000" b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Instytutu Audiowizualnego </a:t>
            </a:r>
            <a:r>
              <a:rPr lang="pl-PL" sz="80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/>
            </a:r>
            <a:br>
              <a:rPr lang="pl-PL" sz="80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</a:br>
            <a:endParaRPr lang="pl-PL" sz="8000" b="1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pl-PL" sz="80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oraz </a:t>
            </a:r>
            <a:r>
              <a:rPr lang="pl-PL" sz="80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ich upowszechnianie </a:t>
            </a:r>
            <a:r>
              <a:rPr lang="pl-PL" sz="80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poprzez</a:t>
            </a:r>
            <a:r>
              <a:rPr lang="pl-PL" sz="80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</a:t>
            </a:r>
            <a:r>
              <a:rPr lang="pl-PL" sz="80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zaawansowaną i </a:t>
            </a:r>
            <a:r>
              <a:rPr lang="pl-PL" sz="80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wielofunkcyjną </a:t>
            </a:r>
            <a:endParaRPr lang="pl-PL" sz="8000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>
              <a:spcAft>
                <a:spcPts val="1200"/>
              </a:spcAft>
            </a:pPr>
            <a:r>
              <a:rPr lang="pl-PL" sz="80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internetową </a:t>
            </a:r>
            <a:r>
              <a:rPr lang="pl-PL" sz="80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platformę </a:t>
            </a:r>
            <a:r>
              <a:rPr lang="pl-PL" sz="80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cyfrową «</a:t>
            </a:r>
            <a:r>
              <a:rPr lang="pl-PL" sz="8000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szukaj w zasobach</a:t>
            </a:r>
            <a:r>
              <a:rPr lang="pl-PL" sz="8000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»</a:t>
            </a:r>
            <a:endParaRPr lang="pl-PL" sz="8000" dirty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27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628805"/>
            <a:ext cx="8509677" cy="4464485"/>
          </a:xfrm>
        </p:spPr>
        <p:txBody>
          <a:bodyPr>
            <a:normAutofit fontScale="25000" lnSpcReduction="20000"/>
          </a:bodyPr>
          <a:lstStyle/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 - </a:t>
            </a:r>
            <a:r>
              <a:rPr lang="pl-PL" sz="8000" dirty="0">
                <a:solidFill>
                  <a:schemeClr val="tx1"/>
                </a:solidFill>
              </a:rPr>
              <a:t>Minister Kultury i Dziedzictwa Narodowego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8000" dirty="0">
              <a:solidFill>
                <a:schemeClr val="tx1"/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 - </a:t>
            </a:r>
            <a:r>
              <a:rPr lang="pl-PL" sz="8000" dirty="0">
                <a:solidFill>
                  <a:schemeClr val="tx1"/>
                </a:solidFill>
              </a:rPr>
              <a:t>Filmoteka Narodowa – Instytut Audiowizualny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8000" dirty="0">
              <a:solidFill>
                <a:schemeClr val="tx1"/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finansowania -    </a:t>
            </a:r>
            <a:r>
              <a:rPr lang="pl-PL" sz="8000" dirty="0">
                <a:solidFill>
                  <a:schemeClr val="tx1"/>
                </a:solidFill>
              </a:rPr>
              <a:t>Program Operacyjny Polska Cyfrowa </a:t>
            </a:r>
            <a:r>
              <a:rPr lang="pl-PL" sz="8000" dirty="0" smtClean="0">
                <a:solidFill>
                  <a:schemeClr val="tx1"/>
                </a:solidFill>
              </a:rPr>
              <a:t>na </a:t>
            </a:r>
            <a:r>
              <a:rPr lang="pl-PL" sz="8000" dirty="0">
                <a:solidFill>
                  <a:schemeClr val="tx1"/>
                </a:solidFill>
              </a:rPr>
              <a:t>lata </a:t>
            </a:r>
            <a:r>
              <a:rPr lang="pl-PL" sz="8000" dirty="0" smtClean="0">
                <a:solidFill>
                  <a:schemeClr val="tx1"/>
                </a:solidFill>
              </a:rPr>
              <a:t>2014-				2020 </a:t>
            </a:r>
            <a:r>
              <a:rPr lang="pl-PL" sz="8000" dirty="0">
                <a:solidFill>
                  <a:schemeClr val="tx1"/>
                </a:solidFill>
              </a:rPr>
              <a:t>Działanie 2.3 Cyfrowa dostępność i użyteczność 	</a:t>
            </a:r>
            <a:r>
              <a:rPr lang="pl-PL" sz="8000" dirty="0" smtClean="0">
                <a:solidFill>
                  <a:schemeClr val="tx1"/>
                </a:solidFill>
              </a:rPr>
              <a:t>		informacji </a:t>
            </a:r>
            <a:r>
              <a:rPr lang="pl-PL" sz="8000" dirty="0">
                <a:solidFill>
                  <a:schemeClr val="tx1"/>
                </a:solidFill>
              </a:rPr>
              <a:t>sektora publicznego Poddziałanie 2.3.2            			Cyfrowe udostępnienie zasobów kultury Nabór nr   				POPC.02.03.02-IP.01-00-004/19 Budżet Państwa część 			budżetowa nr 24. Kultura i ochrona dziedzictwa 				narodowego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8000" dirty="0">
              <a:solidFill>
                <a:schemeClr val="tx1"/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projektu - </a:t>
            </a:r>
            <a:r>
              <a:rPr lang="pl-PL" sz="8000" dirty="0">
                <a:solidFill>
                  <a:schemeClr val="tx1"/>
                </a:solidFill>
              </a:rPr>
              <a:t>29 668 446,17 </a:t>
            </a:r>
            <a:r>
              <a:rPr lang="pl-PL" sz="8000" dirty="0" smtClean="0">
                <a:solidFill>
                  <a:schemeClr val="tx1"/>
                </a:solidFill>
              </a:rPr>
              <a:t>zł</a:t>
            </a:r>
            <a:endParaRPr lang="pl-PL" sz="8000" dirty="0">
              <a:solidFill>
                <a:schemeClr val="tx1"/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endParaRPr lang="pl-PL" sz="8000" dirty="0">
              <a:solidFill>
                <a:schemeClr val="tx1"/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80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projektu - </a:t>
            </a:r>
            <a:r>
              <a:rPr lang="pl-PL" sz="8000" dirty="0">
                <a:solidFill>
                  <a:schemeClr val="tx1"/>
                </a:solidFill>
              </a:rPr>
              <a:t>01-2020 do 12-2022</a:t>
            </a:r>
          </a:p>
          <a:p>
            <a:endParaRPr lang="pl-PL" sz="7200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576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270565"/>
            <a:ext cx="8509677" cy="547080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46" y="22091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51519" y="2059781"/>
            <a:ext cx="8509677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200" b="1" dirty="0">
                <a:solidFill>
                  <a:srgbClr val="00B0F0"/>
                </a:solidFill>
              </a:rPr>
              <a:t>Cel 1</a:t>
            </a:r>
          </a:p>
          <a:p>
            <a:r>
              <a:rPr lang="pl-PL" sz="2000" dirty="0"/>
              <a:t>Zapewnienie powszechnego dostępu do informacji o zasobach FINA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poprzez </a:t>
            </a:r>
            <a:r>
              <a:rPr lang="pl-PL" sz="2000" dirty="0"/>
              <a:t>zintegrowaną wyszukiwarkę po Katalogu FINA „szukaj w zasobach”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oraz </a:t>
            </a:r>
            <a:r>
              <a:rPr lang="pl-PL" sz="2000" dirty="0" err="1"/>
              <a:t>multiplatformowy</a:t>
            </a:r>
            <a:r>
              <a:rPr lang="pl-PL" sz="2000" dirty="0"/>
              <a:t> portal pozwalający na dostęp do </a:t>
            </a:r>
            <a:r>
              <a:rPr lang="pl-PL" sz="2000" dirty="0" smtClean="0"/>
              <a:t>treści</a:t>
            </a:r>
            <a:endParaRPr lang="pl-PL" sz="2000" dirty="0"/>
          </a:p>
          <a:p>
            <a:endParaRPr lang="pl-PL" sz="2200" dirty="0">
              <a:ea typeface="Times New Roman" panose="02020603050405020304" pitchFamily="18" charset="0"/>
            </a:endParaRPr>
          </a:p>
          <a:p>
            <a:pPr algn="ctr"/>
            <a:r>
              <a:rPr lang="pl-PL" sz="2200" b="1" dirty="0">
                <a:solidFill>
                  <a:srgbClr val="00B0F0"/>
                </a:solidFill>
              </a:rPr>
              <a:t>Cel 2</a:t>
            </a:r>
          </a:p>
          <a:p>
            <a:r>
              <a:rPr lang="pl-PL" sz="2000" dirty="0">
                <a:ea typeface="Times New Roman" panose="02020603050405020304" pitchFamily="18" charset="0"/>
              </a:rPr>
              <a:t>Digitalizacja i opracowanie zasobów archiwalnych FINA: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ea typeface="Times New Roman" panose="02020603050405020304" pitchFamily="18" charset="0"/>
              </a:rPr>
              <a:t>200 </a:t>
            </a:r>
            <a:r>
              <a:rPr lang="pl-PL" sz="2000" dirty="0">
                <a:ea typeface="Times New Roman" panose="02020603050405020304" pitchFamily="18" charset="0"/>
              </a:rPr>
              <a:t>filmów </a:t>
            </a:r>
            <a:r>
              <a:rPr lang="pl-PL" sz="2000" dirty="0"/>
              <a:t>Studio Małych Form Filmowych </a:t>
            </a:r>
            <a:r>
              <a:rPr lang="pl-PL" sz="2000" dirty="0" smtClean="0"/>
              <a:t>Se-Ma-For (</a:t>
            </a:r>
            <a:r>
              <a:rPr lang="pl-PL" sz="2000" dirty="0" smtClean="0">
                <a:ea typeface="Times New Roman" panose="02020603050405020304" pitchFamily="18" charset="0"/>
              </a:rPr>
              <a:t>digitalizacja</a:t>
            </a:r>
            <a:r>
              <a:rPr lang="pl-PL" sz="2000" dirty="0">
                <a:ea typeface="Times New Roman" panose="02020603050405020304" pitchFamily="18" charset="0"/>
              </a:rPr>
              <a:t>, </a:t>
            </a:r>
            <a:r>
              <a:rPr lang="pl-PL" sz="2000" dirty="0" err="1">
                <a:ea typeface="Times New Roman" panose="02020603050405020304" pitchFamily="18" charset="0"/>
              </a:rPr>
              <a:t>remaster</a:t>
            </a:r>
            <a:r>
              <a:rPr lang="pl-PL" sz="2000" dirty="0">
                <a:ea typeface="Times New Roman" panose="02020603050405020304" pitchFamily="18" charset="0"/>
              </a:rPr>
              <a:t> i </a:t>
            </a:r>
            <a:r>
              <a:rPr lang="pl-PL" sz="2000" dirty="0" smtClean="0">
                <a:ea typeface="Times New Roman" panose="02020603050405020304" pitchFamily="18" charset="0"/>
              </a:rPr>
              <a:t>opracowanie)</a:t>
            </a:r>
            <a:endParaRPr lang="pl-PL" sz="2000" dirty="0">
              <a:ea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000" dirty="0" smtClean="0">
                <a:ea typeface="Times New Roman" panose="02020603050405020304" pitchFamily="18" charset="0"/>
              </a:rPr>
              <a:t>500 </a:t>
            </a:r>
            <a:r>
              <a:rPr lang="pl-PL" sz="2000" dirty="0">
                <a:ea typeface="Times New Roman" panose="02020603050405020304" pitchFamily="18" charset="0"/>
              </a:rPr>
              <a:t>przedwojennych programów </a:t>
            </a:r>
            <a:r>
              <a:rPr lang="pl-PL" sz="2000" dirty="0" smtClean="0">
                <a:ea typeface="Times New Roman" panose="02020603050405020304" pitchFamily="18" charset="0"/>
              </a:rPr>
              <a:t>filmowych - kolekcja </a:t>
            </a:r>
            <a:r>
              <a:rPr lang="pl-PL" sz="2000" dirty="0">
                <a:ea typeface="Times New Roman" panose="02020603050405020304" pitchFamily="18" charset="0"/>
              </a:rPr>
              <a:t>z grupy </a:t>
            </a:r>
            <a:r>
              <a:rPr lang="pl-PL" sz="2000" dirty="0" smtClean="0">
                <a:ea typeface="Times New Roman" panose="02020603050405020304" pitchFamily="18" charset="0"/>
              </a:rPr>
              <a:t>zbiorów „materiały okołofilmowe”</a:t>
            </a:r>
            <a:r>
              <a:rPr lang="pl-PL" sz="2000" dirty="0">
                <a:ea typeface="Times New Roman" panose="02020603050405020304" pitchFamily="18" charset="0"/>
              </a:rPr>
              <a:t> </a:t>
            </a:r>
            <a:r>
              <a:rPr lang="pl-PL" sz="2000" dirty="0">
                <a:ea typeface="Times New Roman" panose="02020603050405020304" pitchFamily="18" charset="0"/>
              </a:rPr>
              <a:t> </a:t>
            </a:r>
            <a:r>
              <a:rPr lang="pl-PL" sz="2000" dirty="0" smtClean="0">
                <a:ea typeface="Times New Roman" panose="02020603050405020304" pitchFamily="18" charset="0"/>
              </a:rPr>
              <a:t>(digitalizacja</a:t>
            </a:r>
            <a:r>
              <a:rPr lang="pl-PL" sz="2000" dirty="0">
                <a:ea typeface="Times New Roman" panose="02020603050405020304" pitchFamily="18" charset="0"/>
              </a:rPr>
              <a:t>, opracowanie </a:t>
            </a:r>
            <a:r>
              <a:rPr lang="pl-PL" sz="2000" dirty="0" smtClean="0">
                <a:ea typeface="Times New Roman" panose="02020603050405020304" pitchFamily="18" charset="0"/>
              </a:rPr>
              <a:t>filmoznawcze) </a:t>
            </a:r>
            <a:endParaRPr lang="pl-PL" sz="20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270565"/>
            <a:ext cx="8509677" cy="547080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4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21977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51519" y="2213020"/>
            <a:ext cx="8509677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200" b="1" dirty="0">
                <a:solidFill>
                  <a:srgbClr val="00B0F0"/>
                </a:solidFill>
              </a:rPr>
              <a:t>Cel strategiczny</a:t>
            </a:r>
          </a:p>
          <a:p>
            <a:endParaRPr lang="pl-PL" dirty="0">
              <a:ea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Program Operacyjny Polska Cyfrowa na lata 2014-2020, w szczególności dla celu 4 Cyfrowa dostępność i użyteczność informacji sektora publicznego Programu Operacyjnego Polska Cyfrowa.</a:t>
            </a:r>
          </a:p>
          <a:p>
            <a:pPr marL="342900" indent="-342900">
              <a:buFont typeface="+mj-lt"/>
              <a:buAutoNum type="arabicPeriod"/>
            </a:pPr>
            <a:endParaRPr lang="pl-PL" dirty="0"/>
          </a:p>
          <a:p>
            <a:pPr marL="342900" indent="-342900">
              <a:buFont typeface="+mj-lt"/>
              <a:buAutoNum type="arabicPeriod"/>
            </a:pPr>
            <a:endParaRPr lang="pl-PL" dirty="0"/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Strategia Rozwoju Kapitału Społecznego 2020. W szczególności Projekt pozostaje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zgodzie z celem szczegółowym 3 Usprawnienie procesów komunikacji społecznej oraz wymiany wiedzy, Priorytetem Strategii 3.1. Zwiększanie dostępności informacji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poprawa jakości komunikacji w sferze publicznej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691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277848"/>
            <a:ext cx="8509677" cy="546352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5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66" y="240804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317161" y="1968996"/>
            <a:ext cx="8509677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endParaRPr lang="pl-PL" dirty="0"/>
          </a:p>
          <a:p>
            <a:pPr algn="ctr"/>
            <a:r>
              <a:rPr lang="pl-PL" sz="2200" b="1" dirty="0">
                <a:solidFill>
                  <a:srgbClr val="00B0F0"/>
                </a:solidFill>
              </a:rPr>
              <a:t>Cel strategiczny</a:t>
            </a:r>
          </a:p>
          <a:p>
            <a:pPr marL="342900" indent="-342900">
              <a:buFont typeface="+mj-lt"/>
              <a:buAutoNum type="arabicPeriod" startAt="3"/>
            </a:pPr>
            <a:endParaRPr lang="pl-PL" dirty="0"/>
          </a:p>
          <a:p>
            <a:pPr marL="342900" indent="-342900">
              <a:buFont typeface="+mj-lt"/>
              <a:buAutoNum type="arabicPeriod" startAt="3"/>
            </a:pPr>
            <a:r>
              <a:rPr lang="pl-PL" dirty="0" smtClean="0"/>
              <a:t>Strategia digitalizacji dóbr kultury oraz gromadzenia, przechowywania i udostępniania obiektów cyfrowych w Polsce 2009-2020. Udostępnienie </a:t>
            </a:r>
            <a:r>
              <a:rPr lang="pl-PL" dirty="0" err="1" smtClean="0"/>
              <a:t>zdigitalizowanych</a:t>
            </a:r>
            <a:r>
              <a:rPr lang="pl-PL" dirty="0" smtClean="0"/>
              <a:t> zasobów filmowych na wszystkich znanych polach dystrybucji, stanowi realizacje Zadania 3 Strategii „Zapewnienie dostępu do zasobu cyfrowego”.</a:t>
            </a:r>
          </a:p>
          <a:p>
            <a:pPr marL="342900" indent="-342900">
              <a:buFont typeface="+mj-lt"/>
              <a:buAutoNum type="arabicPeriod" startAt="3"/>
            </a:pPr>
            <a:endParaRPr lang="pl-PL" dirty="0"/>
          </a:p>
          <a:p>
            <a:pPr marL="342900" indent="-342900">
              <a:buFont typeface="+mj-lt"/>
              <a:buAutoNum type="arabicPeriod" startAt="3"/>
            </a:pPr>
            <a:endParaRPr lang="pl-PL" dirty="0"/>
          </a:p>
          <a:p>
            <a:pPr marL="342900" indent="-342900">
              <a:buFont typeface="+mj-lt"/>
              <a:buAutoNum type="arabicPeriod" startAt="3"/>
            </a:pPr>
            <a:r>
              <a:rPr lang="pl-PL" dirty="0"/>
              <a:t>Program Zintegrowanej Informatyzacji Państwa Realizacja na lata 2014 - 2022. Działania projektu wpisują się w cel główny strategii w zakresie modernizacji administracji publicznej z wykorzystaniem technologii cyfrowych nakierowana na potrzebę podniesienia sprawności państwa i poprawienie jakości relacji administracji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obywatelami </a:t>
            </a:r>
            <a:r>
              <a:rPr lang="pl-PL" dirty="0"/>
              <a:t>i innymi interesariuszami.  Cel szczegółowy 4.2.1. Zwiększenie jakości oraz zakresu komunikacji między obywatelami i innymi interesariuszami a państwem.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87471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277848"/>
            <a:ext cx="8509677" cy="546352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6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209987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92447" y="2354603"/>
            <a:ext cx="8509677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200" b="1" dirty="0">
                <a:solidFill>
                  <a:srgbClr val="00B0F0"/>
                </a:solidFill>
              </a:rPr>
              <a:t>Cel strategiczny</a:t>
            </a:r>
          </a:p>
          <a:p>
            <a:pPr marL="342900" indent="-342900">
              <a:buFont typeface="+mj-lt"/>
              <a:buAutoNum type="arabicPeriod" startAt="5"/>
            </a:pPr>
            <a:endParaRPr lang="pl-PL" dirty="0"/>
          </a:p>
          <a:p>
            <a:pPr marL="342900" indent="-342900">
              <a:buFont typeface="+mj-lt"/>
              <a:buAutoNum type="arabicPeriod" startAt="5"/>
            </a:pPr>
            <a:endParaRPr lang="pl-PL" dirty="0"/>
          </a:p>
          <a:p>
            <a:pPr marL="342900" indent="-342900">
              <a:buFont typeface="+mj-lt"/>
              <a:buAutoNum type="arabicPeriod" startAt="5"/>
            </a:pPr>
            <a:r>
              <a:rPr lang="pl-PL" dirty="0"/>
              <a:t>Strategia Europa 2020. Realizacja zaplanowanych zadań określonych projektem przyczyni się do osiągnięcia takich priorytetów strategii jak: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Rozwój inteligentny: rozwój gospodarki opartej na wiedzy i innowacji.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Rozwój zrównoważony: wspieranie gospodarki efektywnej korzystającej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zasobów.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/>
              <a:t>Rozwój sprzyjający włączeniu społecznemu: wspieranie gospodarki o wysokim poziomie zatrudnienia, zapewniającej spójność społeczną i terytorialną.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65806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2892" y="1304399"/>
            <a:ext cx="8712968" cy="1188497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Widok kooperacji aplikacji</a:t>
            </a: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7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274638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Obraz 9" descr="Obraz zawierający zrzut ekranu&#10;&#10;Opis wygenerowany automatycznie">
            <a:extLst>
              <a:ext uri="{FF2B5EF4-FFF2-40B4-BE49-F238E27FC236}">
                <a16:creationId xmlns:a16="http://schemas.microsoft.com/office/drawing/2014/main" id="{3A0CB29B-34C5-7F4B-A07C-4CE0DC85C7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215" y="2332187"/>
            <a:ext cx="7803177" cy="4389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2892" y="1304399"/>
            <a:ext cx="8712968" cy="1188497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Kluczowe komponenty architektury rozwiązania</a:t>
            </a: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8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274638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Obraz 5" descr="Obraz zawierający zrzut ekranu&#10;&#10;Opis wygenerowany automatycznie">
            <a:extLst>
              <a:ext uri="{FF2B5EF4-FFF2-40B4-BE49-F238E27FC236}">
                <a16:creationId xmlns:a16="http://schemas.microsoft.com/office/drawing/2014/main" id="{53AC76AD-1959-2945-B4B0-009342E0E6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334160"/>
            <a:ext cx="7588956" cy="426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88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1252</TotalTime>
  <Words>240</Words>
  <Application>Microsoft Office PowerPoint</Application>
  <PresentationFormat>Pokaz na ekranie (4:3)</PresentationFormat>
  <Paragraphs>170</Paragraphs>
  <Slides>8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Anna Sienkiewicz-Rogowska</cp:lastModifiedBy>
  <cp:revision>150</cp:revision>
  <cp:lastPrinted>2014-01-14T19:52:29Z</cp:lastPrinted>
  <dcterms:created xsi:type="dcterms:W3CDTF">2014-01-14T15:20:07Z</dcterms:created>
  <dcterms:modified xsi:type="dcterms:W3CDTF">2019-12-10T15:44:08Z</dcterms:modified>
</cp:coreProperties>
</file>