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8"/>
  </p:notesMasterIdLst>
  <p:sldIdLst>
    <p:sldId id="263" r:id="rId2"/>
    <p:sldId id="290" r:id="rId3"/>
    <p:sldId id="297" r:id="rId4"/>
    <p:sldId id="298" r:id="rId5"/>
    <p:sldId id="299" r:id="rId6"/>
    <p:sldId id="301" r:id="rId7"/>
  </p:sldIdLst>
  <p:sldSz cx="12192000" cy="6858000"/>
  <p:notesSz cx="6797675" cy="98742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8CC417-A3DA-B6BB-ED45-E95805DAB26C}" name="Wilde Justyna" initials="WJ" userId="S::justyna.wilde@mrit.gov.pl::06d81435-24ac-4266-ac53-5e27dbd28e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29"/>
    <p:restoredTop sz="94694"/>
  </p:normalViewPr>
  <p:slideViewPr>
    <p:cSldViewPr snapToObjects="1" showGuides="1">
      <p:cViewPr varScale="1">
        <p:scale>
          <a:sx n="126" d="100"/>
          <a:sy n="126" d="100"/>
        </p:scale>
        <p:origin x="132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4B3F0-1BF3-0A42-A193-9791671DB746}" type="datetimeFigureOut">
              <a:rPr lang="pl-PL" smtClean="0"/>
              <a:t>2023-05-30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32F01-D31A-7045-8085-7300E84746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584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2774601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812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C7F24647-1BE8-824F-AD58-882C9BC86EFF}"/>
              </a:ext>
            </a:extLst>
          </p:cNvPr>
          <p:cNvGrpSpPr/>
          <p:nvPr userDrawn="1"/>
        </p:nvGrpSpPr>
        <p:grpSpPr>
          <a:xfrm>
            <a:off x="1309381" y="2873265"/>
            <a:ext cx="159727" cy="453961"/>
            <a:chOff x="1312556" y="2873265"/>
            <a:chExt cx="159727" cy="453961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3BC28AFF-65A8-E042-9960-8354438005AC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DD986CA9-3126-6B41-95A8-89BD59A746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82609315-3A4D-00E9-9D01-7F5F14793A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2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498DA0F7-B301-1742-8184-9EF0E67A3852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C5B41F94-6964-654E-9CBD-7F320E2ECC2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0B88C3E4-057E-2542-880C-1335A48F059F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408384-0BE5-12B0-CD68-A9AC62143E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65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E543AC6C-2737-F646-8244-5C5519D2ADEC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5E241F9C-6BC9-5647-9BCC-CB50E2482402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6718271F-AF7D-6A4C-92B4-0AB60814F5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BA06488D-7450-A46F-4BFA-4CA94452E0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19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8CB1CDB8-22B6-D24B-9401-514D213E5456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224604B1-20CE-DE49-AEEB-DD1D6DEA4B9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DBC8784C-213B-3945-BDBF-EDF8C1DAA53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1C876CCD-5CF6-6E92-DD79-9715E6E491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63845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7D786E8-83D0-0D14-FEA5-31A3007D2D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06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63844" y="1628799"/>
            <a:ext cx="10904763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560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560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F812CE1-D167-5487-0A7E-21E881FE6F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84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0CE644D-5514-25F9-3B61-F4EADF9FF6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93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399" y="1628799"/>
            <a:ext cx="10832755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2424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633499F-DB68-E591-85AA-FCA37819EA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1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23047"/>
            <a:ext cx="12192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1D5D402-B9B4-4D6B-B68B-32A967A9B9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72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23047"/>
            <a:ext cx="12192000" cy="1962337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399" y="1628799"/>
            <a:ext cx="10832755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560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F9EF492-F292-BED6-9179-63A328D584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24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3C4A254-851E-1742-00A9-B5B4A3871C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1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7DBFC9F-E5D7-11CD-9E95-D97ACB37B1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43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28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587C08-A869-AA43-A94E-61094172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217" y="0"/>
            <a:ext cx="4316017" cy="6858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269119C-744B-CE14-F6F3-98C35185A3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3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28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B4EF2F-8DA0-CA04-78B8-32FCF87260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75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7176120" y="0"/>
            <a:ext cx="501588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16706" y="894555"/>
            <a:ext cx="5437094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4525072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4525072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3AA5E78-3B30-46A8-62DA-F6639F447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76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0" y="0"/>
            <a:ext cx="5916706" cy="2361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90720" y="894519"/>
            <a:ext cx="4863080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5480" y="2708920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>
                <a:latin typeface="Lato" panose="020F0502020204030203" pitchFamily="34" charset="-18"/>
              </a:defRPr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8CD086E-953B-ED41-930F-9D84B513D0E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415480" y="3934763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>
                <a:latin typeface="Lato" panose="020F0502020204030203" pitchFamily="34" charset="-18"/>
              </a:defRPr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9F342AD6-A557-FC42-B9F3-694E37032B2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415480" y="5157192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>
                <a:latin typeface="Lato" panose="020F0502020204030203" pitchFamily="34" charset="-18"/>
              </a:defRPr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6096000" y="4985336"/>
            <a:ext cx="5976664" cy="187266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D045291-1221-5C7C-B22C-B21B74C842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55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7364543-E167-494A-B97D-E49BB35E0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067" y="960120"/>
            <a:ext cx="4351933" cy="54102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06C9CE8-55FB-6737-3638-FBCDD9D741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28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-14306"/>
            <a:ext cx="12192000" cy="29329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5A24B91-1091-2EF7-6745-AECAE2E240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66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algn="ctr">
              <a:defRPr sz="2800" b="1" i="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 algn="ctr">
              <a:defRPr sz="2400" b="1" i="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 algn="ctr">
              <a:defRPr sz="2000" b="1" i="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 algn="ctr">
              <a:defRPr sz="2000" b="1" i="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59C5146-5825-3B7B-060A-373B1CD3D0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70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64703"/>
            <a:ext cx="4523484" cy="144016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400" b="1">
                <a:solidFill>
                  <a:schemeClr val="tx1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764703"/>
            <a:ext cx="4523484" cy="144016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4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92896"/>
            <a:ext cx="4523484" cy="3276844"/>
          </a:xfrm>
        </p:spPr>
        <p:txBody>
          <a:bodyPr>
            <a:noAutofit/>
          </a:bodyPr>
          <a:lstStyle>
            <a:lvl1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1pPr>
            <a:lvl2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2pPr>
            <a:lvl3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3pPr>
            <a:lvl4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4pPr>
            <a:lvl5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2492896"/>
            <a:ext cx="4523484" cy="3276844"/>
          </a:xfrm>
        </p:spPr>
        <p:txBody>
          <a:bodyPr>
            <a:noAutofit/>
          </a:bodyPr>
          <a:lstStyle>
            <a:lvl1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93CA616-8403-0247-B9D0-04921B528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80" y="5604767"/>
            <a:ext cx="12216680" cy="141820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8F4E47F-2219-9337-6A6B-66991328DE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8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3050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712"/>
            <a:ext cx="4961797" cy="165618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63937"/>
            <a:ext cx="4961798" cy="2241327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hape 614">
            <a:extLst>
              <a:ext uri="{FF2B5EF4-FFF2-40B4-BE49-F238E27FC236}">
                <a16:creationId xmlns:a16="http://schemas.microsoft.com/office/drawing/2014/main" id="{FF14EB92-1F38-A64F-8FA2-B8116D822EA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638196" y="894555"/>
            <a:ext cx="4715603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6096000" y="4985336"/>
            <a:ext cx="5976664" cy="187266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5E87ADC-F438-B220-DE6C-3687A4A93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58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9840416" y="0"/>
            <a:ext cx="235158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835414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835414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0416" y="960120"/>
            <a:ext cx="2351584" cy="54406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77F605-6252-80EB-7982-5D572F312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5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F3791520-1557-E443-9BBA-161C2D2965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id="{59D766FC-0B20-6343-9DA4-6B33AE816E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E7FAEE-6144-F08A-094F-4598DB871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5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28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8DCF6F1-DE47-573F-756B-BEB8AEE4A0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43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4435" y="-171399"/>
            <a:ext cx="4562149" cy="1935486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CDE0803-0EB8-C1F9-B514-12E13E0B76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31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3050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712"/>
            <a:ext cx="10515600" cy="165618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63937"/>
            <a:ext cx="4961798" cy="2241327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7A756E2C-3BC7-C94C-94E0-0CE54EF108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92002" y="3563937"/>
            <a:ext cx="4961798" cy="2241327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1A3AC0-8C6C-891E-F43C-1CFFD745FC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67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2528" y="-1"/>
            <a:ext cx="5382072" cy="2276871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C61EAED-3A6D-744B-7F31-AE88BFC554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01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9840416" y="0"/>
            <a:ext cx="235158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835414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835414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0416" y="960120"/>
            <a:ext cx="2351584" cy="54406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505C911-ED23-A819-B41A-C36DB87D3E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22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10370368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1037036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70D159B-65E9-5F41-89D3-96DA61CB1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2968" y="1196752"/>
            <a:ext cx="3791744" cy="253243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BA45DAA-801A-8C74-D438-9FD9E633EB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9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10370368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1037036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DC6699C-795C-51D2-7E6D-F6689FE37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79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7202016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7202016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ED44634-0678-6C45-8526-3DA8F4903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8248" y="1052736"/>
            <a:ext cx="3863752" cy="524448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07B2F08-5722-D6FC-C946-C536F4D1A1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63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3447"/>
            <a:ext cx="5154706" cy="6844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 dirty="0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06" y="1206874"/>
            <a:ext cx="543709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6706" y="2667374"/>
            <a:ext cx="5437094" cy="311420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826A2E8-BDAB-BE42-BDE6-4C0DE790B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7488" y="-315416"/>
            <a:ext cx="5976664" cy="206084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C7A1E79-F906-FFF7-3E2B-A6EAFCBCB3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1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7436" y="2774601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7436" y="5445224"/>
            <a:ext cx="4394508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315D316-715C-0B1D-91F6-892EB353EE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07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5AD84C5-1D84-97F5-7A61-8F3F0E3F87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833411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812" y="363890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932075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6664CA19-8AE1-DFF9-4726-4A0CAB3F23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46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7436" y="2774601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7436" y="5445224"/>
            <a:ext cx="4394508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EA7F2D-23EE-47AD-5B7F-A6503D9260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8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143D589-A9D4-0DBD-307A-FA79088B8C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0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51EB985-CB2F-DA7E-8678-92AA0BA8B9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0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5381473-3267-2CDC-0286-765493323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7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3C5C8E1-86FE-EB0B-8125-B8F5A73DBC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2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C09F700-552D-B69D-C6E0-65539FC309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9F684EC-2297-404D-8DC2-FDBE899D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864BAE-799A-CA45-8C80-82C44EEEF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4286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7" r:id="rId2"/>
    <p:sldLayoutId id="2147483688" r:id="rId3"/>
    <p:sldLayoutId id="2147483680" r:id="rId4"/>
    <p:sldLayoutId id="2147483681" r:id="rId5"/>
    <p:sldLayoutId id="2147483682" r:id="rId6"/>
    <p:sldLayoutId id="2147483712" r:id="rId7"/>
    <p:sldLayoutId id="2147483713" r:id="rId8"/>
    <p:sldLayoutId id="2147483683" r:id="rId9"/>
    <p:sldLayoutId id="2147483684" r:id="rId10"/>
    <p:sldLayoutId id="2147483685" r:id="rId11"/>
    <p:sldLayoutId id="2147483686" r:id="rId12"/>
    <p:sldLayoutId id="2147483692" r:id="rId13"/>
    <p:sldLayoutId id="2147483726" r:id="rId14"/>
    <p:sldLayoutId id="2147483693" r:id="rId15"/>
    <p:sldLayoutId id="2147483727" r:id="rId16"/>
    <p:sldLayoutId id="2147483722" r:id="rId17"/>
    <p:sldLayoutId id="2147483728" r:id="rId18"/>
    <p:sldLayoutId id="2147483710" r:id="rId19"/>
    <p:sldLayoutId id="2147483703" r:id="rId20"/>
    <p:sldLayoutId id="2147483723" r:id="rId21"/>
    <p:sldLayoutId id="2147483690" r:id="rId22"/>
    <p:sldLayoutId id="2147483691" r:id="rId23"/>
    <p:sldLayoutId id="2147483708" r:id="rId24"/>
    <p:sldLayoutId id="2147483694" r:id="rId25"/>
    <p:sldLayoutId id="2147483725" r:id="rId26"/>
    <p:sldLayoutId id="2147483696" r:id="rId27"/>
    <p:sldLayoutId id="2147483711" r:id="rId28"/>
    <p:sldLayoutId id="2147483715" r:id="rId29"/>
    <p:sldLayoutId id="2147483724" r:id="rId30"/>
    <p:sldLayoutId id="2147483695" r:id="rId31"/>
    <p:sldLayoutId id="2147483697" r:id="rId32"/>
    <p:sldLayoutId id="2147483709" r:id="rId33"/>
    <p:sldLayoutId id="2147483714" r:id="rId34"/>
    <p:sldLayoutId id="2147483717" r:id="rId35"/>
    <p:sldLayoutId id="2147483719" r:id="rId36"/>
    <p:sldLayoutId id="2147483718" r:id="rId37"/>
    <p:sldLayoutId id="2147483689" r:id="rId38"/>
    <p:sldLayoutId id="2147483720" r:id="rId39"/>
    <p:sldLayoutId id="2147483721" r:id="rId4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" panose="020F0502020204030203" pitchFamily="34" charset="-18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1000"/>
        </a:spcAft>
        <a:buFontTx/>
        <a:buNone/>
        <a:defRPr sz="2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512F1A-E61F-F545-ADA7-0D4F0E6057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Oficjalne ogłoszenie wyników „Konkursu na koncepcję architektoniczną wielorodzinnego budynku mieszkalnego o obniżonej energochłonności”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57582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70E8952B-497E-71E1-4D4D-1416A5B4641F}"/>
              </a:ext>
            </a:extLst>
          </p:cNvPr>
          <p:cNvSpPr txBox="1">
            <a:spLocks/>
          </p:cNvSpPr>
          <p:nvPr/>
        </p:nvSpPr>
        <p:spPr>
          <a:xfrm>
            <a:off x="243930" y="620688"/>
            <a:ext cx="9956526" cy="9284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</a:lstStyle>
          <a:p>
            <a:pPr algn="ctr"/>
            <a:r>
              <a:rPr lang="pl-PL" sz="4800" kern="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Racing Green </a:t>
            </a:r>
            <a:r>
              <a:rPr lang="pl-PL" sz="4800" kern="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Interiors</a:t>
            </a:r>
            <a:r>
              <a:rPr lang="pl-PL" sz="4800" kern="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800" kern="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Ltd</a:t>
            </a:r>
            <a:r>
              <a:rPr lang="pl-PL" sz="4800" kern="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Obraz 4" descr="Obraz zawierający tekst, drzewo, mapa, gazeta">
            <a:extLst>
              <a:ext uri="{FF2B5EF4-FFF2-40B4-BE49-F238E27FC236}">
                <a16:creationId xmlns:a16="http://schemas.microsoft.com/office/drawing/2014/main" id="{726DDC3A-247B-83F2-AB85-973C7BB875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52" y="1988839"/>
            <a:ext cx="11715538" cy="446449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FE64003-F525-B1C5-ADC2-C1559B54F759}"/>
              </a:ext>
            </a:extLst>
          </p:cNvPr>
          <p:cNvSpPr txBox="1"/>
          <p:nvPr/>
        </p:nvSpPr>
        <p:spPr>
          <a:xfrm>
            <a:off x="10056440" y="6453336"/>
            <a:ext cx="1992660" cy="352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>
                <a:latin typeface="Lato" panose="020F0502020204030203" pitchFamily="34" charset="-18"/>
              </a:defRPr>
            </a:lvl1pPr>
            <a:lvl2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2pPr>
            <a:lvl3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3pPr>
            <a:lvl4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4pPr>
            <a:lvl5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pl-PL" sz="1400" i="1" dirty="0">
                <a:solidFill>
                  <a:schemeClr val="bg1"/>
                </a:solidFill>
              </a:rPr>
              <a:t>Widok z narożnika ulic.</a:t>
            </a:r>
          </a:p>
        </p:txBody>
      </p:sp>
    </p:spTree>
    <p:extLst>
      <p:ext uri="{BB962C8B-B14F-4D97-AF65-F5344CB8AC3E}">
        <p14:creationId xmlns:p14="http://schemas.microsoft.com/office/powerpoint/2010/main" val="3037461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niebo, budynek, zrzut ekranu&#10;&#10;Opis wygenerowany automatycznie">
            <a:extLst>
              <a:ext uri="{FF2B5EF4-FFF2-40B4-BE49-F238E27FC236}">
                <a16:creationId xmlns:a16="http://schemas.microsoft.com/office/drawing/2014/main" id="{47DE0263-3D1D-6183-F84F-81280CEF34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7093" y="1405154"/>
            <a:ext cx="8909367" cy="5212282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1B920EB-15D6-BCC8-B7BB-647D8D515D53}"/>
              </a:ext>
            </a:extLst>
          </p:cNvPr>
          <p:cNvSpPr txBox="1">
            <a:spLocks/>
          </p:cNvSpPr>
          <p:nvPr/>
        </p:nvSpPr>
        <p:spPr>
          <a:xfrm>
            <a:off x="263352" y="476672"/>
            <a:ext cx="9649072" cy="9284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</a:lstStyle>
          <a:p>
            <a:pPr algn="ctr"/>
            <a:r>
              <a:rPr lang="pl-PL" sz="4800" kern="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48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afał Mazur i Łukasz Gaj</a:t>
            </a:r>
            <a:endParaRPr lang="pl-PL" sz="4800" kern="0" dirty="0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5CA902F-BCC7-43DB-94D6-548B481D71DB}"/>
              </a:ext>
            </a:extLst>
          </p:cNvPr>
          <p:cNvSpPr txBox="1"/>
          <p:nvPr/>
        </p:nvSpPr>
        <p:spPr>
          <a:xfrm>
            <a:off x="10488488" y="5949279"/>
            <a:ext cx="1584176" cy="6681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>
                <a:latin typeface="Lato" panose="020F0502020204030203" pitchFamily="34" charset="-18"/>
              </a:defRPr>
            </a:lvl1pPr>
            <a:lvl2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2pPr>
            <a:lvl3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3pPr>
            <a:lvl4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4pPr>
            <a:lvl5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sz="1400" i="1" dirty="0">
                <a:solidFill>
                  <a:schemeClr val="bg1"/>
                </a:solidFill>
              </a:rPr>
              <a:t>Wizualizacja </a:t>
            </a:r>
            <a:br>
              <a:rPr lang="pl-PL" sz="1400" i="1" dirty="0">
                <a:solidFill>
                  <a:schemeClr val="bg1"/>
                </a:solidFill>
              </a:rPr>
            </a:br>
            <a:r>
              <a:rPr lang="pl-PL" sz="1400" i="1" dirty="0">
                <a:solidFill>
                  <a:schemeClr val="bg1"/>
                </a:solidFill>
              </a:rPr>
              <a:t>od strony wejścia do budynku.</a:t>
            </a:r>
          </a:p>
        </p:txBody>
      </p:sp>
    </p:spTree>
    <p:extLst>
      <p:ext uri="{BB962C8B-B14F-4D97-AF65-F5344CB8AC3E}">
        <p14:creationId xmlns:p14="http://schemas.microsoft.com/office/powerpoint/2010/main" val="153462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D2F9A130-4423-412B-CE71-F15C8CF3501E}"/>
              </a:ext>
            </a:extLst>
          </p:cNvPr>
          <p:cNvSpPr txBox="1">
            <a:spLocks/>
          </p:cNvSpPr>
          <p:nvPr/>
        </p:nvSpPr>
        <p:spPr>
          <a:xfrm>
            <a:off x="575556" y="404664"/>
            <a:ext cx="9552892" cy="9284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</a:lstStyle>
          <a:p>
            <a:pPr algn="ctr"/>
            <a:r>
              <a:rPr lang="pl-PL" sz="4800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Łukasz </a:t>
            </a:r>
            <a:r>
              <a:rPr lang="pl-PL" sz="4800" kern="0" dirty="0" err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Stępnik</a:t>
            </a:r>
            <a:endParaRPr lang="pl-PL" sz="4800" kern="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Obraz 3" descr="Obraz zawierający tekst, drzewo, zrzut ekranu, budynek&#10;&#10;Opis wygenerowany automatycznie">
            <a:extLst>
              <a:ext uri="{FF2B5EF4-FFF2-40B4-BE49-F238E27FC236}">
                <a16:creationId xmlns:a16="http://schemas.microsoft.com/office/drawing/2014/main" id="{2F1B1C4D-E1A7-0671-FB95-B0F57DC176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7488" y="1276208"/>
            <a:ext cx="8244916" cy="536878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ADE2E6A-B4AD-4208-AFA3-BF4F24D33A1E}"/>
              </a:ext>
            </a:extLst>
          </p:cNvPr>
          <p:cNvSpPr txBox="1"/>
          <p:nvPr/>
        </p:nvSpPr>
        <p:spPr>
          <a:xfrm>
            <a:off x="9863980" y="5661248"/>
            <a:ext cx="2064668" cy="983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>
                <a:latin typeface="Lato" panose="020F0502020204030203" pitchFamily="34" charset="-18"/>
              </a:defRPr>
            </a:lvl1pPr>
            <a:lvl2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2pPr>
            <a:lvl3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3pPr>
            <a:lvl4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4pPr>
            <a:lvl5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pl-PL" sz="1400" i="1" dirty="0">
                <a:solidFill>
                  <a:schemeClr val="bg1"/>
                </a:solidFill>
              </a:rPr>
              <a:t>Zabudowa kwartałowa poza strefą śródmiejską.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l-PL" sz="1400" i="1" dirty="0">
                <a:solidFill>
                  <a:schemeClr val="bg1"/>
                </a:solidFill>
              </a:rPr>
              <a:t>Widok od strony wejścia budynku.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pl-PL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66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25BB9FC8-7612-3DCE-DC3A-6A0B9BB1C86D}"/>
              </a:ext>
            </a:extLst>
          </p:cNvPr>
          <p:cNvSpPr txBox="1">
            <a:spLocks/>
          </p:cNvSpPr>
          <p:nvPr/>
        </p:nvSpPr>
        <p:spPr>
          <a:xfrm>
            <a:off x="575556" y="332656"/>
            <a:ext cx="9480884" cy="15765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</a:lstStyle>
          <a:p>
            <a:pPr algn="ctr"/>
            <a:r>
              <a:rPr lang="pl-PL" sz="32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WAWW Pracownia Projektowa Mirosław Wojcieszak </a:t>
            </a:r>
            <a:br>
              <a:rPr lang="pl-PL" sz="32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pl-PL" sz="32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Gąska Studio Łukasz Gąska </a:t>
            </a:r>
            <a:br>
              <a:rPr lang="pl-PL" sz="32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pl-PL" sz="3200" b="1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Marta Sowińska-Gąska</a:t>
            </a:r>
            <a:endParaRPr lang="pl-PL" sz="3200" kern="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Obraz 3" descr="Obraz zawierający tekst, drzewo, mapa&#10;&#10;Opis wygenerowany automatycznie">
            <a:extLst>
              <a:ext uri="{FF2B5EF4-FFF2-40B4-BE49-F238E27FC236}">
                <a16:creationId xmlns:a16="http://schemas.microsoft.com/office/drawing/2014/main" id="{B629293F-4435-4697-DD71-A942A30DFD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2" y="1731338"/>
            <a:ext cx="9763770" cy="49879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0E1BC5B-8836-AD96-F1CA-EACF101CFD20}"/>
              </a:ext>
            </a:extLst>
          </p:cNvPr>
          <p:cNvSpPr txBox="1"/>
          <p:nvPr/>
        </p:nvSpPr>
        <p:spPr>
          <a:xfrm>
            <a:off x="10491167" y="5951563"/>
            <a:ext cx="1656184" cy="76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>
                <a:latin typeface="Lato" panose="020F0502020204030203" pitchFamily="34" charset="-18"/>
              </a:defRPr>
            </a:lvl1pPr>
            <a:lvl2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2pPr>
            <a:lvl3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3pPr>
            <a:lvl4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4pPr>
            <a:lvl5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pl-PL" sz="1400" i="1" dirty="0">
                <a:solidFill>
                  <a:schemeClr val="bg1"/>
                </a:solidFill>
              </a:rPr>
              <a:t>Widok na elewację frontową ze strefą wejściową.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pl-PL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10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E26583F5-70EF-01F5-7F54-D9DC485550F4}"/>
              </a:ext>
            </a:extLst>
          </p:cNvPr>
          <p:cNvSpPr txBox="1">
            <a:spLocks/>
          </p:cNvSpPr>
          <p:nvPr/>
        </p:nvSpPr>
        <p:spPr>
          <a:xfrm>
            <a:off x="575556" y="404664"/>
            <a:ext cx="9552892" cy="9284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</a:lstStyle>
          <a:p>
            <a:pPr algn="ctr"/>
            <a:r>
              <a:rPr lang="pl-PL" sz="4800" kern="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Młynarczyk Architekci Sp. z o.o.</a:t>
            </a:r>
          </a:p>
        </p:txBody>
      </p:sp>
      <p:pic>
        <p:nvPicPr>
          <p:cNvPr id="4" name="Obraz 3" descr="Obraz zawierający tekst, meble, dom, stół&#10;&#10;Opis wygenerowany automatycznie">
            <a:extLst>
              <a:ext uri="{FF2B5EF4-FFF2-40B4-BE49-F238E27FC236}">
                <a16:creationId xmlns:a16="http://schemas.microsoft.com/office/drawing/2014/main" id="{F29E8AD5-21AE-83B8-D414-281A7B8FC0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460" y="1196752"/>
            <a:ext cx="9006963" cy="5507656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E17B9A0-3BA3-1FEA-54DF-CFC3FC2273B4}"/>
              </a:ext>
            </a:extLst>
          </p:cNvPr>
          <p:cNvSpPr txBox="1"/>
          <p:nvPr/>
        </p:nvSpPr>
        <p:spPr>
          <a:xfrm>
            <a:off x="10272464" y="5936690"/>
            <a:ext cx="1656184" cy="76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>
                <a:latin typeface="Lato" panose="020F0502020204030203" pitchFamily="34" charset="-18"/>
              </a:defRPr>
            </a:lvl1pPr>
            <a:lvl2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2pPr>
            <a:lvl3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3pPr>
            <a:lvl4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4pPr>
            <a:lvl5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pl-PL" sz="1400" i="1" dirty="0">
                <a:solidFill>
                  <a:schemeClr val="bg1"/>
                </a:solidFill>
              </a:rPr>
              <a:t>Widok od strony wejścia głównego do budynku.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pl-PL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73233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36558F">
      <a:dk1>
        <a:srgbClr val="191515"/>
      </a:dk1>
      <a:lt1>
        <a:srgbClr val="FFFFFF"/>
      </a:lt1>
      <a:dk2>
        <a:srgbClr val="282B5E"/>
      </a:dk2>
      <a:lt2>
        <a:srgbClr val="DEE8EF"/>
      </a:lt2>
      <a:accent1>
        <a:srgbClr val="628EC5"/>
      </a:accent1>
      <a:accent2>
        <a:srgbClr val="F05F57"/>
      </a:accent2>
      <a:accent3>
        <a:srgbClr val="DEE8EF"/>
      </a:accent3>
      <a:accent4>
        <a:srgbClr val="AEDABA"/>
      </a:accent4>
      <a:accent5>
        <a:srgbClr val="282B5E"/>
      </a:accent5>
      <a:accent6>
        <a:srgbClr val="36558F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 LSK" id="{184D7F73-7FEC-9244-B145-2EBBC464ABFD}" vid="{BC31432A-1D49-A94B-B6BA-6C1C7C3D03A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3361</TotalTime>
  <Words>89</Words>
  <Application>Microsoft Office PowerPoint</Application>
  <PresentationFormat>Panoramiczny</PresentationFormat>
  <Paragraphs>12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1" baseType="lpstr">
      <vt:lpstr>Arial</vt:lpstr>
      <vt:lpstr>Calibri</vt:lpstr>
      <vt:lpstr>Lato</vt:lpstr>
      <vt:lpstr>Montserrat</vt:lpstr>
      <vt:lpstr>1_Motyw pakietu Office</vt:lpstr>
      <vt:lpstr>Oficjalne ogłoszenie wyników „Konkursu na koncepcję architektoniczną wielorodzinnego budynku mieszkalnego o obniżonej energochłonności”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 sit amet</dc:title>
  <dc:creator>Chrostowska Agnieszka</dc:creator>
  <cp:lastModifiedBy>Serkowska Aleksandra</cp:lastModifiedBy>
  <cp:revision>59</cp:revision>
  <cp:lastPrinted>2023-05-30T07:13:22Z</cp:lastPrinted>
  <dcterms:created xsi:type="dcterms:W3CDTF">2022-03-31T12:53:41Z</dcterms:created>
  <dcterms:modified xsi:type="dcterms:W3CDTF">2023-05-30T08:40:36Z</dcterms:modified>
</cp:coreProperties>
</file>