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2" r:id="rId2"/>
    <p:sldMasterId id="2147483648" r:id="rId3"/>
    <p:sldMasterId id="2147483650" r:id="rId4"/>
    <p:sldMasterId id="2147483654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22"/>
  </p:notesMasterIdLst>
  <p:handoutMasterIdLst>
    <p:handoutMasterId r:id="rId23"/>
  </p:handoutMasterIdLst>
  <p:sldIdLst>
    <p:sldId id="259" r:id="rId12"/>
    <p:sldId id="285" r:id="rId13"/>
    <p:sldId id="288" r:id="rId14"/>
    <p:sldId id="261" r:id="rId15"/>
    <p:sldId id="287" r:id="rId16"/>
    <p:sldId id="286" r:id="rId17"/>
    <p:sldId id="289" r:id="rId18"/>
    <p:sldId id="292" r:id="rId19"/>
    <p:sldId id="291" r:id="rId20"/>
    <p:sldId id="268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PS" id="{39D62F48-E917-4904-BC48-DFF526BCB5FC}">
          <p14:sldIdLst>
            <p14:sldId id="259"/>
            <p14:sldId id="285"/>
            <p14:sldId id="288"/>
            <p14:sldId id="261"/>
            <p14:sldId id="287"/>
            <p14:sldId id="286"/>
            <p14:sldId id="289"/>
            <p14:sldId id="292"/>
            <p14:sldId id="291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rzewa Anna 3" initials="KA3" lastIdx="12" clrIdx="0">
    <p:extLst>
      <p:ext uri="{19B8F6BF-5375-455C-9EA6-DF929625EA0E}">
        <p15:presenceInfo xmlns:p15="http://schemas.microsoft.com/office/powerpoint/2012/main" userId="S-1-5-21-1525952054-1005573771-2909822258-484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howGuides="1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5" d="100"/>
          <a:sy n="105" d="100"/>
        </p:scale>
        <p:origin x="2496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Eksperci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2400" b="1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osób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49323547383624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Eksperci MF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DG TAXUD (3)</c:v>
                </c:pt>
                <c:pt idx="1">
                  <c:v>DG FISMA (1)</c:v>
                </c:pt>
                <c:pt idx="2">
                  <c:v>DG ECFIN (1)</c:v>
                </c:pt>
                <c:pt idx="3">
                  <c:v>DGT (1)</c:v>
                </c:pt>
                <c:pt idx="4">
                  <c:v>ESTAT (1)</c:v>
                </c:pt>
                <c:pt idx="5">
                  <c:v>DG REFORM (1)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chemeClr val="tx1"/>
                </a:solidFill>
              </a:rPr>
              <a:t>Liczba</a:t>
            </a:r>
            <a:r>
              <a:rPr lang="pl-PL" baseline="0" dirty="0" smtClean="0">
                <a:solidFill>
                  <a:schemeClr val="tx1"/>
                </a:solidFill>
              </a:rPr>
              <a:t> opinii na państwo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72399901753076612"/>
          <c:y val="2.4840750253248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5972104531939352E-2"/>
          <c:y val="0.20333679734661667"/>
          <c:w val="0.89876651985951261"/>
          <c:h val="0.700512677877864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Arkusz1!$A$2:$A$20</c:f>
              <c:strCache>
                <c:ptCount val="19"/>
                <c:pt idx="0">
                  <c:v>Słowacja</c:v>
                </c:pt>
                <c:pt idx="1">
                  <c:v>Niemcy</c:v>
                </c:pt>
                <c:pt idx="2">
                  <c:v>Hiszpania</c:v>
                </c:pt>
                <c:pt idx="3">
                  <c:v>Włochy</c:v>
                </c:pt>
                <c:pt idx="4">
                  <c:v>UK</c:v>
                </c:pt>
                <c:pt idx="5">
                  <c:v>Niderlandy</c:v>
                </c:pt>
                <c:pt idx="6">
                  <c:v>Francja</c:v>
                </c:pt>
                <c:pt idx="7">
                  <c:v>Czechy</c:v>
                </c:pt>
                <c:pt idx="8">
                  <c:v>Rumunia</c:v>
                </c:pt>
                <c:pt idx="9">
                  <c:v>Irlandia</c:v>
                </c:pt>
                <c:pt idx="10">
                  <c:v>Belgia</c:v>
                </c:pt>
                <c:pt idx="11">
                  <c:v>Portugalia</c:v>
                </c:pt>
                <c:pt idx="12">
                  <c:v>Polska</c:v>
                </c:pt>
                <c:pt idx="13">
                  <c:v>Grecja</c:v>
                </c:pt>
                <c:pt idx="14">
                  <c:v>Brazylia</c:v>
                </c:pt>
                <c:pt idx="15">
                  <c:v>Ukrainia</c:v>
                </c:pt>
                <c:pt idx="16">
                  <c:v>Szwecja</c:v>
                </c:pt>
                <c:pt idx="17">
                  <c:v>Węgry</c:v>
                </c:pt>
                <c:pt idx="18">
                  <c:v>Estonia</c:v>
                </c:pt>
              </c:strCache>
            </c:strRef>
          </c:cat>
          <c:val>
            <c:numRef>
              <c:f>Arkusz1!$B$2:$B$20</c:f>
              <c:numCache>
                <c:formatCode>General</c:formatCode>
                <c:ptCount val="19"/>
                <c:pt idx="0">
                  <c:v>72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65350024"/>
        <c:axId val="365347672"/>
      </c:barChart>
      <c:catAx>
        <c:axId val="365350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dk1">
                      <a:shade val="5000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5347672"/>
        <c:crosses val="autoZero"/>
        <c:auto val="1"/>
        <c:lblAlgn val="ctr"/>
        <c:lblOffset val="100"/>
        <c:noMultiLvlLbl val="0"/>
      </c:catAx>
      <c:valAx>
        <c:axId val="365347672"/>
        <c:scaling>
          <c:orientation val="minMax"/>
          <c:max val="19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535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chemeClr val="tx1"/>
                </a:solidFill>
              </a:rPr>
              <a:t>Wg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kategorii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respondentów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68760380127614973"/>
          <c:y val="3.26198216033204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Wg kategorii respondentów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9.1620411584859979E-3"/>
                  <c:y val="5.65372996301778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284959679804698"/>
                  <c:y val="-1.88457665433926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714168347890576E-2"/>
                  <c:y val="-7.76371316270933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1223500419145348"/>
                  <c:y val="-1.29546096003005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Arkusz1!$A$2:$A$7</c:f>
              <c:strCache>
                <c:ptCount val="6"/>
                <c:pt idx="0">
                  <c:v>Obywatel UE</c:v>
                </c:pt>
                <c:pt idx="1">
                  <c:v>Obywatel kraju spoza UE </c:v>
                </c:pt>
                <c:pt idx="2">
                  <c:v>stowarzyszenie przedsiębiorców</c:v>
                </c:pt>
                <c:pt idx="3">
                  <c:v>spółka/ przedsiębiorstwo</c:v>
                </c:pt>
                <c:pt idx="4">
                  <c:v>Inne</c:v>
                </c:pt>
                <c:pt idx="5">
                  <c:v>organizacja konsumencka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152</c:v>
                </c:pt>
                <c:pt idx="1">
                  <c:v>18</c:v>
                </c:pt>
                <c:pt idx="2">
                  <c:v>12</c:v>
                </c:pt>
                <c:pt idx="3">
                  <c:v>9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0.84961</cdr:x>
      <cdr:y>0</cdr:y>
    </cdr:from>
    <cdr:to>
      <cdr:x>1</cdr:x>
      <cdr:y>0.32876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6080224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0.02091</cdr:x>
      <cdr:y>0.48592</cdr:y>
    </cdr:from>
    <cdr:to>
      <cdr:x>0.06969</cdr:x>
      <cdr:y>0.5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16024" y="2484275"/>
          <a:ext cx="504056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0.67247</cdr:x>
      <cdr:y>0.12676</cdr:y>
    </cdr:from>
    <cdr:to>
      <cdr:x>1</cdr:x>
      <cdr:y>0.40845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948772" y="648073"/>
          <a:ext cx="338437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Polska</a:t>
          </a:r>
          <a:r>
            <a:rPr lang="pl-PL" sz="1400" dirty="0" smtClean="0"/>
            <a:t>:</a:t>
          </a:r>
        </a:p>
        <a:p xmlns:a="http://schemas.openxmlformats.org/drawingml/2006/main">
          <a:pPr marL="228600" indent="-228600">
            <a:buAutoNum type="arabicPeriod"/>
          </a:pPr>
          <a:r>
            <a:rPr lang="pl-PL" sz="1400" dirty="0" smtClean="0"/>
            <a:t>Konfederacja Lewiatan</a:t>
          </a:r>
        </a:p>
        <a:p xmlns:a="http://schemas.openxmlformats.org/drawingml/2006/main">
          <a:pPr marL="228600" indent="-228600">
            <a:buAutoNum type="arabicPeriod"/>
          </a:pPr>
          <a:r>
            <a:rPr lang="pl-PL" sz="1400" dirty="0" smtClean="0"/>
            <a:t>Anonimowo- „obywatel UE”</a:t>
          </a:r>
        </a:p>
        <a:p xmlns:a="http://schemas.openxmlformats.org/drawingml/2006/main">
          <a:pPr marL="228600" indent="-228600">
            <a:buAutoNum type="arabicPeriod"/>
          </a:pPr>
          <a:r>
            <a:rPr lang="pl-PL" sz="1400" dirty="0" smtClean="0"/>
            <a:t>Spółka  Tom Cook </a:t>
          </a:r>
          <a:r>
            <a:rPr lang="pl-PL" sz="1400" dirty="0" err="1" smtClean="0"/>
            <a:t>TCConsulting</a:t>
          </a:r>
          <a:endParaRPr lang="pl-PL" sz="1400" dirty="0" smtClean="0"/>
        </a:p>
        <a:p xmlns:a="http://schemas.openxmlformats.org/drawingml/2006/main">
          <a:pPr marL="228600" indent="-228600">
            <a:buAutoNum type="arabicPeriod"/>
          </a:pPr>
          <a:r>
            <a:rPr lang="pl-PL" sz="1400" dirty="0" err="1" smtClean="0"/>
            <a:t>PayEye</a:t>
          </a:r>
          <a:r>
            <a:rPr lang="pl-PL" sz="1400" dirty="0" smtClean="0"/>
            <a:t> sp. </a:t>
          </a:r>
          <a:r>
            <a:rPr lang="pl-PL" sz="1400" dirty="0"/>
            <a:t>z</a:t>
          </a:r>
          <a:r>
            <a:rPr lang="pl-PL" sz="1400" dirty="0" smtClean="0"/>
            <a:t> o.o. (</a:t>
          </a:r>
          <a:r>
            <a:rPr lang="pl-PL" sz="1400" dirty="0" err="1" smtClean="0"/>
            <a:t>fintech</a:t>
          </a:r>
          <a:r>
            <a:rPr lang="pl-PL" sz="1400" dirty="0" smtClean="0"/>
            <a:t>)</a:t>
          </a:r>
        </a:p>
        <a:p xmlns:a="http://schemas.openxmlformats.org/drawingml/2006/main">
          <a:pPr marL="228600" indent="-228600">
            <a:buAutoNum type="arabicPeriod"/>
          </a:pPr>
          <a:endParaRPr lang="pl-PL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81FF-A4C7-4AE2-BA2E-315BDFE4A662}" type="datetimeFigureOut">
              <a:rPr lang="pl-PL" smtClean="0"/>
              <a:t>04.07.2023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22AA-0756-4252-AF59-F0583F2347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94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235E-7442-4C39-8EF2-0BD7686D465C}" type="datetimeFigureOut">
              <a:rPr lang="pl-PL" smtClean="0"/>
              <a:t>04.07.2023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4805-2DDF-4A57-8734-426C6BBE1B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23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805-2DDF-4A57-8734-426C6BBE1BB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51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805-2DDF-4A57-8734-426C6BBE1BB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52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805-2DDF-4A57-8734-426C6BBE1BB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85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805-2DDF-4A57-8734-426C6BBE1BB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1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805-2DDF-4A57-8734-426C6BBE1BB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81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805-2DDF-4A57-8734-426C6BBE1BB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87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805-2DDF-4A57-8734-426C6BBE1BB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9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805-2DDF-4A57-8734-426C6BBE1BB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380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r="36589"/>
          <a:stretch/>
        </p:blipFill>
        <p:spPr>
          <a:xfrm>
            <a:off x="9768408" y="162132"/>
            <a:ext cx="1944216" cy="1220459"/>
          </a:xfrm>
          <a:prstGeom prst="rect">
            <a:avLst/>
          </a:prstGeom>
        </p:spPr>
      </p:pic>
      <p:sp>
        <p:nvSpPr>
          <p:cNvPr id="11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838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0291"/>
            <a:ext cx="4795093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0291"/>
            <a:ext cx="4795079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0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0291"/>
            <a:ext cx="4795093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0291"/>
            <a:ext cx="4795079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0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0291"/>
            <a:ext cx="4795093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0291"/>
            <a:ext cx="4795079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r="36589"/>
          <a:stretch/>
        </p:blipFill>
        <p:spPr>
          <a:xfrm>
            <a:off x="9768408" y="162132"/>
            <a:ext cx="1944216" cy="1220459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373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r="36589"/>
          <a:stretch/>
        </p:blipFill>
        <p:spPr>
          <a:xfrm>
            <a:off x="9768408" y="162132"/>
            <a:ext cx="1944216" cy="1220459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500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435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91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08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68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0291"/>
            <a:ext cx="4795093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7" y="5220291"/>
            <a:ext cx="4795079" cy="3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6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EAACE807-B735-9F20-D98C-4309A053A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022F63">
              <a:alpha val="63000"/>
            </a:srgbClr>
          </a:solidFill>
        </p:spPr>
      </p:pic>
    </p:spTree>
    <p:extLst>
      <p:ext uri="{BB962C8B-B14F-4D97-AF65-F5344CB8AC3E}">
        <p14:creationId xmlns:p14="http://schemas.microsoft.com/office/powerpoint/2010/main" val="355122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B46933F8-0E11-9016-C4F1-19065B93CA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357" y="0"/>
            <a:ext cx="12214622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r="39595"/>
          <a:stretch/>
        </p:blipFill>
        <p:spPr>
          <a:xfrm>
            <a:off x="10272464" y="138892"/>
            <a:ext cx="1172515" cy="791292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=""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060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A28D298B-7268-120E-FC5C-2B630EECC4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r="39595"/>
          <a:stretch/>
        </p:blipFill>
        <p:spPr>
          <a:xfrm>
            <a:off x="10272464" y="138892"/>
            <a:ext cx="1172515" cy="791292"/>
          </a:xfrm>
          <a:prstGeom prst="rect">
            <a:avLst/>
          </a:prstGeom>
        </p:spPr>
      </p:pic>
      <p:sp>
        <p:nvSpPr>
          <p:cNvPr id="12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14" name="Podtytuł 2">
            <a:extLst>
              <a:ext uri="{FF2B5EF4-FFF2-40B4-BE49-F238E27FC236}">
                <a16:creationId xmlns=""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7687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5" name="Obraz 4" descr="Obraz zawierający computer, wewnątrz, osoba&#10;&#10;Opis wygenerowany automatycznie">
            <a:extLst>
              <a:ext uri="{FF2B5EF4-FFF2-40B4-BE49-F238E27FC236}">
                <a16:creationId xmlns="" xmlns:a16="http://schemas.microsoft.com/office/drawing/2014/main" id="{27989F6C-6F0C-6961-5918-98AC6AA96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44228" y="-121023"/>
            <a:ext cx="12528092" cy="70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7" y="162132"/>
            <a:ext cx="4648596" cy="1220459"/>
          </a:xfrm>
          <a:prstGeom prst="rect">
            <a:avLst/>
          </a:prstGeom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Ministerstwo Finansów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/finanse   </a:t>
            </a:r>
            <a:r>
              <a:rPr lang="pl-PL" sz="900" b="1" spc="150" dirty="0">
                <a:solidFill>
                  <a:schemeClr val="bg1"/>
                </a:solidFill>
                <a:latin typeface="Montserrat" pitchFamily="2" charset="0"/>
              </a:rPr>
              <a:t>      Krajowa Administracja Skarbowa  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  </a:t>
            </a:r>
            <a:r>
              <a:rPr lang="pl-PL" sz="900" spc="150" dirty="0" err="1">
                <a:solidFill>
                  <a:schemeClr val="bg1"/>
                </a:solidFill>
                <a:latin typeface="Montserrat" pitchFamily="2" charset="0"/>
              </a:rPr>
              <a:t>gov.pl</a:t>
            </a:r>
            <a:r>
              <a:rPr lang="pl-PL" sz="900" spc="150" dirty="0">
                <a:solidFill>
                  <a:schemeClr val="bg1"/>
                </a:solidFill>
                <a:latin typeface="Montserrat" pitchFamily="2" charset="0"/>
              </a:rPr>
              <a:t>/kas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C1D0EA71-0CA0-DE58-2DF5-EFD3F406CB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801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  <p15:guide id="5" pos="5360" userDrawn="1">
          <p15:clr>
            <a:srgbClr val="F26B43"/>
          </p15:clr>
        </p15:guide>
        <p15:guide id="6" pos="710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przyroda, tęcza, chmura, nocne niebo&#10;&#10;Opis wygenerowany automatycznie">
            <a:extLst>
              <a:ext uri="{FF2B5EF4-FFF2-40B4-BE49-F238E27FC236}">
                <a16:creationId xmlns="" xmlns:a16="http://schemas.microsoft.com/office/drawing/2014/main" id="{0E0ECE97-5AC4-E882-AE08-898FC56243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r="36589"/>
          <a:stretch/>
        </p:blipFill>
        <p:spPr>
          <a:xfrm>
            <a:off x="9768408" y="162132"/>
            <a:ext cx="1944216" cy="12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>
            <a:extLst>
              <a:ext uri="{FF2B5EF4-FFF2-40B4-BE49-F238E27FC236}">
                <a16:creationId xmlns=""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6" r="39687"/>
          <a:stretch/>
        </p:blipFill>
        <p:spPr>
          <a:xfrm>
            <a:off x="9768408" y="162132"/>
            <a:ext cx="1795605" cy="1220459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</p:spTree>
    <p:extLst>
      <p:ext uri="{BB962C8B-B14F-4D97-AF65-F5344CB8AC3E}">
        <p14:creationId xmlns:p14="http://schemas.microsoft.com/office/powerpoint/2010/main" val="180608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2423592" y="6382528"/>
            <a:ext cx="4135030" cy="214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86"/>
          <a:stretch/>
        </p:blipFill>
        <p:spPr>
          <a:xfrm>
            <a:off x="1199456" y="6230677"/>
            <a:ext cx="913558" cy="510691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=""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tx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4293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=""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84270" y="6122042"/>
            <a:ext cx="100011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r="39595"/>
          <a:stretch/>
        </p:blipFill>
        <p:spPr>
          <a:xfrm>
            <a:off x="10272464" y="138892"/>
            <a:ext cx="1172516" cy="791292"/>
          </a:xfrm>
          <a:prstGeom prst="rect">
            <a:avLst/>
          </a:prstGeom>
        </p:spPr>
      </p:pic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tx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tx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tx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D489CB08-3D65-2A45-BE99-428E5EF50B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5220291"/>
            <a:ext cx="4795093" cy="3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375A76E0-2161-B605-C8C0-D2ADC9493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r="39595"/>
          <a:stretch/>
        </p:blipFill>
        <p:spPr>
          <a:xfrm>
            <a:off x="10272464" y="138892"/>
            <a:ext cx="1172515" cy="791292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=""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768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1F090B43-C84C-88B4-B23E-777E9CA20F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271588" y="6129338"/>
            <a:ext cx="10001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r="39595"/>
          <a:stretch/>
        </p:blipFill>
        <p:spPr>
          <a:xfrm>
            <a:off x="10272464" y="138892"/>
            <a:ext cx="1172515" cy="791292"/>
          </a:xfrm>
          <a:prstGeom prst="rect">
            <a:avLst/>
          </a:prstGeom>
        </p:spPr>
      </p:pic>
      <p:sp>
        <p:nvSpPr>
          <p:cNvPr id="14" name="Podtytuł 2">
            <a:extLst>
              <a:ext uri="{FF2B5EF4-FFF2-40B4-BE49-F238E27FC236}">
                <a16:creationId xmlns:a16="http://schemas.microsoft.com/office/drawing/2014/main" xmlns="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1183541" y="6382528"/>
            <a:ext cx="8511788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b="1" spc="150" dirty="0">
                <a:solidFill>
                  <a:schemeClr val="bg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900" b="1" spc="150" dirty="0">
                <a:solidFill>
                  <a:schemeClr val="bg1"/>
                </a:solidFill>
                <a:latin typeface="Lato" panose="020F0502020204030203" pitchFamily="34" charset="-18"/>
              </a:rPr>
              <a:t>  </a:t>
            </a:r>
            <a:r>
              <a:rPr lang="pl-PL" sz="900" spc="150" dirty="0">
                <a:solidFill>
                  <a:schemeClr val="bg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=""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0930351" y="6369923"/>
            <a:ext cx="463462" cy="19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900" spc="150" smtClean="0">
                <a:solidFill>
                  <a:schemeClr val="bg1"/>
                </a:solidFill>
                <a:latin typeface="Lato" panose="020F0502020204030203" pitchFamily="34" charset="-18"/>
              </a:rPr>
              <a:t>‹#›</a:t>
            </a:fld>
            <a:endParaRPr lang="pl-PL" sz="900" spc="15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8230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law/better-regulation/have-your-say_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ission.europa.eu/law/track-law-making_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0A626B9B-EFC8-A14D-A1F3-361953F0EF91}"/>
              </a:ext>
            </a:extLst>
          </p:cNvPr>
          <p:cNvSpPr txBox="1"/>
          <p:nvPr/>
        </p:nvSpPr>
        <p:spPr>
          <a:xfrm>
            <a:off x="1127448" y="4005064"/>
            <a:ext cx="89423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3800" dirty="0">
                <a:solidFill>
                  <a:schemeClr val="bg1"/>
                </a:solidFill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Prezentacje mechanizmów i procedur </a:t>
            </a:r>
            <a:r>
              <a:rPr lang="pl-PL" sz="3800" dirty="0" smtClean="0">
                <a:solidFill>
                  <a:schemeClr val="bg1"/>
                </a:solidFill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umożliwiających </a:t>
            </a:r>
            <a:r>
              <a:rPr lang="pl-PL" sz="3800" dirty="0">
                <a:solidFill>
                  <a:schemeClr val="bg1"/>
                </a:solidFill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uczestniczenie w kreowaniu regulacji UE</a:t>
            </a:r>
            <a:endParaRPr lang="pl-PL" sz="2000" dirty="0">
              <a:solidFill>
                <a:schemeClr val="bg1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7FA0BE81-5F58-2D92-F978-7E07DFAEF7C8}"/>
              </a:ext>
            </a:extLst>
          </p:cNvPr>
          <p:cNvSpPr txBox="1"/>
          <p:nvPr/>
        </p:nvSpPr>
        <p:spPr>
          <a:xfrm>
            <a:off x="1183541" y="2453128"/>
            <a:ext cx="7728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  <a:latin typeface="Lato Black" panose="020F0A02020204030203" pitchFamily="34" charset="-18"/>
                <a:ea typeface="Open Sans Extrabold" panose="020B0606030504020204" pitchFamily="34" charset="0"/>
                <a:cs typeface="Open Sans Extrabold" panose="020B0606030504020204" pitchFamily="34" charset="0"/>
              </a:rPr>
              <a:t>Dziękuję </a:t>
            </a:r>
            <a:r>
              <a:rPr lang="pl-PL" sz="4000" dirty="0" smtClean="0">
                <a:solidFill>
                  <a:schemeClr val="bg1"/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za uwagę</a:t>
            </a:r>
            <a:endParaRPr lang="pl-PL" sz="4000" dirty="0">
              <a:solidFill>
                <a:schemeClr val="bg1"/>
              </a:solidFill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524928E-A03D-AB49-A332-91EB7FFDC256}"/>
              </a:ext>
            </a:extLst>
          </p:cNvPr>
          <p:cNvSpPr txBox="1"/>
          <p:nvPr/>
        </p:nvSpPr>
        <p:spPr>
          <a:xfrm>
            <a:off x="1357323" y="433565"/>
            <a:ext cx="894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Procedura ustawodawcza UE i krajowa</a:t>
            </a:r>
            <a:endParaRPr lang="pl-PL" sz="28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>
            <a:grpSpLocks/>
          </p:cNvGrpSpPr>
          <p:nvPr/>
        </p:nvGrpSpPr>
        <p:grpSpPr bwMode="auto">
          <a:xfrm>
            <a:off x="2157414" y="1328409"/>
            <a:ext cx="6096000" cy="4324679"/>
            <a:chOff x="2117877" y="1297053"/>
            <a:chExt cx="6096000" cy="4325891"/>
          </a:xfrm>
        </p:grpSpPr>
        <p:sp>
          <p:nvSpPr>
            <p:cNvPr id="7" name="Dowolny kształt 6"/>
            <p:cNvSpPr/>
            <p:nvPr/>
          </p:nvSpPr>
          <p:spPr>
            <a:xfrm>
              <a:off x="4148485" y="1297053"/>
              <a:ext cx="1907978" cy="1332614"/>
            </a:xfrm>
            <a:custGeom>
              <a:avLst/>
              <a:gdLst>
                <a:gd name="connsiteX0" fmla="*/ 0 w 2032000"/>
                <a:gd name="connsiteY0" fmla="*/ 1354666 h 1354666"/>
                <a:gd name="connsiteX1" fmla="*/ 1016000 w 2032000"/>
                <a:gd name="connsiteY1" fmla="*/ 0 h 1354666"/>
                <a:gd name="connsiteX2" fmla="*/ 1016001 w 2032000"/>
                <a:gd name="connsiteY2" fmla="*/ 0 h 1354666"/>
                <a:gd name="connsiteX3" fmla="*/ 2032000 w 2032000"/>
                <a:gd name="connsiteY3" fmla="*/ 1354666 h 1354666"/>
                <a:gd name="connsiteX4" fmla="*/ 0 w 2032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1016001" y="0"/>
                  </a:lnTo>
                  <a:lnTo>
                    <a:pt x="2032000" y="1354666"/>
                  </a:lnTo>
                  <a:lnTo>
                    <a:pt x="0" y="13546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1600" dirty="0"/>
            </a:p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1600" dirty="0"/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3210076" y="2761318"/>
              <a:ext cx="3854499" cy="1449991"/>
            </a:xfrm>
            <a:custGeom>
              <a:avLst/>
              <a:gdLst>
                <a:gd name="connsiteX0" fmla="*/ 0 w 4064000"/>
                <a:gd name="connsiteY0" fmla="*/ 1354666 h 1354666"/>
                <a:gd name="connsiteX1" fmla="*/ 1016000 w 4064000"/>
                <a:gd name="connsiteY1" fmla="*/ 0 h 1354666"/>
                <a:gd name="connsiteX2" fmla="*/ 3048001 w 4064000"/>
                <a:gd name="connsiteY2" fmla="*/ 0 h 1354666"/>
                <a:gd name="connsiteX3" fmla="*/ 4064000 w 4064000"/>
                <a:gd name="connsiteY3" fmla="*/ 1354666 h 1354666"/>
                <a:gd name="connsiteX4" fmla="*/ 0 w 4064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3048001" y="0"/>
                  </a:lnTo>
                  <a:lnTo>
                    <a:pt x="4064000" y="1354666"/>
                  </a:lnTo>
                  <a:lnTo>
                    <a:pt x="0" y="13546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81065"/>
                <a:satOff val="-6344"/>
                <a:lumOff val="15683"/>
                <a:alphaOff val="0"/>
              </a:schemeClr>
            </a:fillRef>
            <a:effectRef idx="0">
              <a:schemeClr val="accent1">
                <a:shade val="80000"/>
                <a:hueOff val="181065"/>
                <a:satOff val="-6344"/>
                <a:lumOff val="15683"/>
                <a:alphaOff val="0"/>
              </a:schemeClr>
            </a:effectRef>
            <a:fontRef idx="minor">
              <a:schemeClr val="lt1"/>
            </a:fontRef>
          </p:style>
          <p:txBody>
            <a:bodyPr lIns="793750" tIns="82550" rIns="793750" bIns="82550" spcCol="1270" anchor="ctr"/>
            <a:lstStyle/>
            <a:p>
              <a:pPr algn="ctr" defTabSz="28892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6500" dirty="0"/>
            </a:p>
          </p:txBody>
        </p:sp>
        <p:sp>
          <p:nvSpPr>
            <p:cNvPr id="9" name="Dowolny kształt 8"/>
            <p:cNvSpPr/>
            <p:nvPr/>
          </p:nvSpPr>
          <p:spPr>
            <a:xfrm>
              <a:off x="2117877" y="4268278"/>
              <a:ext cx="6096000" cy="1354666"/>
            </a:xfrm>
            <a:custGeom>
              <a:avLst/>
              <a:gdLst>
                <a:gd name="connsiteX0" fmla="*/ 0 w 6096000"/>
                <a:gd name="connsiteY0" fmla="*/ 1354666 h 1354666"/>
                <a:gd name="connsiteX1" fmla="*/ 1016000 w 6096000"/>
                <a:gd name="connsiteY1" fmla="*/ 0 h 1354666"/>
                <a:gd name="connsiteX2" fmla="*/ 5080001 w 6096000"/>
                <a:gd name="connsiteY2" fmla="*/ 0 h 1354666"/>
                <a:gd name="connsiteX3" fmla="*/ 6096000 w 6096000"/>
                <a:gd name="connsiteY3" fmla="*/ 1354666 h 1354666"/>
                <a:gd name="connsiteX4" fmla="*/ 0 w 6096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5080001" y="0"/>
                  </a:lnTo>
                  <a:lnTo>
                    <a:pt x="6096000" y="1354666"/>
                  </a:lnTo>
                  <a:lnTo>
                    <a:pt x="0" y="13546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62130"/>
                <a:satOff val="-12688"/>
                <a:lumOff val="31366"/>
                <a:alphaOff val="0"/>
              </a:schemeClr>
            </a:fillRef>
            <a:effectRef idx="0">
              <a:schemeClr val="accent1">
                <a:shade val="80000"/>
                <a:hueOff val="362130"/>
                <a:satOff val="-12688"/>
                <a:lumOff val="31366"/>
                <a:alphaOff val="0"/>
              </a:schemeClr>
            </a:effectRef>
            <a:fontRef idx="minor">
              <a:schemeClr val="lt1"/>
            </a:fontRef>
          </p:style>
          <p:txBody>
            <a:bodyPr lIns="1097279" tIns="30480" rIns="1097281" bIns="30480"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2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Łącznik prosty ze strzałką 9"/>
          <p:cNvCxnSpPr/>
          <p:nvPr/>
        </p:nvCxnSpPr>
        <p:spPr>
          <a:xfrm>
            <a:off x="2108200" y="5834063"/>
            <a:ext cx="6088063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056491" y="1990636"/>
            <a:ext cx="430887" cy="336103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hangingPunct="1">
              <a:defRPr/>
            </a:pPr>
            <a:r>
              <a:rPr lang="pl-PL" sz="1600" b="1" dirty="0"/>
              <a:t>Czas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1402227" y="1598661"/>
            <a:ext cx="0" cy="4064000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3556682" y="584576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Możliwość wpływu </a:t>
            </a:r>
            <a:endParaRPr lang="pl-PL" sz="1600" b="1" dirty="0"/>
          </a:p>
        </p:txBody>
      </p:sp>
      <p:sp>
        <p:nvSpPr>
          <p:cNvPr id="13" name="Strzałka w lewo 12"/>
          <p:cNvSpPr/>
          <p:nvPr/>
        </p:nvSpPr>
        <p:spPr>
          <a:xfrm>
            <a:off x="6223000" y="2706736"/>
            <a:ext cx="1973263" cy="923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400" b="1" dirty="0">
                <a:solidFill>
                  <a:schemeClr val="tx1"/>
                </a:solidFill>
              </a:rPr>
              <a:t>Stanowisko Rządu RP</a:t>
            </a:r>
          </a:p>
        </p:txBody>
      </p: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4213745" y="1788280"/>
            <a:ext cx="1810247" cy="82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/>
              <a:t>Krajowa procedura ustawodawcza</a:t>
            </a:r>
          </a:p>
        </p:txBody>
      </p:sp>
      <p:cxnSp>
        <p:nvCxnSpPr>
          <p:cNvPr id="15" name="Łącznik prosty 14"/>
          <p:cNvCxnSpPr/>
          <p:nvPr/>
        </p:nvCxnSpPr>
        <p:spPr>
          <a:xfrm flipH="1">
            <a:off x="5166179" y="2841625"/>
            <a:ext cx="0" cy="113665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trzałka w lewo 19"/>
          <p:cNvSpPr/>
          <p:nvPr/>
        </p:nvSpPr>
        <p:spPr>
          <a:xfrm>
            <a:off x="7471684" y="5229225"/>
            <a:ext cx="1582738" cy="5191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100" b="1" dirty="0">
                <a:solidFill>
                  <a:schemeClr val="tx1"/>
                </a:solidFill>
              </a:rPr>
              <a:t>Grupy robocze KE</a:t>
            </a:r>
          </a:p>
        </p:txBody>
      </p:sp>
      <p:sp>
        <p:nvSpPr>
          <p:cNvPr id="21" name="Strzałka w lewo 20"/>
          <p:cNvSpPr/>
          <p:nvPr/>
        </p:nvSpPr>
        <p:spPr>
          <a:xfrm>
            <a:off x="7031038" y="4806950"/>
            <a:ext cx="1581150" cy="520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100" b="1" dirty="0">
                <a:solidFill>
                  <a:schemeClr val="tx1"/>
                </a:solidFill>
              </a:rPr>
              <a:t>Polacy w KE</a:t>
            </a:r>
          </a:p>
        </p:txBody>
      </p:sp>
      <p:sp>
        <p:nvSpPr>
          <p:cNvPr id="22" name="Strzałka w lewo 21"/>
          <p:cNvSpPr/>
          <p:nvPr/>
        </p:nvSpPr>
        <p:spPr>
          <a:xfrm>
            <a:off x="6878638" y="4298950"/>
            <a:ext cx="1581150" cy="520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100" b="1" dirty="0">
                <a:solidFill>
                  <a:schemeClr val="tx1"/>
                </a:solidFill>
              </a:rPr>
              <a:t>Eksperci narodowi</a:t>
            </a:r>
          </a:p>
        </p:txBody>
      </p:sp>
      <p:sp>
        <p:nvSpPr>
          <p:cNvPr id="23" name="Strzałka w prawo 22"/>
          <p:cNvSpPr/>
          <p:nvPr/>
        </p:nvSpPr>
        <p:spPr>
          <a:xfrm>
            <a:off x="1695276" y="5305426"/>
            <a:ext cx="131762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100" b="1" dirty="0">
                <a:solidFill>
                  <a:schemeClr val="tx1"/>
                </a:solidFill>
              </a:rPr>
              <a:t>Lobbying</a:t>
            </a:r>
          </a:p>
        </p:txBody>
      </p:sp>
      <p:sp>
        <p:nvSpPr>
          <p:cNvPr id="24" name="Strzałka w prawo 23"/>
          <p:cNvSpPr/>
          <p:nvPr/>
        </p:nvSpPr>
        <p:spPr>
          <a:xfrm>
            <a:off x="1623786" y="4768850"/>
            <a:ext cx="1720850" cy="51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050" b="1" dirty="0">
                <a:solidFill>
                  <a:schemeClr val="tx1"/>
                </a:solidFill>
              </a:rPr>
              <a:t>Konsultacje publiczne</a:t>
            </a:r>
          </a:p>
        </p:txBody>
      </p:sp>
      <p:sp>
        <p:nvSpPr>
          <p:cNvPr id="25" name="Strzałka w prawo 24"/>
          <p:cNvSpPr/>
          <p:nvPr/>
        </p:nvSpPr>
        <p:spPr>
          <a:xfrm>
            <a:off x="2108200" y="4235550"/>
            <a:ext cx="1428750" cy="51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 smtClean="0">
                <a:solidFill>
                  <a:schemeClr val="tx1"/>
                </a:solidFill>
              </a:rPr>
              <a:t>‚Call </a:t>
            </a:r>
            <a:r>
              <a:rPr lang="pl-PL" sz="1100" b="1" dirty="0">
                <a:solidFill>
                  <a:schemeClr val="tx1"/>
                </a:solidFill>
              </a:rPr>
              <a:t>for </a:t>
            </a:r>
            <a:r>
              <a:rPr lang="pl-PL" sz="1100" b="1" dirty="0" err="1">
                <a:solidFill>
                  <a:schemeClr val="tx1"/>
                </a:solidFill>
              </a:rPr>
              <a:t>evidence</a:t>
            </a:r>
            <a:r>
              <a:rPr lang="pl-PL" sz="1100" b="1" dirty="0">
                <a:solidFill>
                  <a:schemeClr val="tx1"/>
                </a:solidFill>
              </a:rPr>
              <a:t>'</a:t>
            </a:r>
          </a:p>
        </p:txBody>
      </p:sp>
      <p:sp>
        <p:nvSpPr>
          <p:cNvPr id="26" name="pole tekstowe 25"/>
          <p:cNvSpPr txBox="1">
            <a:spLocks noChangeArrowheads="1"/>
          </p:cNvSpPr>
          <p:nvPr/>
        </p:nvSpPr>
        <p:spPr bwMode="auto">
          <a:xfrm>
            <a:off x="3513138" y="4768850"/>
            <a:ext cx="3103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/>
              <a:t>Komisja Europejska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222875" y="3163888"/>
            <a:ext cx="1211263" cy="550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 Europejski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000955" y="3189903"/>
            <a:ext cx="101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pl-PL" b="1" dirty="0" smtClean="0"/>
              <a:t> UE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500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524928E-A03D-AB49-A332-91EB7FFDC256}"/>
              </a:ext>
            </a:extLst>
          </p:cNvPr>
          <p:cNvSpPr txBox="1"/>
          <p:nvPr/>
        </p:nvSpPr>
        <p:spPr>
          <a:xfrm>
            <a:off x="1357323" y="433565"/>
            <a:ext cx="894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Jak wpływać na proces decyzyjny KE?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3618159" y="3276988"/>
            <a:ext cx="1211263" cy="550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239084" y="1233765"/>
            <a:ext cx="4694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altLang="en-US" dirty="0">
                <a:latin typeface="Arial" panose="020B0604020202020204" pitchFamily="34" charset="0"/>
                <a:cs typeface="Arial" panose="020B0604020202020204" pitchFamily="34" charset="0"/>
              </a:rPr>
              <a:t>Udział w grupach eksperckich przy KE. Informacje na stronie </a:t>
            </a:r>
            <a:r>
              <a:rPr lang="pl-PL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‘Register of </a:t>
            </a:r>
            <a:r>
              <a:rPr lang="pl-PL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pl-PL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  <a:r>
              <a:rPr lang="pl-PL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pl-PL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106065" y="33569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5933316" y="2155279"/>
            <a:ext cx="4680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Konsultacje publiczne na stronie KE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1252796" y="3089446"/>
            <a:ext cx="4680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pl-PL" altLang="en-US" dirty="0">
                <a:latin typeface="Arial" panose="020B0604020202020204" pitchFamily="34" charset="0"/>
                <a:cs typeface="Arial" panose="020B0604020202020204" pitchFamily="34" charset="0"/>
              </a:rPr>
              <a:t>Udział w grupach eksperckich przy agencjach unijnych (ESMA, EIOPA, EBA) 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940010" y="4023613"/>
            <a:ext cx="4680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pl-PL" altLang="en-US" dirty="0">
                <a:latin typeface="Arial" panose="020B0604020202020204" pitchFamily="34" charset="0"/>
                <a:cs typeface="Arial" panose="020B0604020202020204" pitchFamily="34" charset="0"/>
              </a:rPr>
              <a:t>Spotkania bilateralne z pracownikami DG </a:t>
            </a:r>
            <a:r>
              <a:rPr lang="pl-PL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(FISMA)</a:t>
            </a:r>
            <a:endParaRPr lang="pl-P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259490" y="4938013"/>
            <a:ext cx="4680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</a:pPr>
            <a:r>
              <a:rPr lang="pl-PL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Jak największa liczba oddelegowanych ekspertów narodowych</a:t>
            </a:r>
            <a:endParaRPr lang="pl-P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191ACD5-11E8-4E41-BA91-843C774DCF5E}"/>
              </a:ext>
            </a:extLst>
          </p:cNvPr>
          <p:cNvSpPr txBox="1"/>
          <p:nvPr/>
        </p:nvSpPr>
        <p:spPr>
          <a:xfrm>
            <a:off x="911424" y="3356992"/>
            <a:ext cx="74814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700" dirty="0" smtClean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sz="1700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1127448" y="296652"/>
            <a:ext cx="396044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Eksperci narodowi MF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3129943727"/>
              </p:ext>
            </p:extLst>
          </p:nvPr>
        </p:nvGraphicFramePr>
        <p:xfrm>
          <a:off x="3791744" y="2132856"/>
          <a:ext cx="72008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415480" y="5733256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 smtClean="0"/>
              <a:t>Źródło https</a:t>
            </a:r>
            <a:r>
              <a:rPr lang="pl-PL" sz="1000" i="1" dirty="0"/>
              <a:t>://www.gov.pl/web/finanse</a:t>
            </a:r>
          </a:p>
        </p:txBody>
      </p:sp>
    </p:spTree>
    <p:extLst>
      <p:ext uri="{BB962C8B-B14F-4D97-AF65-F5344CB8AC3E}">
        <p14:creationId xmlns:p14="http://schemas.microsoft.com/office/powerpoint/2010/main" val="28332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191ACD5-11E8-4E41-BA91-843C774DCF5E}"/>
              </a:ext>
            </a:extLst>
          </p:cNvPr>
          <p:cNvSpPr txBox="1"/>
          <p:nvPr/>
        </p:nvSpPr>
        <p:spPr>
          <a:xfrm>
            <a:off x="888409" y="1468411"/>
            <a:ext cx="10001185" cy="468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700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Strona internetowa Komisji „Wyraź swoją opinię” </a:t>
            </a: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HAVE YOUR SAY!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Od 30 czerwca 2022 roku- 87 inicjatyw opublikowanych do konsultacji </a:t>
            </a:r>
            <a:r>
              <a:rPr lang="pl-PL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(12 tyg. na opinie w ramach konsultacji społecznych</a:t>
            </a:r>
            <a:r>
              <a:rPr lang="pl-PL" sz="2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 właściwości MF (6):</a:t>
            </a:r>
          </a:p>
          <a:p>
            <a:pPr>
              <a:lnSpc>
                <a:spcPct val="150000"/>
              </a:lnSpc>
            </a:pPr>
            <a:endParaRPr lang="pl-PL" sz="2000" b="1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b="1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1400" b="1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* Na stronie Komisji znajdują się również do zaopiniowania projekty </a:t>
            </a:r>
            <a:r>
              <a:rPr lang="pl-PL" sz="1400" b="1" u="sng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na innych etapach prac KE </a:t>
            </a:r>
            <a:r>
              <a:rPr lang="pl-PL" sz="14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przed publikacją   aktu legislacyjnego (zielone księgi</a:t>
            </a:r>
            <a:r>
              <a:rPr lang="pl-PL" sz="1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białe księgi, projekt </a:t>
            </a:r>
            <a:r>
              <a:rPr lang="pl-PL" sz="14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aktu legislacyjnego, przyjęcie przez Komisję)</a:t>
            </a:r>
            <a:endParaRPr lang="pl-PL" sz="14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839416" y="332656"/>
            <a:ext cx="4392488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Konsultacje publiczne</a:t>
            </a:r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7218803" y="3739833"/>
            <a:ext cx="851883" cy="406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8085946" y="406394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Cła (1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5842518" y="3811360"/>
            <a:ext cx="92968" cy="665822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3919688" y="3738327"/>
            <a:ext cx="698094" cy="533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5231904" y="447718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Opodatkowanie (3)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459596" y="426399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Usługi bankowe i finansowe (2)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191ACD5-11E8-4E41-BA91-843C774DCF5E}"/>
              </a:ext>
            </a:extLst>
          </p:cNvPr>
          <p:cNvSpPr txBox="1"/>
          <p:nvPr/>
        </p:nvSpPr>
        <p:spPr>
          <a:xfrm>
            <a:off x="614324" y="1412777"/>
            <a:ext cx="11458340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sz="1700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rPr>
              <a:t>PROCES W MF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Publikacja konsultacji we właściwości MF na stronie KE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(Współpraca międzynarodowa &gt; Unia Europejska </a:t>
            </a:r>
            <a:r>
              <a:rPr lang="pl-PL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&gt;  Konsultacje społeczne w organach </a:t>
            </a:r>
            <a:r>
              <a:rPr lang="pl-PL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UE &gt; Lista aktualnych konsultacji na stronie KE) </a:t>
            </a:r>
            <a:endParaRPr lang="pl-PL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właściwych, w celu rozpowszechnienia informacji i zachęcenia do wyrażenia opinii ( również współpracujących podmiotów zewnętrznych)</a:t>
            </a:r>
          </a:p>
          <a:p>
            <a:pPr>
              <a:lnSpc>
                <a:spcPct val="150000"/>
              </a:lnSpc>
            </a:pPr>
            <a:endParaRPr lang="pl-PL" sz="2000" b="1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Od 2021 roku </a:t>
            </a:r>
            <a:r>
              <a:rPr lang="pl-PL" sz="2000" b="1" u="sng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54 inicjatyw ogłoszonych w na stronie MF (na różnym etapie) </a:t>
            </a:r>
            <a:r>
              <a:rPr lang="pl-PL" sz="2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; aktualnie brak </a:t>
            </a:r>
            <a:r>
              <a:rPr lang="pl-PL" sz="2000" b="1" u="sng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konsultacji publicznych </a:t>
            </a:r>
            <a:r>
              <a:rPr lang="pl-PL" sz="2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 właściwości MF na stronie KE </a:t>
            </a:r>
          </a:p>
          <a:p>
            <a:pPr>
              <a:lnSpc>
                <a:spcPct val="150000"/>
              </a:lnSpc>
            </a:pPr>
            <a:endParaRPr lang="pl-PL" sz="2000" b="1" dirty="0" smtClean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0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000" b="1" dirty="0" smtClean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0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839416" y="332656"/>
            <a:ext cx="4392488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Konsultacje publiczne</a:t>
            </a:r>
          </a:p>
        </p:txBody>
      </p:sp>
      <p:sp>
        <p:nvSpPr>
          <p:cNvPr id="2" name="Strzałka w prawo 1"/>
          <p:cNvSpPr/>
          <p:nvPr/>
        </p:nvSpPr>
        <p:spPr>
          <a:xfrm>
            <a:off x="7608168" y="2420888"/>
            <a:ext cx="1080120" cy="3406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8760296" y="234888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Publikacja na stronie MF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4871864" y="3247684"/>
            <a:ext cx="1008112" cy="3779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117900" y="3225489"/>
            <a:ext cx="586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Informacja w EZD do Departamentów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a 24"/>
          <p:cNvSpPr/>
          <p:nvPr/>
        </p:nvSpPr>
        <p:spPr>
          <a:xfrm>
            <a:off x="1055440" y="3140968"/>
            <a:ext cx="720080" cy="252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191ACD5-11E8-4E41-BA91-843C774DCF5E}"/>
              </a:ext>
            </a:extLst>
          </p:cNvPr>
          <p:cNvSpPr txBox="1"/>
          <p:nvPr/>
        </p:nvSpPr>
        <p:spPr>
          <a:xfrm>
            <a:off x="420836" y="1124744"/>
            <a:ext cx="1145834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sz="1700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Usługi płatnicze – przegląd przepisów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UE ( 195 opinii)</a:t>
            </a:r>
          </a:p>
          <a:p>
            <a:pPr>
              <a:lnSpc>
                <a:spcPct val="150000"/>
              </a:lnSpc>
            </a:pPr>
            <a:endParaRPr lang="pl-PL" sz="20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b="1" dirty="0" smtClean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000" b="1" dirty="0" smtClean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0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839416" y="198883"/>
            <a:ext cx="5472608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Konsultacje publiczne- usługi bankowe i cyfrowe  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Wykres 23"/>
          <p:cNvGraphicFramePr/>
          <p:nvPr>
            <p:extLst>
              <p:ext uri="{D42A27DB-BD31-4B8C-83A1-F6EECF244321}">
                <p14:modId xmlns:p14="http://schemas.microsoft.com/office/powerpoint/2010/main" val="1120330881"/>
              </p:ext>
            </p:extLst>
          </p:nvPr>
        </p:nvGraphicFramePr>
        <p:xfrm>
          <a:off x="983432" y="953166"/>
          <a:ext cx="10333148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7472335" y="240798"/>
            <a:ext cx="4703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/>
              <a:t>Źródło https://ec.europa.eu/info/law/better-regulation/have-your-say/initiatives/13331-Payment-services-review-of-EU-rules/feedback_en?p_id=30776787 </a:t>
            </a:r>
          </a:p>
        </p:txBody>
      </p:sp>
    </p:spTree>
    <p:extLst>
      <p:ext uri="{BB962C8B-B14F-4D97-AF65-F5344CB8AC3E}">
        <p14:creationId xmlns:p14="http://schemas.microsoft.com/office/powerpoint/2010/main" val="5350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191ACD5-11E8-4E41-BA91-843C774DCF5E}"/>
              </a:ext>
            </a:extLst>
          </p:cNvPr>
          <p:cNvSpPr txBox="1"/>
          <p:nvPr/>
        </p:nvSpPr>
        <p:spPr>
          <a:xfrm>
            <a:off x="839416" y="1340768"/>
            <a:ext cx="10031648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sz="1700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Usługi płatnicze – przegląd przepisów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UE ( 195 opinii)</a:t>
            </a:r>
          </a:p>
          <a:p>
            <a:pPr>
              <a:lnSpc>
                <a:spcPct val="150000"/>
              </a:lnSpc>
            </a:pPr>
            <a:endParaRPr lang="pl-PL" sz="20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pl-PL" sz="2000" b="1" dirty="0">
              <a:latin typeface="Lato" panose="020F0502020204030203" pitchFamily="34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839416" y="198883"/>
            <a:ext cx="5472608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Konsultacje publiczne- usługi bankowe i cyfrowe  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472335" y="240798"/>
            <a:ext cx="4703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/>
              <a:t>Źródło https://ec.europa.eu/info/law/better-regulation/have-your-say/initiatives/13331-Payment-services-review-of-EU-rules/feedback_en?p_id=30776787 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881345268"/>
              </p:ext>
            </p:extLst>
          </p:nvPr>
        </p:nvGraphicFramePr>
        <p:xfrm>
          <a:off x="983432" y="2060848"/>
          <a:ext cx="11305256" cy="408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19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524928E-A03D-AB49-A332-91EB7FFDC256}"/>
              </a:ext>
            </a:extLst>
          </p:cNvPr>
          <p:cNvSpPr txBox="1"/>
          <p:nvPr/>
        </p:nvSpPr>
        <p:spPr>
          <a:xfrm>
            <a:off x="1357323" y="433565"/>
            <a:ext cx="894236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WNIOSKI:</a:t>
            </a:r>
          </a:p>
          <a:p>
            <a:pPr algn="ctr"/>
            <a:endParaRPr lang="pl-PL" sz="2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pl-PL" sz="2000" b="1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Największe 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pole do działania istnieje na </a:t>
            </a:r>
            <a:r>
              <a:rPr lang="pl-PL" altLang="pl-PL" sz="2000">
                <a:latin typeface="Arial" panose="020B0604020202020204" pitchFamily="34" charset="0"/>
                <a:cs typeface="Arial" panose="020B0604020202020204" pitchFamily="34" charset="0"/>
              </a:rPr>
              <a:t>forum </a:t>
            </a:r>
            <a:r>
              <a:rPr lang="pl-PL" altLang="pl-PL" sz="2000" smtClean="0">
                <a:latin typeface="Arial" panose="020B0604020202020204" pitchFamily="34" charset="0"/>
                <a:cs typeface="Arial" panose="020B0604020202020204" pitchFamily="34" charset="0"/>
              </a:rPr>
              <a:t>KE;</a:t>
            </a:r>
            <a:endParaRPr lang="pl-PL" alt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</a:t>
            </a:r>
            <a:r>
              <a:rPr lang="pl-PL" sz="2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 </a:t>
            </a:r>
            <a:r>
              <a:rPr lang="pl-PL" sz="2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dalej w negocjacjach, tym mniejsza możliwość wpływu na kształt tworzonego prawa;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KE jest otwarta na głosy wszystkich </a:t>
            </a:r>
            <a:r>
              <a:rPr lang="pl-PL" alt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: administracji rządowej, przedstawicieli rynku i biznesu, MŚP, obywateli, organizacji 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pozarządowych;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Polska wciąż nie bierze wystarczająco aktywnego udziału w konsultacjach publicznych;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KAŻDY może wypowiedzieć się na temat konkretnej inicjatywy poprzez prowadzone konsultacje na stronie 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Have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your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(europa.eu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)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Śledzenie procesu 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negocjacyjnego: 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commission.europa.eu/law/track-law-making_pl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 smtClean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618159" y="3276988"/>
            <a:ext cx="1211263" cy="550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MFKAS_Godło_PL_Star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MFKAS_Godło_PL_Srodek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MFKAS_Godło_PL_koniec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459</Words>
  <Application>Microsoft Office PowerPoint</Application>
  <PresentationFormat>Panoramiczny</PresentationFormat>
  <Paragraphs>92</Paragraphs>
  <Slides>10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11</vt:i4>
      </vt:variant>
      <vt:variant>
        <vt:lpstr>Tytuły slajdów</vt:lpstr>
      </vt:variant>
      <vt:variant>
        <vt:i4>10</vt:i4>
      </vt:variant>
    </vt:vector>
  </HeadingPairs>
  <TitlesOfParts>
    <vt:vector size="29" baseType="lpstr">
      <vt:lpstr>Arial</vt:lpstr>
      <vt:lpstr>Calibri</vt:lpstr>
      <vt:lpstr>Lato</vt:lpstr>
      <vt:lpstr>Lato Black</vt:lpstr>
      <vt:lpstr>Montserrat</vt:lpstr>
      <vt:lpstr>Open Sans</vt:lpstr>
      <vt:lpstr>Open Sans Extrabold</vt:lpstr>
      <vt:lpstr>Wingdings</vt:lpstr>
      <vt:lpstr>1_MFKAS_Godło_PL_Start</vt:lpstr>
      <vt:lpstr>2_MFKAS_Godło_PL_Start</vt:lpstr>
      <vt:lpstr>3_MFKAS_Godło_PL_Start</vt:lpstr>
      <vt:lpstr>4_MFKAS_Godło_PL_Start</vt:lpstr>
      <vt:lpstr>5_MFKAS_Godło_PL_Start</vt:lpstr>
      <vt:lpstr>6_MFKAS_Godło_PL_Srodek</vt:lpstr>
      <vt:lpstr>7_MFKAS_Godło_PL_koniec</vt:lpstr>
      <vt:lpstr>8_MFKAS_Godło_PL_koniec</vt:lpstr>
      <vt:lpstr>9_MFKAS_Godło_PL_koniec</vt:lpstr>
      <vt:lpstr>10_MFKAS_Godło_PL_koniec</vt:lpstr>
      <vt:lpstr>11_MFKAS_Godło_PL_koniec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Finansów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Waluchowski Jakub</dc:creator>
  <cp:lastModifiedBy>Szwarc Katarzyna</cp:lastModifiedBy>
  <cp:revision>136</cp:revision>
  <dcterms:created xsi:type="dcterms:W3CDTF">2022-12-12T12:52:00Z</dcterms:created>
  <dcterms:modified xsi:type="dcterms:W3CDTF">2023-07-04T08:33:15Z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UxC4dwLulzfINJ8nQH+xvX5LNGipWa4BRSZhPgxsCvnrXlWiiUskJFf1AWiRRQepMa1FSHUJev73RZglglDntQ==</vt:lpwstr>
  </property>
  <property fmtid="{D5CDD505-2E9C-101B-9397-08002B2CF9AE}" pid="4" name="MFClassificationDate">
    <vt:lpwstr>2022-12-12T14:34:47.5865267+01:00</vt:lpwstr>
  </property>
  <property fmtid="{D5CDD505-2E9C-101B-9397-08002B2CF9AE}" pid="5" name="MFClassifiedBySID">
    <vt:lpwstr>UxC4dwLulzfINJ8nQH+xvX5LNGipWa4BRSZhPgxsCvm42mrIC/DSDv0ggS+FjUN/2v1BBotkLlY5aAiEhoi6uWOQjDXbca9l4pMk7hYqkEZ/txrvi5r1yDiZ7bsao6g1</vt:lpwstr>
  </property>
  <property fmtid="{D5CDD505-2E9C-101B-9397-08002B2CF9AE}" pid="6" name="MFGRNItemId">
    <vt:lpwstr>GRN-32067ed9-09ec-4d18-bc9c-9895c26ea8ce</vt:lpwstr>
  </property>
  <property fmtid="{D5CDD505-2E9C-101B-9397-08002B2CF9AE}" pid="7" name="MFHash">
    <vt:lpwstr>AJ5IkJ/YP6u9W4a1i020EbZI0ypsZx0jfnkNn/d3+Fk=</vt:lpwstr>
  </property>
  <property fmtid="{D5CDD505-2E9C-101B-9397-08002B2CF9AE}" pid="8" name="DLPManualFileClassification">
    <vt:lpwstr>{5fdfc941-3fcf-4a5b-87be-4848800d39d0}</vt:lpwstr>
  </property>
  <property fmtid="{D5CDD505-2E9C-101B-9397-08002B2CF9AE}" pid="9" name="MFRefresh">
    <vt:lpwstr>False</vt:lpwstr>
  </property>
</Properties>
</file>