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98" r:id="rId5"/>
    <p:sldId id="258" r:id="rId6"/>
    <p:sldId id="259" r:id="rId7"/>
    <p:sldId id="300" r:id="rId8"/>
    <p:sldId id="304" r:id="rId9"/>
    <p:sldId id="279" r:id="rId10"/>
    <p:sldId id="281" r:id="rId11"/>
    <p:sldId id="301" r:id="rId12"/>
    <p:sldId id="283" r:id="rId13"/>
    <p:sldId id="305" r:id="rId14"/>
    <p:sldId id="302" r:id="rId15"/>
    <p:sldId id="303" r:id="rId16"/>
    <p:sldId id="299" r:id="rId17"/>
    <p:sldId id="297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F26FFC8E-0F41-4321-84C1-861D51D048FB}">
          <p14:sldIdLst>
            <p14:sldId id="298"/>
            <p14:sldId id="258"/>
            <p14:sldId id="259"/>
            <p14:sldId id="300"/>
            <p14:sldId id="304"/>
            <p14:sldId id="279"/>
            <p14:sldId id="281"/>
            <p14:sldId id="301"/>
            <p14:sldId id="283"/>
            <p14:sldId id="305"/>
            <p14:sldId id="302"/>
            <p14:sldId id="303"/>
            <p14:sldId id="299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i Rytel" initials="AR" lastIdx="8" clrIdx="0">
    <p:extLst>
      <p:ext uri="{19B8F6BF-5375-455C-9EA6-DF929625EA0E}">
        <p15:presenceInfo xmlns:p15="http://schemas.microsoft.com/office/powerpoint/2012/main" userId="adee70f731ef89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91" autoAdjust="0"/>
    <p:restoredTop sz="86259" autoAdjust="0"/>
  </p:normalViewPr>
  <p:slideViewPr>
    <p:cSldViewPr snapToGrid="0">
      <p:cViewPr varScale="1">
        <p:scale>
          <a:sx n="74" d="100"/>
          <a:sy n="74" d="100"/>
        </p:scale>
        <p:origin x="4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BFC86E-6B29-40AB-8645-4CA91DF38A5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A0188BC-49A3-484A-AA36-A39E139129C7}">
      <dgm:prSet/>
      <dgm:spPr/>
      <dgm:t>
        <a:bodyPr/>
        <a:lstStyle/>
        <a:p>
          <a:r>
            <a:rPr lang="pl-PL" b="1" dirty="0"/>
            <a:t>AI i społeczeństwo</a:t>
          </a:r>
          <a:endParaRPr lang="en-US" dirty="0"/>
        </a:p>
      </dgm:t>
    </dgm:pt>
    <dgm:pt modelId="{85892E9B-5ADB-4E34-B73A-57C42F286B44}" type="parTrans" cxnId="{D24AC7D6-AF22-411C-A7D8-B80D1AF976BA}">
      <dgm:prSet/>
      <dgm:spPr/>
      <dgm:t>
        <a:bodyPr/>
        <a:lstStyle/>
        <a:p>
          <a:endParaRPr lang="en-US"/>
        </a:p>
      </dgm:t>
    </dgm:pt>
    <dgm:pt modelId="{49D47884-B55A-4FA4-867D-44DBD28FEEEE}" type="sibTrans" cxnId="{D24AC7D6-AF22-411C-A7D8-B80D1AF976BA}">
      <dgm:prSet/>
      <dgm:spPr/>
      <dgm:t>
        <a:bodyPr/>
        <a:lstStyle/>
        <a:p>
          <a:endParaRPr lang="en-US"/>
        </a:p>
      </dgm:t>
    </dgm:pt>
    <dgm:pt modelId="{44167F4F-09BD-4721-A440-13E31CFCA208}">
      <dgm:prSet/>
      <dgm:spPr/>
      <dgm:t>
        <a:bodyPr/>
        <a:lstStyle/>
        <a:p>
          <a:r>
            <a:rPr lang="pl-PL" b="1" dirty="0"/>
            <a:t>AI i innowacyjne firmy</a:t>
          </a:r>
          <a:r>
            <a:rPr lang="pl-PL" dirty="0"/>
            <a:t> </a:t>
          </a:r>
          <a:endParaRPr lang="en-US" dirty="0"/>
        </a:p>
      </dgm:t>
    </dgm:pt>
    <dgm:pt modelId="{E2085A4B-9128-4B94-9DCA-2B81C23BC1A8}" type="parTrans" cxnId="{756BAE39-C0F7-4C50-AEBF-F1EC24544A49}">
      <dgm:prSet/>
      <dgm:spPr/>
      <dgm:t>
        <a:bodyPr/>
        <a:lstStyle/>
        <a:p>
          <a:endParaRPr lang="en-US"/>
        </a:p>
      </dgm:t>
    </dgm:pt>
    <dgm:pt modelId="{1159A6A5-72B2-4458-8B03-64CF14CD10B3}" type="sibTrans" cxnId="{756BAE39-C0F7-4C50-AEBF-F1EC24544A49}">
      <dgm:prSet/>
      <dgm:spPr/>
      <dgm:t>
        <a:bodyPr/>
        <a:lstStyle/>
        <a:p>
          <a:endParaRPr lang="en-US"/>
        </a:p>
      </dgm:t>
    </dgm:pt>
    <dgm:pt modelId="{1AD4FD6A-AB98-4E0F-88D5-C24BC0665C94}">
      <dgm:prSet/>
      <dgm:spPr/>
      <dgm:t>
        <a:bodyPr/>
        <a:lstStyle/>
        <a:p>
          <a:r>
            <a:rPr lang="pl-PL" b="1"/>
            <a:t>AI i edukacja </a:t>
          </a:r>
          <a:endParaRPr lang="en-US"/>
        </a:p>
      </dgm:t>
    </dgm:pt>
    <dgm:pt modelId="{8B80E8AA-31CD-4F8A-956C-32FE68A715FC}" type="parTrans" cxnId="{A4ACB400-B7AA-42C0-8126-42F31C3B3B47}">
      <dgm:prSet/>
      <dgm:spPr/>
      <dgm:t>
        <a:bodyPr/>
        <a:lstStyle/>
        <a:p>
          <a:endParaRPr lang="en-US"/>
        </a:p>
      </dgm:t>
    </dgm:pt>
    <dgm:pt modelId="{1FF6E87E-0FB2-4548-922E-068220B96AF2}" type="sibTrans" cxnId="{A4ACB400-B7AA-42C0-8126-42F31C3B3B47}">
      <dgm:prSet/>
      <dgm:spPr/>
      <dgm:t>
        <a:bodyPr/>
        <a:lstStyle/>
        <a:p>
          <a:endParaRPr lang="en-US"/>
        </a:p>
      </dgm:t>
    </dgm:pt>
    <dgm:pt modelId="{84E803B2-80D9-4697-8A56-15B2F390D68C}">
      <dgm:prSet/>
      <dgm:spPr/>
      <dgm:t>
        <a:bodyPr/>
        <a:lstStyle/>
        <a:p>
          <a:r>
            <a:rPr lang="pl-PL" b="1"/>
            <a:t>AI i współpraca międzynarodowa</a:t>
          </a:r>
          <a:endParaRPr lang="en-US"/>
        </a:p>
      </dgm:t>
    </dgm:pt>
    <dgm:pt modelId="{2CE07BC0-28A1-40B1-8E8D-0D1CEB48D022}" type="parTrans" cxnId="{ECEA42ED-43CA-43B9-AED5-941D29296AE1}">
      <dgm:prSet/>
      <dgm:spPr/>
      <dgm:t>
        <a:bodyPr/>
        <a:lstStyle/>
        <a:p>
          <a:endParaRPr lang="en-US"/>
        </a:p>
      </dgm:t>
    </dgm:pt>
    <dgm:pt modelId="{FD0AF5DB-4888-4E19-B758-0AC8B0A7B1DE}" type="sibTrans" cxnId="{ECEA42ED-43CA-43B9-AED5-941D29296AE1}">
      <dgm:prSet/>
      <dgm:spPr/>
      <dgm:t>
        <a:bodyPr/>
        <a:lstStyle/>
        <a:p>
          <a:endParaRPr lang="en-US"/>
        </a:p>
      </dgm:t>
    </dgm:pt>
    <dgm:pt modelId="{408AE805-A41E-4D61-860B-45249B65C1C5}">
      <dgm:prSet/>
      <dgm:spPr/>
      <dgm:t>
        <a:bodyPr/>
        <a:lstStyle/>
        <a:p>
          <a:r>
            <a:rPr lang="pl-PL" b="1"/>
            <a:t>AI i sektor publiczny</a:t>
          </a:r>
          <a:endParaRPr lang="en-US"/>
        </a:p>
      </dgm:t>
    </dgm:pt>
    <dgm:pt modelId="{2CD36F05-8659-4803-98AA-501A40CE4073}" type="parTrans" cxnId="{6B3FC1EB-C466-416E-B3D9-715A95316606}">
      <dgm:prSet/>
      <dgm:spPr/>
      <dgm:t>
        <a:bodyPr/>
        <a:lstStyle/>
        <a:p>
          <a:endParaRPr lang="en-US"/>
        </a:p>
      </dgm:t>
    </dgm:pt>
    <dgm:pt modelId="{278ACEAA-591F-49BB-AA7F-2C65EBBAA5F4}" type="sibTrans" cxnId="{6B3FC1EB-C466-416E-B3D9-715A95316606}">
      <dgm:prSet/>
      <dgm:spPr/>
      <dgm:t>
        <a:bodyPr/>
        <a:lstStyle/>
        <a:p>
          <a:endParaRPr lang="en-US"/>
        </a:p>
      </dgm:t>
    </dgm:pt>
    <dgm:pt modelId="{0B81C0A5-8066-4F1A-98E2-3FB25FCABE4E}">
      <dgm:prSet/>
      <dgm:spPr/>
      <dgm:t>
        <a:bodyPr/>
        <a:lstStyle/>
        <a:p>
          <a:r>
            <a:rPr lang="pl-PL" b="1" dirty="0"/>
            <a:t>AI i nauka</a:t>
          </a:r>
          <a:endParaRPr lang="en-US" b="1" dirty="0"/>
        </a:p>
      </dgm:t>
    </dgm:pt>
    <dgm:pt modelId="{D947E959-5826-4964-924E-191B166EF1ED}" type="parTrans" cxnId="{A243DAB8-15FE-4462-B66D-2473B5BAE500}">
      <dgm:prSet/>
      <dgm:spPr/>
    </dgm:pt>
    <dgm:pt modelId="{EC122215-844F-49D7-B5A3-298DADCF1597}" type="sibTrans" cxnId="{A243DAB8-15FE-4462-B66D-2473B5BAE500}">
      <dgm:prSet/>
      <dgm:spPr/>
    </dgm:pt>
    <dgm:pt modelId="{3DF7CC04-431E-5A4D-BF61-6E83218EAC23}" type="pres">
      <dgm:prSet presAssocID="{14BFC86E-6B29-40AB-8645-4CA91DF38A5C}" presName="linear" presStyleCnt="0">
        <dgm:presLayoutVars>
          <dgm:dir/>
          <dgm:animLvl val="lvl"/>
          <dgm:resizeHandles val="exact"/>
        </dgm:presLayoutVars>
      </dgm:prSet>
      <dgm:spPr/>
    </dgm:pt>
    <dgm:pt modelId="{4ABFDCBE-EF49-784E-BFAF-B483D0BFDAE2}" type="pres">
      <dgm:prSet presAssocID="{DA0188BC-49A3-484A-AA36-A39E139129C7}" presName="parentLin" presStyleCnt="0"/>
      <dgm:spPr/>
    </dgm:pt>
    <dgm:pt modelId="{17FBF1DE-3D16-1F41-B3E8-20ADFB8FADC6}" type="pres">
      <dgm:prSet presAssocID="{DA0188BC-49A3-484A-AA36-A39E139129C7}" presName="parentLeftMargin" presStyleLbl="node1" presStyleIdx="0" presStyleCnt="6"/>
      <dgm:spPr/>
    </dgm:pt>
    <dgm:pt modelId="{8F620353-4187-6B46-A0C8-1A37A0A81349}" type="pres">
      <dgm:prSet presAssocID="{DA0188BC-49A3-484A-AA36-A39E139129C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C0047A8-ACE5-B34D-8F44-2C2061E6C380}" type="pres">
      <dgm:prSet presAssocID="{DA0188BC-49A3-484A-AA36-A39E139129C7}" presName="negativeSpace" presStyleCnt="0"/>
      <dgm:spPr/>
    </dgm:pt>
    <dgm:pt modelId="{75E6FC84-AF9D-DB4C-9874-07496CF1D528}" type="pres">
      <dgm:prSet presAssocID="{DA0188BC-49A3-484A-AA36-A39E139129C7}" presName="childText" presStyleLbl="conFgAcc1" presStyleIdx="0" presStyleCnt="6">
        <dgm:presLayoutVars>
          <dgm:bulletEnabled val="1"/>
        </dgm:presLayoutVars>
      </dgm:prSet>
      <dgm:spPr/>
    </dgm:pt>
    <dgm:pt modelId="{1A79C338-5BBB-8749-8220-68E496FAFA18}" type="pres">
      <dgm:prSet presAssocID="{49D47884-B55A-4FA4-867D-44DBD28FEEEE}" presName="spaceBetweenRectangles" presStyleCnt="0"/>
      <dgm:spPr/>
    </dgm:pt>
    <dgm:pt modelId="{F783533F-E0F8-AF41-919C-EB999F29B528}" type="pres">
      <dgm:prSet presAssocID="{44167F4F-09BD-4721-A440-13E31CFCA208}" presName="parentLin" presStyleCnt="0"/>
      <dgm:spPr/>
    </dgm:pt>
    <dgm:pt modelId="{88E4CCDC-74F7-7242-9137-572D38C33CB7}" type="pres">
      <dgm:prSet presAssocID="{44167F4F-09BD-4721-A440-13E31CFCA208}" presName="parentLeftMargin" presStyleLbl="node1" presStyleIdx="0" presStyleCnt="6"/>
      <dgm:spPr/>
    </dgm:pt>
    <dgm:pt modelId="{3481D380-7607-1849-B59B-985A416F1D03}" type="pres">
      <dgm:prSet presAssocID="{44167F4F-09BD-4721-A440-13E31CFCA20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3234AFD-BC22-0C43-A001-952EC62E0F28}" type="pres">
      <dgm:prSet presAssocID="{44167F4F-09BD-4721-A440-13E31CFCA208}" presName="negativeSpace" presStyleCnt="0"/>
      <dgm:spPr/>
    </dgm:pt>
    <dgm:pt modelId="{42875956-8223-684D-9266-D5BBC88088C6}" type="pres">
      <dgm:prSet presAssocID="{44167F4F-09BD-4721-A440-13E31CFCA208}" presName="childText" presStyleLbl="conFgAcc1" presStyleIdx="1" presStyleCnt="6">
        <dgm:presLayoutVars>
          <dgm:bulletEnabled val="1"/>
        </dgm:presLayoutVars>
      </dgm:prSet>
      <dgm:spPr/>
    </dgm:pt>
    <dgm:pt modelId="{36D7F150-B38C-DA43-9464-2150B85ECAA9}" type="pres">
      <dgm:prSet presAssocID="{1159A6A5-72B2-4458-8B03-64CF14CD10B3}" presName="spaceBetweenRectangles" presStyleCnt="0"/>
      <dgm:spPr/>
    </dgm:pt>
    <dgm:pt modelId="{D0F0164A-319C-4831-85BA-9FD6E54020C3}" type="pres">
      <dgm:prSet presAssocID="{0B81C0A5-8066-4F1A-98E2-3FB25FCABE4E}" presName="parentLin" presStyleCnt="0"/>
      <dgm:spPr/>
    </dgm:pt>
    <dgm:pt modelId="{A02A7E9A-9D26-426E-9A38-45936CC0C83F}" type="pres">
      <dgm:prSet presAssocID="{0B81C0A5-8066-4F1A-98E2-3FB25FCABE4E}" presName="parentLeftMargin" presStyleLbl="node1" presStyleIdx="1" presStyleCnt="6"/>
      <dgm:spPr/>
    </dgm:pt>
    <dgm:pt modelId="{0C490666-2CE5-45E1-809E-61DE9CB2F91D}" type="pres">
      <dgm:prSet presAssocID="{0B81C0A5-8066-4F1A-98E2-3FB25FCABE4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C3523E8-A903-4149-A03C-09907A4DA251}" type="pres">
      <dgm:prSet presAssocID="{0B81C0A5-8066-4F1A-98E2-3FB25FCABE4E}" presName="negativeSpace" presStyleCnt="0"/>
      <dgm:spPr/>
    </dgm:pt>
    <dgm:pt modelId="{80330122-FF79-417B-BC34-D16BBD16C272}" type="pres">
      <dgm:prSet presAssocID="{0B81C0A5-8066-4F1A-98E2-3FB25FCABE4E}" presName="childText" presStyleLbl="conFgAcc1" presStyleIdx="2" presStyleCnt="6">
        <dgm:presLayoutVars>
          <dgm:bulletEnabled val="1"/>
        </dgm:presLayoutVars>
      </dgm:prSet>
      <dgm:spPr/>
    </dgm:pt>
    <dgm:pt modelId="{C039BF57-3BF6-4420-98AF-7B698FD90CCA}" type="pres">
      <dgm:prSet presAssocID="{EC122215-844F-49D7-B5A3-298DADCF1597}" presName="spaceBetweenRectangles" presStyleCnt="0"/>
      <dgm:spPr/>
    </dgm:pt>
    <dgm:pt modelId="{EA56466C-9629-DC47-84EB-6A22CBA9D2B9}" type="pres">
      <dgm:prSet presAssocID="{1AD4FD6A-AB98-4E0F-88D5-C24BC0665C94}" presName="parentLin" presStyleCnt="0"/>
      <dgm:spPr/>
    </dgm:pt>
    <dgm:pt modelId="{582A01C2-207C-9F4A-8257-45BA6F499EE5}" type="pres">
      <dgm:prSet presAssocID="{1AD4FD6A-AB98-4E0F-88D5-C24BC0665C94}" presName="parentLeftMargin" presStyleLbl="node1" presStyleIdx="2" presStyleCnt="6"/>
      <dgm:spPr/>
    </dgm:pt>
    <dgm:pt modelId="{13989912-72E6-BF4F-A3BE-316BF7D59FB9}" type="pres">
      <dgm:prSet presAssocID="{1AD4FD6A-AB98-4E0F-88D5-C24BC0665C9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2718C2D-8CD4-8B4E-8610-FC52C0E2AC40}" type="pres">
      <dgm:prSet presAssocID="{1AD4FD6A-AB98-4E0F-88D5-C24BC0665C94}" presName="negativeSpace" presStyleCnt="0"/>
      <dgm:spPr/>
    </dgm:pt>
    <dgm:pt modelId="{C1AC0679-2ECF-A346-996C-CE2960AB1CA4}" type="pres">
      <dgm:prSet presAssocID="{1AD4FD6A-AB98-4E0F-88D5-C24BC0665C94}" presName="childText" presStyleLbl="conFgAcc1" presStyleIdx="3" presStyleCnt="6">
        <dgm:presLayoutVars>
          <dgm:bulletEnabled val="1"/>
        </dgm:presLayoutVars>
      </dgm:prSet>
      <dgm:spPr/>
    </dgm:pt>
    <dgm:pt modelId="{0F0181B6-049D-D54B-9B2A-9B958689B607}" type="pres">
      <dgm:prSet presAssocID="{1FF6E87E-0FB2-4548-922E-068220B96AF2}" presName="spaceBetweenRectangles" presStyleCnt="0"/>
      <dgm:spPr/>
    </dgm:pt>
    <dgm:pt modelId="{12CBA242-F2B4-3040-A440-49EFEF284C7B}" type="pres">
      <dgm:prSet presAssocID="{84E803B2-80D9-4697-8A56-15B2F390D68C}" presName="parentLin" presStyleCnt="0"/>
      <dgm:spPr/>
    </dgm:pt>
    <dgm:pt modelId="{EE75FA61-55DE-A94F-8360-356ACF07A731}" type="pres">
      <dgm:prSet presAssocID="{84E803B2-80D9-4697-8A56-15B2F390D68C}" presName="parentLeftMargin" presStyleLbl="node1" presStyleIdx="3" presStyleCnt="6"/>
      <dgm:spPr/>
    </dgm:pt>
    <dgm:pt modelId="{48C01091-6548-F744-9CED-B1E44DD62A1E}" type="pres">
      <dgm:prSet presAssocID="{84E803B2-80D9-4697-8A56-15B2F390D68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76A24D9-A219-4B4C-A3E7-E1EEB5BB4906}" type="pres">
      <dgm:prSet presAssocID="{84E803B2-80D9-4697-8A56-15B2F390D68C}" presName="negativeSpace" presStyleCnt="0"/>
      <dgm:spPr/>
    </dgm:pt>
    <dgm:pt modelId="{0C37F9E9-9871-754B-B0DB-455C5515EAD4}" type="pres">
      <dgm:prSet presAssocID="{84E803B2-80D9-4697-8A56-15B2F390D68C}" presName="childText" presStyleLbl="conFgAcc1" presStyleIdx="4" presStyleCnt="6">
        <dgm:presLayoutVars>
          <dgm:bulletEnabled val="1"/>
        </dgm:presLayoutVars>
      </dgm:prSet>
      <dgm:spPr/>
    </dgm:pt>
    <dgm:pt modelId="{F0F8B2F1-3FA8-5A45-B541-F350B8AADB1C}" type="pres">
      <dgm:prSet presAssocID="{FD0AF5DB-4888-4E19-B758-0AC8B0A7B1DE}" presName="spaceBetweenRectangles" presStyleCnt="0"/>
      <dgm:spPr/>
    </dgm:pt>
    <dgm:pt modelId="{01ECC4A6-9A61-5844-8E00-9FA819A5A775}" type="pres">
      <dgm:prSet presAssocID="{408AE805-A41E-4D61-860B-45249B65C1C5}" presName="parentLin" presStyleCnt="0"/>
      <dgm:spPr/>
    </dgm:pt>
    <dgm:pt modelId="{E573307B-11D9-C949-81BA-9E38128C33FB}" type="pres">
      <dgm:prSet presAssocID="{408AE805-A41E-4D61-860B-45249B65C1C5}" presName="parentLeftMargin" presStyleLbl="node1" presStyleIdx="4" presStyleCnt="6"/>
      <dgm:spPr/>
    </dgm:pt>
    <dgm:pt modelId="{CA38FD3F-0667-334C-830B-E741EF6F8B49}" type="pres">
      <dgm:prSet presAssocID="{408AE805-A41E-4D61-860B-45249B65C1C5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4CFB5232-4602-9045-B3EC-0A3C60C905D0}" type="pres">
      <dgm:prSet presAssocID="{408AE805-A41E-4D61-860B-45249B65C1C5}" presName="negativeSpace" presStyleCnt="0"/>
      <dgm:spPr/>
    </dgm:pt>
    <dgm:pt modelId="{520F25B3-5E0A-9F45-A791-DBD419957D3B}" type="pres">
      <dgm:prSet presAssocID="{408AE805-A41E-4D61-860B-45249B65C1C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A4ACB400-B7AA-42C0-8126-42F31C3B3B47}" srcId="{14BFC86E-6B29-40AB-8645-4CA91DF38A5C}" destId="{1AD4FD6A-AB98-4E0F-88D5-C24BC0665C94}" srcOrd="3" destOrd="0" parTransId="{8B80E8AA-31CD-4F8A-956C-32FE68A715FC}" sibTransId="{1FF6E87E-0FB2-4548-922E-068220B96AF2}"/>
    <dgm:cxn modelId="{6F33FE00-EBFD-B645-B07E-F78823AAA999}" type="presOf" srcId="{1AD4FD6A-AB98-4E0F-88D5-C24BC0665C94}" destId="{13989912-72E6-BF4F-A3BE-316BF7D59FB9}" srcOrd="1" destOrd="0" presId="urn:microsoft.com/office/officeart/2005/8/layout/list1"/>
    <dgm:cxn modelId="{43684711-9BA8-BA40-8013-0AF93F933AB4}" type="presOf" srcId="{84E803B2-80D9-4697-8A56-15B2F390D68C}" destId="{EE75FA61-55DE-A94F-8360-356ACF07A731}" srcOrd="0" destOrd="0" presId="urn:microsoft.com/office/officeart/2005/8/layout/list1"/>
    <dgm:cxn modelId="{8A74F119-9056-E346-8AEA-3D98053BE8C5}" type="presOf" srcId="{84E803B2-80D9-4697-8A56-15B2F390D68C}" destId="{48C01091-6548-F744-9CED-B1E44DD62A1E}" srcOrd="1" destOrd="0" presId="urn:microsoft.com/office/officeart/2005/8/layout/list1"/>
    <dgm:cxn modelId="{756BAE39-C0F7-4C50-AEBF-F1EC24544A49}" srcId="{14BFC86E-6B29-40AB-8645-4CA91DF38A5C}" destId="{44167F4F-09BD-4721-A440-13E31CFCA208}" srcOrd="1" destOrd="0" parTransId="{E2085A4B-9128-4B94-9DCA-2B81C23BC1A8}" sibTransId="{1159A6A5-72B2-4458-8B03-64CF14CD10B3}"/>
    <dgm:cxn modelId="{C6112248-5EFC-974A-923A-6E5432EEF645}" type="presOf" srcId="{408AE805-A41E-4D61-860B-45249B65C1C5}" destId="{CA38FD3F-0667-334C-830B-E741EF6F8B49}" srcOrd="1" destOrd="0" presId="urn:microsoft.com/office/officeart/2005/8/layout/list1"/>
    <dgm:cxn modelId="{5630D553-E7C2-E143-A7F1-F37F7C62AFDA}" type="presOf" srcId="{DA0188BC-49A3-484A-AA36-A39E139129C7}" destId="{8F620353-4187-6B46-A0C8-1A37A0A81349}" srcOrd="1" destOrd="0" presId="urn:microsoft.com/office/officeart/2005/8/layout/list1"/>
    <dgm:cxn modelId="{E03BAF54-4586-C64E-B698-A9788878300F}" type="presOf" srcId="{44167F4F-09BD-4721-A440-13E31CFCA208}" destId="{3481D380-7607-1849-B59B-985A416F1D03}" srcOrd="1" destOrd="0" presId="urn:microsoft.com/office/officeart/2005/8/layout/list1"/>
    <dgm:cxn modelId="{E9B6D956-BDE0-5A45-8DB3-0F2980B78F9C}" type="presOf" srcId="{44167F4F-09BD-4721-A440-13E31CFCA208}" destId="{88E4CCDC-74F7-7242-9137-572D38C33CB7}" srcOrd="0" destOrd="0" presId="urn:microsoft.com/office/officeart/2005/8/layout/list1"/>
    <dgm:cxn modelId="{88A51389-17E1-894E-AFE7-BA3F08486C53}" type="presOf" srcId="{14BFC86E-6B29-40AB-8645-4CA91DF38A5C}" destId="{3DF7CC04-431E-5A4D-BF61-6E83218EAC23}" srcOrd="0" destOrd="0" presId="urn:microsoft.com/office/officeart/2005/8/layout/list1"/>
    <dgm:cxn modelId="{7F5E6790-D725-4F73-A678-A10B41187E10}" type="presOf" srcId="{0B81C0A5-8066-4F1A-98E2-3FB25FCABE4E}" destId="{0C490666-2CE5-45E1-809E-61DE9CB2F91D}" srcOrd="1" destOrd="0" presId="urn:microsoft.com/office/officeart/2005/8/layout/list1"/>
    <dgm:cxn modelId="{021A46B4-EF26-D44D-A375-FC20ACB6C2A2}" type="presOf" srcId="{1AD4FD6A-AB98-4E0F-88D5-C24BC0665C94}" destId="{582A01C2-207C-9F4A-8257-45BA6F499EE5}" srcOrd="0" destOrd="0" presId="urn:microsoft.com/office/officeart/2005/8/layout/list1"/>
    <dgm:cxn modelId="{A243DAB8-15FE-4462-B66D-2473B5BAE500}" srcId="{14BFC86E-6B29-40AB-8645-4CA91DF38A5C}" destId="{0B81C0A5-8066-4F1A-98E2-3FB25FCABE4E}" srcOrd="2" destOrd="0" parTransId="{D947E959-5826-4964-924E-191B166EF1ED}" sibTransId="{EC122215-844F-49D7-B5A3-298DADCF1597}"/>
    <dgm:cxn modelId="{D24AC7D6-AF22-411C-A7D8-B80D1AF976BA}" srcId="{14BFC86E-6B29-40AB-8645-4CA91DF38A5C}" destId="{DA0188BC-49A3-484A-AA36-A39E139129C7}" srcOrd="0" destOrd="0" parTransId="{85892E9B-5ADB-4E34-B73A-57C42F286B44}" sibTransId="{49D47884-B55A-4FA4-867D-44DBD28FEEEE}"/>
    <dgm:cxn modelId="{8D644EE4-552C-2D42-AA21-35D28D332818}" type="presOf" srcId="{408AE805-A41E-4D61-860B-45249B65C1C5}" destId="{E573307B-11D9-C949-81BA-9E38128C33FB}" srcOrd="0" destOrd="0" presId="urn:microsoft.com/office/officeart/2005/8/layout/list1"/>
    <dgm:cxn modelId="{9BB9D5E7-2FF0-4D51-9D01-D51374CA3BF0}" type="presOf" srcId="{0B81C0A5-8066-4F1A-98E2-3FB25FCABE4E}" destId="{A02A7E9A-9D26-426E-9A38-45936CC0C83F}" srcOrd="0" destOrd="0" presId="urn:microsoft.com/office/officeart/2005/8/layout/list1"/>
    <dgm:cxn modelId="{6B3FC1EB-C466-416E-B3D9-715A95316606}" srcId="{14BFC86E-6B29-40AB-8645-4CA91DF38A5C}" destId="{408AE805-A41E-4D61-860B-45249B65C1C5}" srcOrd="5" destOrd="0" parTransId="{2CD36F05-8659-4803-98AA-501A40CE4073}" sibTransId="{278ACEAA-591F-49BB-AA7F-2C65EBBAA5F4}"/>
    <dgm:cxn modelId="{ECEA42ED-43CA-43B9-AED5-941D29296AE1}" srcId="{14BFC86E-6B29-40AB-8645-4CA91DF38A5C}" destId="{84E803B2-80D9-4697-8A56-15B2F390D68C}" srcOrd="4" destOrd="0" parTransId="{2CE07BC0-28A1-40B1-8E8D-0D1CEB48D022}" sibTransId="{FD0AF5DB-4888-4E19-B758-0AC8B0A7B1DE}"/>
    <dgm:cxn modelId="{1AF581F7-CB06-7F45-9DDD-465D877E1CB5}" type="presOf" srcId="{DA0188BC-49A3-484A-AA36-A39E139129C7}" destId="{17FBF1DE-3D16-1F41-B3E8-20ADFB8FADC6}" srcOrd="0" destOrd="0" presId="urn:microsoft.com/office/officeart/2005/8/layout/list1"/>
    <dgm:cxn modelId="{6D5B7B1C-8F96-964F-8707-43F8202BB6D6}" type="presParOf" srcId="{3DF7CC04-431E-5A4D-BF61-6E83218EAC23}" destId="{4ABFDCBE-EF49-784E-BFAF-B483D0BFDAE2}" srcOrd="0" destOrd="0" presId="urn:microsoft.com/office/officeart/2005/8/layout/list1"/>
    <dgm:cxn modelId="{93E9A4CF-1A1D-2947-A8E5-1A090D30BE16}" type="presParOf" srcId="{4ABFDCBE-EF49-784E-BFAF-B483D0BFDAE2}" destId="{17FBF1DE-3D16-1F41-B3E8-20ADFB8FADC6}" srcOrd="0" destOrd="0" presId="urn:microsoft.com/office/officeart/2005/8/layout/list1"/>
    <dgm:cxn modelId="{AFDA8C14-D024-F94D-8C49-139A0BB6C3F2}" type="presParOf" srcId="{4ABFDCBE-EF49-784E-BFAF-B483D0BFDAE2}" destId="{8F620353-4187-6B46-A0C8-1A37A0A81349}" srcOrd="1" destOrd="0" presId="urn:microsoft.com/office/officeart/2005/8/layout/list1"/>
    <dgm:cxn modelId="{B8AEBA08-4CE6-2441-BD62-7337DE4A8B7D}" type="presParOf" srcId="{3DF7CC04-431E-5A4D-BF61-6E83218EAC23}" destId="{CC0047A8-ACE5-B34D-8F44-2C2061E6C380}" srcOrd="1" destOrd="0" presId="urn:microsoft.com/office/officeart/2005/8/layout/list1"/>
    <dgm:cxn modelId="{6A4B0877-0355-DC4A-A582-2D77E09DCCF4}" type="presParOf" srcId="{3DF7CC04-431E-5A4D-BF61-6E83218EAC23}" destId="{75E6FC84-AF9D-DB4C-9874-07496CF1D528}" srcOrd="2" destOrd="0" presId="urn:microsoft.com/office/officeart/2005/8/layout/list1"/>
    <dgm:cxn modelId="{B5361090-0686-3D48-B9E6-39D6F997FFD6}" type="presParOf" srcId="{3DF7CC04-431E-5A4D-BF61-6E83218EAC23}" destId="{1A79C338-5BBB-8749-8220-68E496FAFA18}" srcOrd="3" destOrd="0" presId="urn:microsoft.com/office/officeart/2005/8/layout/list1"/>
    <dgm:cxn modelId="{02EFC8A8-9599-0649-9CB3-1896F92AF164}" type="presParOf" srcId="{3DF7CC04-431E-5A4D-BF61-6E83218EAC23}" destId="{F783533F-E0F8-AF41-919C-EB999F29B528}" srcOrd="4" destOrd="0" presId="urn:microsoft.com/office/officeart/2005/8/layout/list1"/>
    <dgm:cxn modelId="{202275EC-1AC6-1547-925D-C682B808B3B3}" type="presParOf" srcId="{F783533F-E0F8-AF41-919C-EB999F29B528}" destId="{88E4CCDC-74F7-7242-9137-572D38C33CB7}" srcOrd="0" destOrd="0" presId="urn:microsoft.com/office/officeart/2005/8/layout/list1"/>
    <dgm:cxn modelId="{96467167-22E0-7E41-A7C7-66254CFEAC58}" type="presParOf" srcId="{F783533F-E0F8-AF41-919C-EB999F29B528}" destId="{3481D380-7607-1849-B59B-985A416F1D03}" srcOrd="1" destOrd="0" presId="urn:microsoft.com/office/officeart/2005/8/layout/list1"/>
    <dgm:cxn modelId="{C807BE84-65C2-814D-AA3F-35095242FCF4}" type="presParOf" srcId="{3DF7CC04-431E-5A4D-BF61-6E83218EAC23}" destId="{63234AFD-BC22-0C43-A001-952EC62E0F28}" srcOrd="5" destOrd="0" presId="urn:microsoft.com/office/officeart/2005/8/layout/list1"/>
    <dgm:cxn modelId="{AA196076-EC27-B244-8090-A888DB3D902A}" type="presParOf" srcId="{3DF7CC04-431E-5A4D-BF61-6E83218EAC23}" destId="{42875956-8223-684D-9266-D5BBC88088C6}" srcOrd="6" destOrd="0" presId="urn:microsoft.com/office/officeart/2005/8/layout/list1"/>
    <dgm:cxn modelId="{B86028DF-5EED-834C-BED9-200269E55CA8}" type="presParOf" srcId="{3DF7CC04-431E-5A4D-BF61-6E83218EAC23}" destId="{36D7F150-B38C-DA43-9464-2150B85ECAA9}" srcOrd="7" destOrd="0" presId="urn:microsoft.com/office/officeart/2005/8/layout/list1"/>
    <dgm:cxn modelId="{28C18D8E-12D5-4CB9-97C4-D7C41E51E855}" type="presParOf" srcId="{3DF7CC04-431E-5A4D-BF61-6E83218EAC23}" destId="{D0F0164A-319C-4831-85BA-9FD6E54020C3}" srcOrd="8" destOrd="0" presId="urn:microsoft.com/office/officeart/2005/8/layout/list1"/>
    <dgm:cxn modelId="{3C9C7279-EF5A-43A1-BCFC-5A28C8402C13}" type="presParOf" srcId="{D0F0164A-319C-4831-85BA-9FD6E54020C3}" destId="{A02A7E9A-9D26-426E-9A38-45936CC0C83F}" srcOrd="0" destOrd="0" presId="urn:microsoft.com/office/officeart/2005/8/layout/list1"/>
    <dgm:cxn modelId="{4FDB8C1D-F1C8-4D88-B608-A0FFA0357B16}" type="presParOf" srcId="{D0F0164A-319C-4831-85BA-9FD6E54020C3}" destId="{0C490666-2CE5-45E1-809E-61DE9CB2F91D}" srcOrd="1" destOrd="0" presId="urn:microsoft.com/office/officeart/2005/8/layout/list1"/>
    <dgm:cxn modelId="{E60D356A-E9FE-45BC-942E-EF284E2DFFF7}" type="presParOf" srcId="{3DF7CC04-431E-5A4D-BF61-6E83218EAC23}" destId="{4C3523E8-A903-4149-A03C-09907A4DA251}" srcOrd="9" destOrd="0" presId="urn:microsoft.com/office/officeart/2005/8/layout/list1"/>
    <dgm:cxn modelId="{00C90EEB-C614-4530-BC8B-1CA525E0A025}" type="presParOf" srcId="{3DF7CC04-431E-5A4D-BF61-6E83218EAC23}" destId="{80330122-FF79-417B-BC34-D16BBD16C272}" srcOrd="10" destOrd="0" presId="urn:microsoft.com/office/officeart/2005/8/layout/list1"/>
    <dgm:cxn modelId="{7BDF45D2-FE09-433B-A2FB-421B3C335ECB}" type="presParOf" srcId="{3DF7CC04-431E-5A4D-BF61-6E83218EAC23}" destId="{C039BF57-3BF6-4420-98AF-7B698FD90CCA}" srcOrd="11" destOrd="0" presId="urn:microsoft.com/office/officeart/2005/8/layout/list1"/>
    <dgm:cxn modelId="{1B073034-D02F-AB43-A6A8-6470FF49E9B5}" type="presParOf" srcId="{3DF7CC04-431E-5A4D-BF61-6E83218EAC23}" destId="{EA56466C-9629-DC47-84EB-6A22CBA9D2B9}" srcOrd="12" destOrd="0" presId="urn:microsoft.com/office/officeart/2005/8/layout/list1"/>
    <dgm:cxn modelId="{A90614BD-A49A-1843-96F7-2EAB48925055}" type="presParOf" srcId="{EA56466C-9629-DC47-84EB-6A22CBA9D2B9}" destId="{582A01C2-207C-9F4A-8257-45BA6F499EE5}" srcOrd="0" destOrd="0" presId="urn:microsoft.com/office/officeart/2005/8/layout/list1"/>
    <dgm:cxn modelId="{8FE60A2F-1E22-2847-AF4A-8AB63B1D5920}" type="presParOf" srcId="{EA56466C-9629-DC47-84EB-6A22CBA9D2B9}" destId="{13989912-72E6-BF4F-A3BE-316BF7D59FB9}" srcOrd="1" destOrd="0" presId="urn:microsoft.com/office/officeart/2005/8/layout/list1"/>
    <dgm:cxn modelId="{4F36E102-C7EE-8744-8728-35C2EC68E465}" type="presParOf" srcId="{3DF7CC04-431E-5A4D-BF61-6E83218EAC23}" destId="{F2718C2D-8CD4-8B4E-8610-FC52C0E2AC40}" srcOrd="13" destOrd="0" presId="urn:microsoft.com/office/officeart/2005/8/layout/list1"/>
    <dgm:cxn modelId="{A075620C-273B-FE42-ADCE-1C53FDEDEBD7}" type="presParOf" srcId="{3DF7CC04-431E-5A4D-BF61-6E83218EAC23}" destId="{C1AC0679-2ECF-A346-996C-CE2960AB1CA4}" srcOrd="14" destOrd="0" presId="urn:microsoft.com/office/officeart/2005/8/layout/list1"/>
    <dgm:cxn modelId="{D616405C-BDC8-6542-B5D2-7A5B390C98F0}" type="presParOf" srcId="{3DF7CC04-431E-5A4D-BF61-6E83218EAC23}" destId="{0F0181B6-049D-D54B-9B2A-9B958689B607}" srcOrd="15" destOrd="0" presId="urn:microsoft.com/office/officeart/2005/8/layout/list1"/>
    <dgm:cxn modelId="{0E178A7E-B48A-4346-8C35-B0BB009467D3}" type="presParOf" srcId="{3DF7CC04-431E-5A4D-BF61-6E83218EAC23}" destId="{12CBA242-F2B4-3040-A440-49EFEF284C7B}" srcOrd="16" destOrd="0" presId="urn:microsoft.com/office/officeart/2005/8/layout/list1"/>
    <dgm:cxn modelId="{F38DDECB-921C-5F4C-A98B-93987E55C4D0}" type="presParOf" srcId="{12CBA242-F2B4-3040-A440-49EFEF284C7B}" destId="{EE75FA61-55DE-A94F-8360-356ACF07A731}" srcOrd="0" destOrd="0" presId="urn:microsoft.com/office/officeart/2005/8/layout/list1"/>
    <dgm:cxn modelId="{6F554970-A4BB-F34E-BF7A-8413BD7DC726}" type="presParOf" srcId="{12CBA242-F2B4-3040-A440-49EFEF284C7B}" destId="{48C01091-6548-F744-9CED-B1E44DD62A1E}" srcOrd="1" destOrd="0" presId="urn:microsoft.com/office/officeart/2005/8/layout/list1"/>
    <dgm:cxn modelId="{B882F3BF-75A4-F644-9D53-B6B22352BD94}" type="presParOf" srcId="{3DF7CC04-431E-5A4D-BF61-6E83218EAC23}" destId="{876A24D9-A219-4B4C-A3E7-E1EEB5BB4906}" srcOrd="17" destOrd="0" presId="urn:microsoft.com/office/officeart/2005/8/layout/list1"/>
    <dgm:cxn modelId="{3A8CDBB6-7B15-8A46-959B-FB3BCB959FE8}" type="presParOf" srcId="{3DF7CC04-431E-5A4D-BF61-6E83218EAC23}" destId="{0C37F9E9-9871-754B-B0DB-455C5515EAD4}" srcOrd="18" destOrd="0" presId="urn:microsoft.com/office/officeart/2005/8/layout/list1"/>
    <dgm:cxn modelId="{63109CD2-C3CD-FA4C-92AE-31083164D62B}" type="presParOf" srcId="{3DF7CC04-431E-5A4D-BF61-6E83218EAC23}" destId="{F0F8B2F1-3FA8-5A45-B541-F350B8AADB1C}" srcOrd="19" destOrd="0" presId="urn:microsoft.com/office/officeart/2005/8/layout/list1"/>
    <dgm:cxn modelId="{3E242372-81CF-D14B-A716-46A4849372C2}" type="presParOf" srcId="{3DF7CC04-431E-5A4D-BF61-6E83218EAC23}" destId="{01ECC4A6-9A61-5844-8E00-9FA819A5A775}" srcOrd="20" destOrd="0" presId="urn:microsoft.com/office/officeart/2005/8/layout/list1"/>
    <dgm:cxn modelId="{EF6F537E-E526-D546-8C3F-D9E06D1C673A}" type="presParOf" srcId="{01ECC4A6-9A61-5844-8E00-9FA819A5A775}" destId="{E573307B-11D9-C949-81BA-9E38128C33FB}" srcOrd="0" destOrd="0" presId="urn:microsoft.com/office/officeart/2005/8/layout/list1"/>
    <dgm:cxn modelId="{5373F8AE-A99B-1547-A98D-7F9D4FCAF5FE}" type="presParOf" srcId="{01ECC4A6-9A61-5844-8E00-9FA819A5A775}" destId="{CA38FD3F-0667-334C-830B-E741EF6F8B49}" srcOrd="1" destOrd="0" presId="urn:microsoft.com/office/officeart/2005/8/layout/list1"/>
    <dgm:cxn modelId="{54517960-B654-B247-85F4-7750B5341AC1}" type="presParOf" srcId="{3DF7CC04-431E-5A4D-BF61-6E83218EAC23}" destId="{4CFB5232-4602-9045-B3EC-0A3C60C905D0}" srcOrd="21" destOrd="0" presId="urn:microsoft.com/office/officeart/2005/8/layout/list1"/>
    <dgm:cxn modelId="{6797D704-9A7A-7B47-A444-931F5994B1C7}" type="presParOf" srcId="{3DF7CC04-431E-5A4D-BF61-6E83218EAC23}" destId="{520F25B3-5E0A-9F45-A791-DBD419957D3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EA6939-F0D4-4795-9D76-CABC98E800A7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9F3240-277F-43E5-86A7-4F44D1B169C3}">
      <dgm:prSet/>
      <dgm:spPr/>
      <dgm:t>
        <a:bodyPr/>
        <a:lstStyle/>
        <a:p>
          <a:r>
            <a:rPr lang="pl-PL" dirty="0"/>
            <a:t>stworzenie osobom zagrożonym utratą pracy w związku z wdrażaniem AI warunków do podnoszenia kompetencji w dziedzinach kompatybilnych z trendami rynkowymi</a:t>
          </a:r>
          <a:endParaRPr lang="en-US" dirty="0"/>
        </a:p>
      </dgm:t>
    </dgm:pt>
    <dgm:pt modelId="{167300BA-14DF-41CB-BDD7-75A504C7A06A}" type="parTrans" cxnId="{C210B667-DDC3-4249-A37A-AEFCCA3EC5A2}">
      <dgm:prSet/>
      <dgm:spPr/>
      <dgm:t>
        <a:bodyPr/>
        <a:lstStyle/>
        <a:p>
          <a:endParaRPr lang="en-US"/>
        </a:p>
      </dgm:t>
    </dgm:pt>
    <dgm:pt modelId="{B295B7E5-0CE8-4FA3-8F16-EE64845271A2}" type="sibTrans" cxnId="{C210B667-DDC3-4249-A37A-AEFCCA3EC5A2}">
      <dgm:prSet/>
      <dgm:spPr/>
      <dgm:t>
        <a:bodyPr/>
        <a:lstStyle/>
        <a:p>
          <a:endParaRPr lang="en-US"/>
        </a:p>
      </dgm:t>
    </dgm:pt>
    <dgm:pt modelId="{2A8AF489-A0F4-48C9-989C-5913119609F9}">
      <dgm:prSet/>
      <dgm:spPr/>
      <dgm:t>
        <a:bodyPr/>
        <a:lstStyle/>
        <a:p>
          <a:r>
            <a:rPr lang="pl-PL" dirty="0"/>
            <a:t>elastyczne i stałe reagowanie na rozwój technologii</a:t>
          </a:r>
          <a:endParaRPr lang="en-US" dirty="0"/>
        </a:p>
      </dgm:t>
    </dgm:pt>
    <dgm:pt modelId="{B13B504B-31C4-49F3-BC83-F00814E90213}" type="parTrans" cxnId="{08564A08-91A1-4D00-933D-F970620C42A1}">
      <dgm:prSet/>
      <dgm:spPr/>
      <dgm:t>
        <a:bodyPr/>
        <a:lstStyle/>
        <a:p>
          <a:endParaRPr lang="en-US"/>
        </a:p>
      </dgm:t>
    </dgm:pt>
    <dgm:pt modelId="{FE57DA3E-5F89-49F4-B2FC-0169F259EED8}" type="sibTrans" cxnId="{08564A08-91A1-4D00-933D-F970620C42A1}">
      <dgm:prSet/>
      <dgm:spPr/>
      <dgm:t>
        <a:bodyPr/>
        <a:lstStyle/>
        <a:p>
          <a:endParaRPr lang="en-US"/>
        </a:p>
      </dgm:t>
    </dgm:pt>
    <dgm:pt modelId="{98B1C05D-CC53-44C5-84C0-0E6D6489E4CF}">
      <dgm:prSet/>
      <dgm:spPr/>
      <dgm:t>
        <a:bodyPr/>
        <a:lstStyle/>
        <a:p>
          <a:r>
            <a:rPr lang="pl-PL"/>
            <a:t>ustanowienie przyjaznego prawodawstwa w zakresie badań i rozwoju</a:t>
          </a:r>
          <a:endParaRPr lang="en-US" dirty="0"/>
        </a:p>
      </dgm:t>
    </dgm:pt>
    <dgm:pt modelId="{E640D88A-C815-4ECB-9C90-9C5247074120}" type="parTrans" cxnId="{C2FFBA86-1636-41C9-80AC-645B9BAB5C51}">
      <dgm:prSet/>
      <dgm:spPr/>
      <dgm:t>
        <a:bodyPr/>
        <a:lstStyle/>
        <a:p>
          <a:endParaRPr lang="en-US"/>
        </a:p>
      </dgm:t>
    </dgm:pt>
    <dgm:pt modelId="{72CA0C31-DFC6-41B8-97DA-856A257EA8DA}" type="sibTrans" cxnId="{C2FFBA86-1636-41C9-80AC-645B9BAB5C51}">
      <dgm:prSet/>
      <dgm:spPr/>
      <dgm:t>
        <a:bodyPr/>
        <a:lstStyle/>
        <a:p>
          <a:endParaRPr lang="en-US"/>
        </a:p>
      </dgm:t>
    </dgm:pt>
    <dgm:pt modelId="{D78BB184-87AC-8F4B-8BA6-CE30CD8C32F7}">
      <dgm:prSet/>
      <dgm:spPr/>
      <dgm:t>
        <a:bodyPr/>
        <a:lstStyle/>
        <a:p>
          <a:r>
            <a:rPr lang="pl-PL" dirty="0"/>
            <a:t>tworzenie nowych modeli ekonomicznych</a:t>
          </a:r>
          <a:endParaRPr lang="en-US" dirty="0"/>
        </a:p>
      </dgm:t>
    </dgm:pt>
    <dgm:pt modelId="{F129E39A-9B71-9146-A28D-C704893DD1B7}" type="parTrans" cxnId="{1A55F0BF-47BE-A648-8F2A-0D1A4523D47C}">
      <dgm:prSet/>
      <dgm:spPr/>
      <dgm:t>
        <a:bodyPr/>
        <a:lstStyle/>
        <a:p>
          <a:endParaRPr lang="en-GB"/>
        </a:p>
      </dgm:t>
    </dgm:pt>
    <dgm:pt modelId="{0C1DD401-EE08-D94D-94C2-FE49ECB991B6}" type="sibTrans" cxnId="{1A55F0BF-47BE-A648-8F2A-0D1A4523D47C}">
      <dgm:prSet/>
      <dgm:spPr/>
      <dgm:t>
        <a:bodyPr/>
        <a:lstStyle/>
        <a:p>
          <a:endParaRPr lang="en-GB"/>
        </a:p>
      </dgm:t>
    </dgm:pt>
    <dgm:pt modelId="{1FD7371D-4B33-1248-96F5-7627E4C357A6}">
      <dgm:prSet/>
      <dgm:spPr/>
      <dgm:t>
        <a:bodyPr/>
        <a:lstStyle/>
        <a:p>
          <a:r>
            <a:rPr lang="pl-PL" dirty="0"/>
            <a:t>usuwanie przeszkód i wzmacnianie gotowości prawnej do zmian rynkowych</a:t>
          </a:r>
          <a:endParaRPr lang="en-US" dirty="0"/>
        </a:p>
      </dgm:t>
    </dgm:pt>
    <dgm:pt modelId="{6A18274D-3EFB-D544-A779-E773BDA9D9F8}" type="parTrans" cxnId="{04286FC5-7500-8842-991B-7D68126C595D}">
      <dgm:prSet/>
      <dgm:spPr/>
      <dgm:t>
        <a:bodyPr/>
        <a:lstStyle/>
        <a:p>
          <a:endParaRPr lang="en-GB"/>
        </a:p>
      </dgm:t>
    </dgm:pt>
    <dgm:pt modelId="{44E0A81A-9B3A-974B-A231-5C35247B4202}" type="sibTrans" cxnId="{04286FC5-7500-8842-991B-7D68126C595D}">
      <dgm:prSet/>
      <dgm:spPr/>
      <dgm:t>
        <a:bodyPr/>
        <a:lstStyle/>
        <a:p>
          <a:endParaRPr lang="en-GB"/>
        </a:p>
      </dgm:t>
    </dgm:pt>
    <dgm:pt modelId="{F8178785-C644-274D-9265-9AE464D2BA19}" type="pres">
      <dgm:prSet presAssocID="{12EA6939-F0D4-4795-9D76-CABC98E800A7}" presName="Name0" presStyleCnt="0">
        <dgm:presLayoutVars>
          <dgm:dir/>
          <dgm:animLvl val="lvl"/>
          <dgm:resizeHandles val="exact"/>
        </dgm:presLayoutVars>
      </dgm:prSet>
      <dgm:spPr/>
    </dgm:pt>
    <dgm:pt modelId="{60F377FF-8CCD-7942-BF5E-F09DFE104F91}" type="pres">
      <dgm:prSet presAssocID="{1C9F3240-277F-43E5-86A7-4F44D1B169C3}" presName="linNode" presStyleCnt="0"/>
      <dgm:spPr/>
    </dgm:pt>
    <dgm:pt modelId="{CD93E86D-7E5D-A643-B4BF-EBA6AD4B69C9}" type="pres">
      <dgm:prSet presAssocID="{1C9F3240-277F-43E5-86A7-4F44D1B169C3}" presName="parentText" presStyleLbl="node1" presStyleIdx="0" presStyleCnt="2" custScaleX="263651">
        <dgm:presLayoutVars>
          <dgm:chMax val="1"/>
          <dgm:bulletEnabled val="1"/>
        </dgm:presLayoutVars>
      </dgm:prSet>
      <dgm:spPr/>
    </dgm:pt>
    <dgm:pt modelId="{C96E0D61-D44F-E040-A446-BCE833B4F8C8}" type="pres">
      <dgm:prSet presAssocID="{B295B7E5-0CE8-4FA3-8F16-EE64845271A2}" presName="sp" presStyleCnt="0"/>
      <dgm:spPr/>
    </dgm:pt>
    <dgm:pt modelId="{6655C8C4-CF19-DB47-87E4-718B6CD80628}" type="pres">
      <dgm:prSet presAssocID="{2A8AF489-A0F4-48C9-989C-5913119609F9}" presName="linNode" presStyleCnt="0"/>
      <dgm:spPr/>
    </dgm:pt>
    <dgm:pt modelId="{B112E552-6FC6-9541-967C-276F06D9C0ED}" type="pres">
      <dgm:prSet presAssocID="{2A8AF489-A0F4-48C9-989C-5913119609F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125625B-BA56-C041-9696-16C72B40BD92}" type="pres">
      <dgm:prSet presAssocID="{2A8AF489-A0F4-48C9-989C-5913119609F9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08564A08-91A1-4D00-933D-F970620C42A1}" srcId="{12EA6939-F0D4-4795-9D76-CABC98E800A7}" destId="{2A8AF489-A0F4-48C9-989C-5913119609F9}" srcOrd="1" destOrd="0" parTransId="{B13B504B-31C4-49F3-BC83-F00814E90213}" sibTransId="{FE57DA3E-5F89-49F4-B2FC-0169F259EED8}"/>
    <dgm:cxn modelId="{C8E6192E-C827-C742-9B4F-265D146FFE4B}" type="presOf" srcId="{2A8AF489-A0F4-48C9-989C-5913119609F9}" destId="{B112E552-6FC6-9541-967C-276F06D9C0ED}" srcOrd="0" destOrd="0" presId="urn:microsoft.com/office/officeart/2005/8/layout/vList5"/>
    <dgm:cxn modelId="{C210B667-DDC3-4249-A37A-AEFCCA3EC5A2}" srcId="{12EA6939-F0D4-4795-9D76-CABC98E800A7}" destId="{1C9F3240-277F-43E5-86A7-4F44D1B169C3}" srcOrd="0" destOrd="0" parTransId="{167300BA-14DF-41CB-BDD7-75A504C7A06A}" sibTransId="{B295B7E5-0CE8-4FA3-8F16-EE64845271A2}"/>
    <dgm:cxn modelId="{8C1D1269-D6AC-8343-8AB6-D97646EB18E6}" type="presOf" srcId="{12EA6939-F0D4-4795-9D76-CABC98E800A7}" destId="{F8178785-C644-274D-9265-9AE464D2BA19}" srcOrd="0" destOrd="0" presId="urn:microsoft.com/office/officeart/2005/8/layout/vList5"/>
    <dgm:cxn modelId="{60768E49-C864-8C4C-B3DC-44F8DF0EF279}" type="presOf" srcId="{98B1C05D-CC53-44C5-84C0-0E6D6489E4CF}" destId="{5125625B-BA56-C041-9696-16C72B40BD92}" srcOrd="0" destOrd="0" presId="urn:microsoft.com/office/officeart/2005/8/layout/vList5"/>
    <dgm:cxn modelId="{C2FFBA86-1636-41C9-80AC-645B9BAB5C51}" srcId="{2A8AF489-A0F4-48C9-989C-5913119609F9}" destId="{98B1C05D-CC53-44C5-84C0-0E6D6489E4CF}" srcOrd="0" destOrd="0" parTransId="{E640D88A-C815-4ECB-9C90-9C5247074120}" sibTransId="{72CA0C31-DFC6-41B8-97DA-856A257EA8DA}"/>
    <dgm:cxn modelId="{D025FC8C-6AFA-9A47-9FB1-3D031C759919}" type="presOf" srcId="{D78BB184-87AC-8F4B-8BA6-CE30CD8C32F7}" destId="{5125625B-BA56-C041-9696-16C72B40BD92}" srcOrd="0" destOrd="1" presId="urn:microsoft.com/office/officeart/2005/8/layout/vList5"/>
    <dgm:cxn modelId="{4F8895A2-764D-5845-A6BB-6AD5B47875BB}" type="presOf" srcId="{1C9F3240-277F-43E5-86A7-4F44D1B169C3}" destId="{CD93E86D-7E5D-A643-B4BF-EBA6AD4B69C9}" srcOrd="0" destOrd="0" presId="urn:microsoft.com/office/officeart/2005/8/layout/vList5"/>
    <dgm:cxn modelId="{1A55F0BF-47BE-A648-8F2A-0D1A4523D47C}" srcId="{2A8AF489-A0F4-48C9-989C-5913119609F9}" destId="{D78BB184-87AC-8F4B-8BA6-CE30CD8C32F7}" srcOrd="1" destOrd="0" parTransId="{F129E39A-9B71-9146-A28D-C704893DD1B7}" sibTransId="{0C1DD401-EE08-D94D-94C2-FE49ECB991B6}"/>
    <dgm:cxn modelId="{04286FC5-7500-8842-991B-7D68126C595D}" srcId="{2A8AF489-A0F4-48C9-989C-5913119609F9}" destId="{1FD7371D-4B33-1248-96F5-7627E4C357A6}" srcOrd="2" destOrd="0" parTransId="{6A18274D-3EFB-D544-A779-E773BDA9D9F8}" sibTransId="{44E0A81A-9B3A-974B-A231-5C35247B4202}"/>
    <dgm:cxn modelId="{0AB3B6D5-8F79-B24B-B7C3-3C1E7ADB9A45}" type="presOf" srcId="{1FD7371D-4B33-1248-96F5-7627E4C357A6}" destId="{5125625B-BA56-C041-9696-16C72B40BD92}" srcOrd="0" destOrd="2" presId="urn:microsoft.com/office/officeart/2005/8/layout/vList5"/>
    <dgm:cxn modelId="{CEE75AAC-6151-A94A-A0C5-2A6B81AABBDE}" type="presParOf" srcId="{F8178785-C644-274D-9265-9AE464D2BA19}" destId="{60F377FF-8CCD-7942-BF5E-F09DFE104F91}" srcOrd="0" destOrd="0" presId="urn:microsoft.com/office/officeart/2005/8/layout/vList5"/>
    <dgm:cxn modelId="{91E629D3-3F26-9B43-AD65-0D4717061412}" type="presParOf" srcId="{60F377FF-8CCD-7942-BF5E-F09DFE104F91}" destId="{CD93E86D-7E5D-A643-B4BF-EBA6AD4B69C9}" srcOrd="0" destOrd="0" presId="urn:microsoft.com/office/officeart/2005/8/layout/vList5"/>
    <dgm:cxn modelId="{77F7DB71-3358-754E-82D3-DEF2619E4607}" type="presParOf" srcId="{F8178785-C644-274D-9265-9AE464D2BA19}" destId="{C96E0D61-D44F-E040-A446-BCE833B4F8C8}" srcOrd="1" destOrd="0" presId="urn:microsoft.com/office/officeart/2005/8/layout/vList5"/>
    <dgm:cxn modelId="{691D67EA-957B-1E43-BB74-BA98493C7351}" type="presParOf" srcId="{F8178785-C644-274D-9265-9AE464D2BA19}" destId="{6655C8C4-CF19-DB47-87E4-718B6CD80628}" srcOrd="2" destOrd="0" presId="urn:microsoft.com/office/officeart/2005/8/layout/vList5"/>
    <dgm:cxn modelId="{ED85E362-FED1-7A45-B424-E10E736FBCAA}" type="presParOf" srcId="{6655C8C4-CF19-DB47-87E4-718B6CD80628}" destId="{B112E552-6FC6-9541-967C-276F06D9C0ED}" srcOrd="0" destOrd="0" presId="urn:microsoft.com/office/officeart/2005/8/layout/vList5"/>
    <dgm:cxn modelId="{1A5908CB-6D41-A243-83E4-A60FC7DB5166}" type="presParOf" srcId="{6655C8C4-CF19-DB47-87E4-718B6CD80628}" destId="{5125625B-BA56-C041-9696-16C72B40BD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EA6939-F0D4-4795-9D76-CABC98E800A7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9F3240-277F-43E5-86A7-4F44D1B169C3}">
      <dgm:prSet/>
      <dgm:spPr/>
      <dgm:t>
        <a:bodyPr/>
        <a:lstStyle/>
        <a:p>
          <a:r>
            <a:rPr lang="pl-PL" dirty="0"/>
            <a:t>Tworzenie warunków dla powstawania i rozwoju polskich firm AI</a:t>
          </a:r>
          <a:endParaRPr lang="en-US" dirty="0"/>
        </a:p>
      </dgm:t>
    </dgm:pt>
    <dgm:pt modelId="{167300BA-14DF-41CB-BDD7-75A504C7A06A}" type="parTrans" cxnId="{C210B667-DDC3-4249-A37A-AEFCCA3EC5A2}">
      <dgm:prSet/>
      <dgm:spPr/>
      <dgm:t>
        <a:bodyPr/>
        <a:lstStyle/>
        <a:p>
          <a:endParaRPr lang="en-US"/>
        </a:p>
      </dgm:t>
    </dgm:pt>
    <dgm:pt modelId="{B295B7E5-0CE8-4FA3-8F16-EE64845271A2}" type="sibTrans" cxnId="{C210B667-DDC3-4249-A37A-AEFCCA3EC5A2}">
      <dgm:prSet/>
      <dgm:spPr/>
      <dgm:t>
        <a:bodyPr/>
        <a:lstStyle/>
        <a:p>
          <a:endParaRPr lang="en-US"/>
        </a:p>
      </dgm:t>
    </dgm:pt>
    <dgm:pt modelId="{21846783-0D09-46EE-BA39-564D2C7EA4F2}">
      <dgm:prSet/>
      <dgm:spPr/>
      <dgm:t>
        <a:bodyPr/>
        <a:lstStyle/>
        <a:p>
          <a:r>
            <a:rPr lang="pl-PL"/>
            <a:t>wykorzystywanie rozwiązań AI w życiu codziennym </a:t>
          </a:r>
          <a:endParaRPr lang="en-US"/>
        </a:p>
      </dgm:t>
    </dgm:pt>
    <dgm:pt modelId="{7354129E-F07D-49E8-BF3D-77FB63371AC0}" type="parTrans" cxnId="{873923CD-5799-4120-906F-CAFF22203CDD}">
      <dgm:prSet/>
      <dgm:spPr/>
      <dgm:t>
        <a:bodyPr/>
        <a:lstStyle/>
        <a:p>
          <a:endParaRPr lang="en-US"/>
        </a:p>
      </dgm:t>
    </dgm:pt>
    <dgm:pt modelId="{D9FFD0AB-5B82-417C-964B-12891908FAFF}" type="sibTrans" cxnId="{873923CD-5799-4120-906F-CAFF22203CDD}">
      <dgm:prSet/>
      <dgm:spPr/>
      <dgm:t>
        <a:bodyPr/>
        <a:lstStyle/>
        <a:p>
          <a:endParaRPr lang="en-US"/>
        </a:p>
      </dgm:t>
    </dgm:pt>
    <dgm:pt modelId="{A44F2C9E-3AA1-4CBA-84AB-92B690FCF330}">
      <dgm:prSet/>
      <dgm:spPr/>
      <dgm:t>
        <a:bodyPr/>
        <a:lstStyle/>
        <a:p>
          <a:r>
            <a:rPr lang="pl-PL"/>
            <a:t>promowanie współdziałania firm prywatnych i sektora publicznego w obszarze badań i wdrożeń pilotażowych</a:t>
          </a:r>
          <a:endParaRPr lang="en-US"/>
        </a:p>
      </dgm:t>
    </dgm:pt>
    <dgm:pt modelId="{E406BE1E-83E6-41DA-AC3B-5304B0221431}" type="parTrans" cxnId="{947958E0-A4B7-40AD-BCFA-A63EB467B496}">
      <dgm:prSet/>
      <dgm:spPr/>
      <dgm:t>
        <a:bodyPr/>
        <a:lstStyle/>
        <a:p>
          <a:endParaRPr lang="en-US"/>
        </a:p>
      </dgm:t>
    </dgm:pt>
    <dgm:pt modelId="{79171FC5-CE09-4B5F-A941-C812CCC7FA43}" type="sibTrans" cxnId="{947958E0-A4B7-40AD-BCFA-A63EB467B496}">
      <dgm:prSet/>
      <dgm:spPr/>
      <dgm:t>
        <a:bodyPr/>
        <a:lstStyle/>
        <a:p>
          <a:endParaRPr lang="en-US"/>
        </a:p>
      </dgm:t>
    </dgm:pt>
    <dgm:pt modelId="{2A8AF489-A0F4-48C9-989C-5913119609F9}">
      <dgm:prSet/>
      <dgm:spPr/>
      <dgm:t>
        <a:bodyPr/>
        <a:lstStyle/>
        <a:p>
          <a:r>
            <a:rPr lang="pl-PL" dirty="0"/>
            <a:t>Wsparcie rozwoju polskich firm tworzących AI</a:t>
          </a:r>
          <a:endParaRPr lang="en-US" dirty="0"/>
        </a:p>
      </dgm:t>
    </dgm:pt>
    <dgm:pt modelId="{B13B504B-31C4-49F3-BC83-F00814E90213}" type="parTrans" cxnId="{08564A08-91A1-4D00-933D-F970620C42A1}">
      <dgm:prSet/>
      <dgm:spPr/>
      <dgm:t>
        <a:bodyPr/>
        <a:lstStyle/>
        <a:p>
          <a:endParaRPr lang="en-US"/>
        </a:p>
      </dgm:t>
    </dgm:pt>
    <dgm:pt modelId="{FE57DA3E-5F89-49F4-B2FC-0169F259EED8}" type="sibTrans" cxnId="{08564A08-91A1-4D00-933D-F970620C42A1}">
      <dgm:prSet/>
      <dgm:spPr/>
      <dgm:t>
        <a:bodyPr/>
        <a:lstStyle/>
        <a:p>
          <a:endParaRPr lang="en-US"/>
        </a:p>
      </dgm:t>
    </dgm:pt>
    <dgm:pt modelId="{98B1C05D-CC53-44C5-84C0-0E6D6489E4CF}">
      <dgm:prSet/>
      <dgm:spPr/>
      <dgm:t>
        <a:bodyPr/>
        <a:lstStyle/>
        <a:p>
          <a:r>
            <a:rPr lang="pl-PL" dirty="0"/>
            <a:t>Oszczędność w prowadzeniu firmy</a:t>
          </a:r>
          <a:endParaRPr lang="en-US" dirty="0"/>
        </a:p>
      </dgm:t>
    </dgm:pt>
    <dgm:pt modelId="{E640D88A-C815-4ECB-9C90-9C5247074120}" type="parTrans" cxnId="{C2FFBA86-1636-41C9-80AC-645B9BAB5C51}">
      <dgm:prSet/>
      <dgm:spPr/>
      <dgm:t>
        <a:bodyPr/>
        <a:lstStyle/>
        <a:p>
          <a:endParaRPr lang="en-US"/>
        </a:p>
      </dgm:t>
    </dgm:pt>
    <dgm:pt modelId="{72CA0C31-DFC6-41B8-97DA-856A257EA8DA}" type="sibTrans" cxnId="{C2FFBA86-1636-41C9-80AC-645B9BAB5C51}">
      <dgm:prSet/>
      <dgm:spPr/>
      <dgm:t>
        <a:bodyPr/>
        <a:lstStyle/>
        <a:p>
          <a:endParaRPr lang="en-US"/>
        </a:p>
      </dgm:t>
    </dgm:pt>
    <dgm:pt modelId="{C3CC7FDA-6676-4A2A-9C18-EF337B05ED71}">
      <dgm:prSet/>
      <dgm:spPr/>
      <dgm:t>
        <a:bodyPr/>
        <a:lstStyle/>
        <a:p>
          <a:r>
            <a:rPr lang="pl-PL" dirty="0"/>
            <a:t>Efektywność produkcji</a:t>
          </a:r>
          <a:endParaRPr lang="en-US" dirty="0"/>
        </a:p>
      </dgm:t>
    </dgm:pt>
    <dgm:pt modelId="{679BFFAD-BEEC-4E47-BB53-B88AF0ED4C73}" type="parTrans" cxnId="{5A14D08F-F03E-4899-8DDE-DAB47F78F364}">
      <dgm:prSet/>
      <dgm:spPr/>
      <dgm:t>
        <a:bodyPr/>
        <a:lstStyle/>
        <a:p>
          <a:endParaRPr lang="en-US"/>
        </a:p>
      </dgm:t>
    </dgm:pt>
    <dgm:pt modelId="{E159723C-5F58-40D8-ADA4-DAF6D2AC0CBA}" type="sibTrans" cxnId="{5A14D08F-F03E-4899-8DDE-DAB47F78F364}">
      <dgm:prSet/>
      <dgm:spPr/>
      <dgm:t>
        <a:bodyPr/>
        <a:lstStyle/>
        <a:p>
          <a:endParaRPr lang="en-US"/>
        </a:p>
      </dgm:t>
    </dgm:pt>
    <dgm:pt modelId="{F8178785-C644-274D-9265-9AE464D2BA19}" type="pres">
      <dgm:prSet presAssocID="{12EA6939-F0D4-4795-9D76-CABC98E800A7}" presName="Name0" presStyleCnt="0">
        <dgm:presLayoutVars>
          <dgm:dir/>
          <dgm:animLvl val="lvl"/>
          <dgm:resizeHandles val="exact"/>
        </dgm:presLayoutVars>
      </dgm:prSet>
      <dgm:spPr/>
    </dgm:pt>
    <dgm:pt modelId="{60F377FF-8CCD-7942-BF5E-F09DFE104F91}" type="pres">
      <dgm:prSet presAssocID="{1C9F3240-277F-43E5-86A7-4F44D1B169C3}" presName="linNode" presStyleCnt="0"/>
      <dgm:spPr/>
    </dgm:pt>
    <dgm:pt modelId="{CD93E86D-7E5D-A643-B4BF-EBA6AD4B69C9}" type="pres">
      <dgm:prSet presAssocID="{1C9F3240-277F-43E5-86A7-4F44D1B169C3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297BBB00-69B2-F444-9522-6C494E181FCA}" type="pres">
      <dgm:prSet presAssocID="{1C9F3240-277F-43E5-86A7-4F44D1B169C3}" presName="descendantText" presStyleLbl="alignAccFollowNode1" presStyleIdx="0" presStyleCnt="2">
        <dgm:presLayoutVars>
          <dgm:bulletEnabled val="1"/>
        </dgm:presLayoutVars>
      </dgm:prSet>
      <dgm:spPr/>
    </dgm:pt>
    <dgm:pt modelId="{C96E0D61-D44F-E040-A446-BCE833B4F8C8}" type="pres">
      <dgm:prSet presAssocID="{B295B7E5-0CE8-4FA3-8F16-EE64845271A2}" presName="sp" presStyleCnt="0"/>
      <dgm:spPr/>
    </dgm:pt>
    <dgm:pt modelId="{6655C8C4-CF19-DB47-87E4-718B6CD80628}" type="pres">
      <dgm:prSet presAssocID="{2A8AF489-A0F4-48C9-989C-5913119609F9}" presName="linNode" presStyleCnt="0"/>
      <dgm:spPr/>
    </dgm:pt>
    <dgm:pt modelId="{B112E552-6FC6-9541-967C-276F06D9C0ED}" type="pres">
      <dgm:prSet presAssocID="{2A8AF489-A0F4-48C9-989C-5913119609F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5125625B-BA56-C041-9696-16C72B40BD92}" type="pres">
      <dgm:prSet presAssocID="{2A8AF489-A0F4-48C9-989C-5913119609F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08564A08-91A1-4D00-933D-F970620C42A1}" srcId="{12EA6939-F0D4-4795-9D76-CABC98E800A7}" destId="{2A8AF489-A0F4-48C9-989C-5913119609F9}" srcOrd="1" destOrd="0" parTransId="{B13B504B-31C4-49F3-BC83-F00814E90213}" sibTransId="{FE57DA3E-5F89-49F4-B2FC-0169F259EED8}"/>
    <dgm:cxn modelId="{C8E6192E-C827-C742-9B4F-265D146FFE4B}" type="presOf" srcId="{2A8AF489-A0F4-48C9-989C-5913119609F9}" destId="{B112E552-6FC6-9541-967C-276F06D9C0ED}" srcOrd="0" destOrd="0" presId="urn:microsoft.com/office/officeart/2005/8/layout/vList5"/>
    <dgm:cxn modelId="{B7884A3C-543B-0B49-8705-06F0B696C619}" type="presOf" srcId="{A44F2C9E-3AA1-4CBA-84AB-92B690FCF330}" destId="{297BBB00-69B2-F444-9522-6C494E181FCA}" srcOrd="0" destOrd="1" presId="urn:microsoft.com/office/officeart/2005/8/layout/vList5"/>
    <dgm:cxn modelId="{C210B667-DDC3-4249-A37A-AEFCCA3EC5A2}" srcId="{12EA6939-F0D4-4795-9D76-CABC98E800A7}" destId="{1C9F3240-277F-43E5-86A7-4F44D1B169C3}" srcOrd="0" destOrd="0" parTransId="{167300BA-14DF-41CB-BDD7-75A504C7A06A}" sibTransId="{B295B7E5-0CE8-4FA3-8F16-EE64845271A2}"/>
    <dgm:cxn modelId="{8C1D1269-D6AC-8343-8AB6-D97646EB18E6}" type="presOf" srcId="{12EA6939-F0D4-4795-9D76-CABC98E800A7}" destId="{F8178785-C644-274D-9265-9AE464D2BA19}" srcOrd="0" destOrd="0" presId="urn:microsoft.com/office/officeart/2005/8/layout/vList5"/>
    <dgm:cxn modelId="{60768E49-C864-8C4C-B3DC-44F8DF0EF279}" type="presOf" srcId="{98B1C05D-CC53-44C5-84C0-0E6D6489E4CF}" destId="{5125625B-BA56-C041-9696-16C72B40BD92}" srcOrd="0" destOrd="0" presId="urn:microsoft.com/office/officeart/2005/8/layout/vList5"/>
    <dgm:cxn modelId="{0C8D0585-2CEA-9A42-9197-61316D3F9261}" type="presOf" srcId="{21846783-0D09-46EE-BA39-564D2C7EA4F2}" destId="{297BBB00-69B2-F444-9522-6C494E181FCA}" srcOrd="0" destOrd="0" presId="urn:microsoft.com/office/officeart/2005/8/layout/vList5"/>
    <dgm:cxn modelId="{C2FFBA86-1636-41C9-80AC-645B9BAB5C51}" srcId="{2A8AF489-A0F4-48C9-989C-5913119609F9}" destId="{98B1C05D-CC53-44C5-84C0-0E6D6489E4CF}" srcOrd="0" destOrd="0" parTransId="{E640D88A-C815-4ECB-9C90-9C5247074120}" sibTransId="{72CA0C31-DFC6-41B8-97DA-856A257EA8DA}"/>
    <dgm:cxn modelId="{5A14D08F-F03E-4899-8DDE-DAB47F78F364}" srcId="{2A8AF489-A0F4-48C9-989C-5913119609F9}" destId="{C3CC7FDA-6676-4A2A-9C18-EF337B05ED71}" srcOrd="1" destOrd="0" parTransId="{679BFFAD-BEEC-4E47-BB53-B88AF0ED4C73}" sibTransId="{E159723C-5F58-40D8-ADA4-DAF6D2AC0CBA}"/>
    <dgm:cxn modelId="{04A79592-350D-B844-B899-97FC98E20927}" type="presOf" srcId="{C3CC7FDA-6676-4A2A-9C18-EF337B05ED71}" destId="{5125625B-BA56-C041-9696-16C72B40BD92}" srcOrd="0" destOrd="1" presId="urn:microsoft.com/office/officeart/2005/8/layout/vList5"/>
    <dgm:cxn modelId="{4F8895A2-764D-5845-A6BB-6AD5B47875BB}" type="presOf" srcId="{1C9F3240-277F-43E5-86A7-4F44D1B169C3}" destId="{CD93E86D-7E5D-A643-B4BF-EBA6AD4B69C9}" srcOrd="0" destOrd="0" presId="urn:microsoft.com/office/officeart/2005/8/layout/vList5"/>
    <dgm:cxn modelId="{873923CD-5799-4120-906F-CAFF22203CDD}" srcId="{1C9F3240-277F-43E5-86A7-4F44D1B169C3}" destId="{21846783-0D09-46EE-BA39-564D2C7EA4F2}" srcOrd="0" destOrd="0" parTransId="{7354129E-F07D-49E8-BF3D-77FB63371AC0}" sibTransId="{D9FFD0AB-5B82-417C-964B-12891908FAFF}"/>
    <dgm:cxn modelId="{947958E0-A4B7-40AD-BCFA-A63EB467B496}" srcId="{1C9F3240-277F-43E5-86A7-4F44D1B169C3}" destId="{A44F2C9E-3AA1-4CBA-84AB-92B690FCF330}" srcOrd="1" destOrd="0" parTransId="{E406BE1E-83E6-41DA-AC3B-5304B0221431}" sibTransId="{79171FC5-CE09-4B5F-A941-C812CCC7FA43}"/>
    <dgm:cxn modelId="{CEE75AAC-6151-A94A-A0C5-2A6B81AABBDE}" type="presParOf" srcId="{F8178785-C644-274D-9265-9AE464D2BA19}" destId="{60F377FF-8CCD-7942-BF5E-F09DFE104F91}" srcOrd="0" destOrd="0" presId="urn:microsoft.com/office/officeart/2005/8/layout/vList5"/>
    <dgm:cxn modelId="{91E629D3-3F26-9B43-AD65-0D4717061412}" type="presParOf" srcId="{60F377FF-8CCD-7942-BF5E-F09DFE104F91}" destId="{CD93E86D-7E5D-A643-B4BF-EBA6AD4B69C9}" srcOrd="0" destOrd="0" presId="urn:microsoft.com/office/officeart/2005/8/layout/vList5"/>
    <dgm:cxn modelId="{6A09C53E-94D5-7C45-8C02-0DC90562BCF5}" type="presParOf" srcId="{60F377FF-8CCD-7942-BF5E-F09DFE104F91}" destId="{297BBB00-69B2-F444-9522-6C494E181FCA}" srcOrd="1" destOrd="0" presId="urn:microsoft.com/office/officeart/2005/8/layout/vList5"/>
    <dgm:cxn modelId="{77F7DB71-3358-754E-82D3-DEF2619E4607}" type="presParOf" srcId="{F8178785-C644-274D-9265-9AE464D2BA19}" destId="{C96E0D61-D44F-E040-A446-BCE833B4F8C8}" srcOrd="1" destOrd="0" presId="urn:microsoft.com/office/officeart/2005/8/layout/vList5"/>
    <dgm:cxn modelId="{691D67EA-957B-1E43-BB74-BA98493C7351}" type="presParOf" srcId="{F8178785-C644-274D-9265-9AE464D2BA19}" destId="{6655C8C4-CF19-DB47-87E4-718B6CD80628}" srcOrd="2" destOrd="0" presId="urn:microsoft.com/office/officeart/2005/8/layout/vList5"/>
    <dgm:cxn modelId="{ED85E362-FED1-7A45-B424-E10E736FBCAA}" type="presParOf" srcId="{6655C8C4-CF19-DB47-87E4-718B6CD80628}" destId="{B112E552-6FC6-9541-967C-276F06D9C0ED}" srcOrd="0" destOrd="0" presId="urn:microsoft.com/office/officeart/2005/8/layout/vList5"/>
    <dgm:cxn modelId="{1A5908CB-6D41-A243-83E4-A60FC7DB5166}" type="presParOf" srcId="{6655C8C4-CF19-DB47-87E4-718B6CD80628}" destId="{5125625B-BA56-C041-9696-16C72B40BD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F5F6A4-C949-4EA1-A532-649EC30CE4E8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E8C7953-805C-5144-80EE-97DAF356E6C2}">
      <dgm:prSet custT="1"/>
      <dgm:spPr/>
      <dgm:t>
        <a:bodyPr/>
        <a:lstStyle/>
        <a:p>
          <a:r>
            <a:rPr lang="pl-PL" sz="2200" u="none" dirty="0">
              <a:uFillTx/>
            </a:rPr>
            <a:t>popularyzacja wykorzystania AI jako narzędzia wspierającego pracę badawczą we wszystkich dziedzinach nauki, </a:t>
          </a:r>
          <a:endParaRPr lang="en-GB" sz="2200" u="none" dirty="0"/>
        </a:p>
      </dgm:t>
    </dgm:pt>
    <dgm:pt modelId="{C14F8891-6F46-314B-915C-5011CE33AD6F}" type="parTrans" cxnId="{1CFDFC44-F03F-6A4B-80CA-F7E62A281253}">
      <dgm:prSet/>
      <dgm:spPr/>
      <dgm:t>
        <a:bodyPr/>
        <a:lstStyle/>
        <a:p>
          <a:endParaRPr lang="pl-PL"/>
        </a:p>
      </dgm:t>
    </dgm:pt>
    <dgm:pt modelId="{8F964162-6D66-A049-8A88-2E34CEA44F7A}" type="sibTrans" cxnId="{1CFDFC44-F03F-6A4B-80CA-F7E62A281253}">
      <dgm:prSet/>
      <dgm:spPr/>
      <dgm:t>
        <a:bodyPr/>
        <a:lstStyle/>
        <a:p>
          <a:endParaRPr lang="pl-PL"/>
        </a:p>
      </dgm:t>
    </dgm:pt>
    <dgm:pt modelId="{5328BA7C-655D-4C01-B652-F2ECF70AF113}">
      <dgm:prSet custT="1"/>
      <dgm:spPr/>
      <dgm:t>
        <a:bodyPr/>
        <a:lstStyle/>
        <a:p>
          <a:r>
            <a:rPr lang="pl-PL" sz="2200" u="none" dirty="0">
              <a:uFillTx/>
            </a:rPr>
            <a:t>zapewnienie adekwatnego wsparcia studentom (w tym doktorantom) zainteresowanym zgłębianiem tematyki AI,</a:t>
          </a:r>
        </a:p>
      </dgm:t>
    </dgm:pt>
    <dgm:pt modelId="{9AFC8BE8-23E7-49E9-9C21-16FDC7E3CA51}" type="parTrans" cxnId="{7B1265E2-CB52-4132-8EF6-8146281AFE78}">
      <dgm:prSet/>
      <dgm:spPr/>
      <dgm:t>
        <a:bodyPr/>
        <a:lstStyle/>
        <a:p>
          <a:endParaRPr lang="pl-PL"/>
        </a:p>
      </dgm:t>
    </dgm:pt>
    <dgm:pt modelId="{8693D4A0-CC79-4C91-97E3-0F3AE96F698C}" type="sibTrans" cxnId="{7B1265E2-CB52-4132-8EF6-8146281AFE78}">
      <dgm:prSet/>
      <dgm:spPr/>
      <dgm:t>
        <a:bodyPr/>
        <a:lstStyle/>
        <a:p>
          <a:endParaRPr lang="pl-PL"/>
        </a:p>
      </dgm:t>
    </dgm:pt>
    <dgm:pt modelId="{F753D24A-2BA2-42D1-AD5F-073CBF9DDCF3}">
      <dgm:prSet custT="1"/>
      <dgm:spPr/>
      <dgm:t>
        <a:bodyPr/>
        <a:lstStyle/>
        <a:p>
          <a:r>
            <a:rPr lang="pl-PL" sz="2200" u="none" dirty="0">
              <a:uFillTx/>
            </a:rPr>
            <a:t>stworzenie z Polski ośrodka przyciągającego wyspecjalizowaną kadrę naukową z innych państw oraz zagranicznych studentów,</a:t>
          </a:r>
        </a:p>
      </dgm:t>
    </dgm:pt>
    <dgm:pt modelId="{75C96036-14D6-4FF6-9355-D976B2449457}" type="parTrans" cxnId="{07FF0C26-CA3B-4993-9663-1AEA52990137}">
      <dgm:prSet/>
      <dgm:spPr/>
      <dgm:t>
        <a:bodyPr/>
        <a:lstStyle/>
        <a:p>
          <a:endParaRPr lang="pl-PL"/>
        </a:p>
      </dgm:t>
    </dgm:pt>
    <dgm:pt modelId="{D8013996-95B0-460D-89DA-CC73D42E1A0B}" type="sibTrans" cxnId="{07FF0C26-CA3B-4993-9663-1AEA52990137}">
      <dgm:prSet/>
      <dgm:spPr/>
      <dgm:t>
        <a:bodyPr/>
        <a:lstStyle/>
        <a:p>
          <a:endParaRPr lang="pl-PL"/>
        </a:p>
      </dgm:t>
    </dgm:pt>
    <dgm:pt modelId="{73BAA4D4-AFBB-46E9-A7D8-D122DC2F7A5B}">
      <dgm:prSet custT="1"/>
      <dgm:spPr/>
      <dgm:t>
        <a:bodyPr/>
        <a:lstStyle/>
        <a:p>
          <a:r>
            <a:rPr lang="pl-PL" sz="2200" u="none" dirty="0">
              <a:uFillTx/>
            </a:rPr>
            <a:t>dostosowanie akademickich metod nauczania do potrzeb związanych z rozwojem  AI,</a:t>
          </a:r>
        </a:p>
      </dgm:t>
    </dgm:pt>
    <dgm:pt modelId="{9CF6C51A-4BD1-4A59-8734-B5846671CD47}" type="parTrans" cxnId="{923BA154-65FE-43BB-BDA7-5F0D8793D4AF}">
      <dgm:prSet/>
      <dgm:spPr/>
      <dgm:t>
        <a:bodyPr/>
        <a:lstStyle/>
        <a:p>
          <a:endParaRPr lang="pl-PL"/>
        </a:p>
      </dgm:t>
    </dgm:pt>
    <dgm:pt modelId="{92E0D1A8-000E-4498-84F0-25F380A941ED}" type="sibTrans" cxnId="{923BA154-65FE-43BB-BDA7-5F0D8793D4AF}">
      <dgm:prSet/>
      <dgm:spPr/>
      <dgm:t>
        <a:bodyPr/>
        <a:lstStyle/>
        <a:p>
          <a:endParaRPr lang="pl-PL"/>
        </a:p>
      </dgm:t>
    </dgm:pt>
    <dgm:pt modelId="{62507676-DF86-4BFC-9C0D-39B4AB5EE8BA}">
      <dgm:prSet custT="1"/>
      <dgm:spPr/>
      <dgm:t>
        <a:bodyPr/>
        <a:lstStyle/>
        <a:p>
          <a:r>
            <a:rPr lang="pl-PL" sz="2200" u="none" dirty="0">
              <a:uFillTx/>
            </a:rPr>
            <a:t>zwiększenie stopnia komercjalizacji wyników badań z obszaru AI i rozwój współpracy nauki z biznesem</a:t>
          </a:r>
        </a:p>
      </dgm:t>
    </dgm:pt>
    <dgm:pt modelId="{E8568AE7-DF6E-4ED8-858E-A50CA8F6BCF4}" type="parTrans" cxnId="{3C1A8354-A5F3-42D1-8001-6F9FEB4C81BE}">
      <dgm:prSet/>
      <dgm:spPr/>
      <dgm:t>
        <a:bodyPr/>
        <a:lstStyle/>
        <a:p>
          <a:endParaRPr lang="pl-PL"/>
        </a:p>
      </dgm:t>
    </dgm:pt>
    <dgm:pt modelId="{D19D3A59-12BE-4C6C-A860-F5E0BA1B9AFA}" type="sibTrans" cxnId="{3C1A8354-A5F3-42D1-8001-6F9FEB4C81BE}">
      <dgm:prSet/>
      <dgm:spPr/>
      <dgm:t>
        <a:bodyPr/>
        <a:lstStyle/>
        <a:p>
          <a:endParaRPr lang="pl-PL"/>
        </a:p>
      </dgm:t>
    </dgm:pt>
    <dgm:pt modelId="{77F7FF8E-1995-0644-B02D-809EECE6175A}" type="pres">
      <dgm:prSet presAssocID="{4FF5F6A4-C949-4EA1-A532-649EC30CE4E8}" presName="linear" presStyleCnt="0">
        <dgm:presLayoutVars>
          <dgm:animLvl val="lvl"/>
          <dgm:resizeHandles val="exact"/>
        </dgm:presLayoutVars>
      </dgm:prSet>
      <dgm:spPr/>
    </dgm:pt>
    <dgm:pt modelId="{6AA7412D-DC5B-2944-B19B-745FFD98474C}" type="pres">
      <dgm:prSet presAssocID="{DE8C7953-805C-5144-80EE-97DAF356E6C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50CFC69-CFC4-ED40-B67C-6444CB7133BE}" type="pres">
      <dgm:prSet presAssocID="{8F964162-6D66-A049-8A88-2E34CEA44F7A}" presName="spacer" presStyleCnt="0"/>
      <dgm:spPr/>
    </dgm:pt>
    <dgm:pt modelId="{3C7B0B9F-F8A7-4DD5-A0A7-8F17EACCC358}" type="pres">
      <dgm:prSet presAssocID="{5328BA7C-655D-4C01-B652-F2ECF70AF11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D2216C6-3090-44C4-B858-5EC71AAF8C79}" type="pres">
      <dgm:prSet presAssocID="{8693D4A0-CC79-4C91-97E3-0F3AE96F698C}" presName="spacer" presStyleCnt="0"/>
      <dgm:spPr/>
    </dgm:pt>
    <dgm:pt modelId="{396B0862-3D73-4C3C-A149-F3FDF8042366}" type="pres">
      <dgm:prSet presAssocID="{F753D24A-2BA2-42D1-AD5F-073CBF9DDCF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AB7DB40-9996-4455-92E6-926F42A2B8F0}" type="pres">
      <dgm:prSet presAssocID="{D8013996-95B0-460D-89DA-CC73D42E1A0B}" presName="spacer" presStyleCnt="0"/>
      <dgm:spPr/>
    </dgm:pt>
    <dgm:pt modelId="{9BB1350B-C0A4-404B-8EE9-5B5FE2654027}" type="pres">
      <dgm:prSet presAssocID="{73BAA4D4-AFBB-46E9-A7D8-D122DC2F7A5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E6BF19B-EE37-48BD-B29C-5868E2ED0405}" type="pres">
      <dgm:prSet presAssocID="{92E0D1A8-000E-4498-84F0-25F380A941ED}" presName="spacer" presStyleCnt="0"/>
      <dgm:spPr/>
    </dgm:pt>
    <dgm:pt modelId="{2E8F9C53-87AC-4FB4-87E3-BD6DAA69F902}" type="pres">
      <dgm:prSet presAssocID="{62507676-DF86-4BFC-9C0D-39B4AB5EE8B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A591E0C-1A27-8345-9363-F617281338BD}" type="presOf" srcId="{DE8C7953-805C-5144-80EE-97DAF356E6C2}" destId="{6AA7412D-DC5B-2944-B19B-745FFD98474C}" srcOrd="0" destOrd="0" presId="urn:microsoft.com/office/officeart/2005/8/layout/vList2"/>
    <dgm:cxn modelId="{07FF0C26-CA3B-4993-9663-1AEA52990137}" srcId="{4FF5F6A4-C949-4EA1-A532-649EC30CE4E8}" destId="{F753D24A-2BA2-42D1-AD5F-073CBF9DDCF3}" srcOrd="2" destOrd="0" parTransId="{75C96036-14D6-4FF6-9355-D976B2449457}" sibTransId="{D8013996-95B0-460D-89DA-CC73D42E1A0B}"/>
    <dgm:cxn modelId="{E6CCF33B-B9F1-4223-8EFF-334E799FA81B}" type="presOf" srcId="{F753D24A-2BA2-42D1-AD5F-073CBF9DDCF3}" destId="{396B0862-3D73-4C3C-A149-F3FDF8042366}" srcOrd="0" destOrd="0" presId="urn:microsoft.com/office/officeart/2005/8/layout/vList2"/>
    <dgm:cxn modelId="{1CFDFC44-F03F-6A4B-80CA-F7E62A281253}" srcId="{4FF5F6A4-C949-4EA1-A532-649EC30CE4E8}" destId="{DE8C7953-805C-5144-80EE-97DAF356E6C2}" srcOrd="0" destOrd="0" parTransId="{C14F8891-6F46-314B-915C-5011CE33AD6F}" sibTransId="{8F964162-6D66-A049-8A88-2E34CEA44F7A}"/>
    <dgm:cxn modelId="{3C1A8354-A5F3-42D1-8001-6F9FEB4C81BE}" srcId="{4FF5F6A4-C949-4EA1-A532-649EC30CE4E8}" destId="{62507676-DF86-4BFC-9C0D-39B4AB5EE8BA}" srcOrd="4" destOrd="0" parTransId="{E8568AE7-DF6E-4ED8-858E-A50CA8F6BCF4}" sibTransId="{D19D3A59-12BE-4C6C-A860-F5E0BA1B9AFA}"/>
    <dgm:cxn modelId="{923BA154-65FE-43BB-BDA7-5F0D8793D4AF}" srcId="{4FF5F6A4-C949-4EA1-A532-649EC30CE4E8}" destId="{73BAA4D4-AFBB-46E9-A7D8-D122DC2F7A5B}" srcOrd="3" destOrd="0" parTransId="{9CF6C51A-4BD1-4A59-8734-B5846671CD47}" sibTransId="{92E0D1A8-000E-4498-84F0-25F380A941ED}"/>
    <dgm:cxn modelId="{455F857E-36B8-974C-ADFA-6427FC5285E1}" type="presOf" srcId="{4FF5F6A4-C949-4EA1-A532-649EC30CE4E8}" destId="{77F7FF8E-1995-0644-B02D-809EECE6175A}" srcOrd="0" destOrd="0" presId="urn:microsoft.com/office/officeart/2005/8/layout/vList2"/>
    <dgm:cxn modelId="{2AFC9083-25BE-4872-87A8-D889A65FD15A}" type="presOf" srcId="{62507676-DF86-4BFC-9C0D-39B4AB5EE8BA}" destId="{2E8F9C53-87AC-4FB4-87E3-BD6DAA69F902}" srcOrd="0" destOrd="0" presId="urn:microsoft.com/office/officeart/2005/8/layout/vList2"/>
    <dgm:cxn modelId="{643766AE-236B-4E44-921B-DE13694202D2}" type="presOf" srcId="{5328BA7C-655D-4C01-B652-F2ECF70AF113}" destId="{3C7B0B9F-F8A7-4DD5-A0A7-8F17EACCC358}" srcOrd="0" destOrd="0" presId="urn:microsoft.com/office/officeart/2005/8/layout/vList2"/>
    <dgm:cxn modelId="{7B1265E2-CB52-4132-8EF6-8146281AFE78}" srcId="{4FF5F6A4-C949-4EA1-A532-649EC30CE4E8}" destId="{5328BA7C-655D-4C01-B652-F2ECF70AF113}" srcOrd="1" destOrd="0" parTransId="{9AFC8BE8-23E7-49E9-9C21-16FDC7E3CA51}" sibTransId="{8693D4A0-CC79-4C91-97E3-0F3AE96F698C}"/>
    <dgm:cxn modelId="{9812D2E6-5DC2-4517-B5CA-4E3ECA80D71B}" type="presOf" srcId="{73BAA4D4-AFBB-46E9-A7D8-D122DC2F7A5B}" destId="{9BB1350B-C0A4-404B-8EE9-5B5FE2654027}" srcOrd="0" destOrd="0" presId="urn:microsoft.com/office/officeart/2005/8/layout/vList2"/>
    <dgm:cxn modelId="{96EEBED5-1CDC-E14B-9323-F70506F2832A}" type="presParOf" srcId="{77F7FF8E-1995-0644-B02D-809EECE6175A}" destId="{6AA7412D-DC5B-2944-B19B-745FFD98474C}" srcOrd="0" destOrd="0" presId="urn:microsoft.com/office/officeart/2005/8/layout/vList2"/>
    <dgm:cxn modelId="{ADC18EE9-B9E6-724D-BFB4-288BF5507CC7}" type="presParOf" srcId="{77F7FF8E-1995-0644-B02D-809EECE6175A}" destId="{150CFC69-CFC4-ED40-B67C-6444CB7133BE}" srcOrd="1" destOrd="0" presId="urn:microsoft.com/office/officeart/2005/8/layout/vList2"/>
    <dgm:cxn modelId="{93EBF1C0-5E74-4168-86DE-E8E790935425}" type="presParOf" srcId="{77F7FF8E-1995-0644-B02D-809EECE6175A}" destId="{3C7B0B9F-F8A7-4DD5-A0A7-8F17EACCC358}" srcOrd="2" destOrd="0" presId="urn:microsoft.com/office/officeart/2005/8/layout/vList2"/>
    <dgm:cxn modelId="{4DFF4F33-6D8A-4261-AF5D-C3B57D0408E4}" type="presParOf" srcId="{77F7FF8E-1995-0644-B02D-809EECE6175A}" destId="{2D2216C6-3090-44C4-B858-5EC71AAF8C79}" srcOrd="3" destOrd="0" presId="urn:microsoft.com/office/officeart/2005/8/layout/vList2"/>
    <dgm:cxn modelId="{FD95F2F0-9B33-42AC-939B-EC6B0966373C}" type="presParOf" srcId="{77F7FF8E-1995-0644-B02D-809EECE6175A}" destId="{396B0862-3D73-4C3C-A149-F3FDF8042366}" srcOrd="4" destOrd="0" presId="urn:microsoft.com/office/officeart/2005/8/layout/vList2"/>
    <dgm:cxn modelId="{0CF1EE02-D586-42B1-BFD2-A941CC37960F}" type="presParOf" srcId="{77F7FF8E-1995-0644-B02D-809EECE6175A}" destId="{8AB7DB40-9996-4455-92E6-926F42A2B8F0}" srcOrd="5" destOrd="0" presId="urn:microsoft.com/office/officeart/2005/8/layout/vList2"/>
    <dgm:cxn modelId="{7D52DD86-D95B-4625-B306-B931E8BB13FD}" type="presParOf" srcId="{77F7FF8E-1995-0644-B02D-809EECE6175A}" destId="{9BB1350B-C0A4-404B-8EE9-5B5FE2654027}" srcOrd="6" destOrd="0" presId="urn:microsoft.com/office/officeart/2005/8/layout/vList2"/>
    <dgm:cxn modelId="{C54D3B47-DB7C-445C-B6D1-780FB0306C96}" type="presParOf" srcId="{77F7FF8E-1995-0644-B02D-809EECE6175A}" destId="{6E6BF19B-EE37-48BD-B29C-5868E2ED0405}" srcOrd="7" destOrd="0" presId="urn:microsoft.com/office/officeart/2005/8/layout/vList2"/>
    <dgm:cxn modelId="{47D42B91-E02E-40FA-ABFD-20C1C8F6F49B}" type="presParOf" srcId="{77F7FF8E-1995-0644-B02D-809EECE6175A}" destId="{2E8F9C53-87AC-4FB4-87E3-BD6DAA69F90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F5F6A4-C949-4EA1-A532-649EC30CE4E8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E8C7953-805C-5144-80EE-97DAF356E6C2}">
      <dgm:prSet/>
      <dgm:spPr/>
      <dgm:t>
        <a:bodyPr/>
        <a:lstStyle/>
        <a:p>
          <a:r>
            <a:rPr lang="pl-PL"/>
            <a:t>Wzmocnienie wysokiej pozycji Polski na poziomie osiągnięć uczniów szkół średnich</a:t>
          </a:r>
          <a:endParaRPr lang="en-GB"/>
        </a:p>
      </dgm:t>
    </dgm:pt>
    <dgm:pt modelId="{C14F8891-6F46-314B-915C-5011CE33AD6F}" type="parTrans" cxnId="{1CFDFC44-F03F-6A4B-80CA-F7E62A281253}">
      <dgm:prSet/>
      <dgm:spPr/>
      <dgm:t>
        <a:bodyPr/>
        <a:lstStyle/>
        <a:p>
          <a:endParaRPr lang="pl-PL"/>
        </a:p>
      </dgm:t>
    </dgm:pt>
    <dgm:pt modelId="{8F964162-6D66-A049-8A88-2E34CEA44F7A}" type="sibTrans" cxnId="{1CFDFC44-F03F-6A4B-80CA-F7E62A281253}">
      <dgm:prSet/>
      <dgm:spPr/>
      <dgm:t>
        <a:bodyPr/>
        <a:lstStyle/>
        <a:p>
          <a:endParaRPr lang="pl-PL"/>
        </a:p>
      </dgm:t>
    </dgm:pt>
    <dgm:pt modelId="{9E144521-B58A-874F-87C2-D55FC505F5D0}">
      <dgm:prSet/>
      <dgm:spPr/>
      <dgm:t>
        <a:bodyPr/>
        <a:lstStyle/>
        <a:p>
          <a:r>
            <a:rPr lang="pl-PL" dirty="0"/>
            <a:t>Ukierunkowanie programów nauczania wszystkich etapów edukacji</a:t>
          </a:r>
        </a:p>
      </dgm:t>
    </dgm:pt>
    <dgm:pt modelId="{736B53D8-3136-CF49-9BDC-BB4070255BBD}" type="parTrans" cxnId="{38609350-F8AB-6945-8EE8-0A17A43B24AF}">
      <dgm:prSet/>
      <dgm:spPr/>
      <dgm:t>
        <a:bodyPr/>
        <a:lstStyle/>
        <a:p>
          <a:endParaRPr lang="en-GB"/>
        </a:p>
      </dgm:t>
    </dgm:pt>
    <dgm:pt modelId="{C967CF37-0343-4340-A43C-248AFA30586B}" type="sibTrans" cxnId="{38609350-F8AB-6945-8EE8-0A17A43B24AF}">
      <dgm:prSet/>
      <dgm:spPr/>
      <dgm:t>
        <a:bodyPr/>
        <a:lstStyle/>
        <a:p>
          <a:endParaRPr lang="en-GB"/>
        </a:p>
      </dgm:t>
    </dgm:pt>
    <dgm:pt modelId="{AC752D4A-A18E-6D4B-9F0D-EC0DF1957365}">
      <dgm:prSet/>
      <dgm:spPr/>
      <dgm:t>
        <a:bodyPr/>
        <a:lstStyle/>
        <a:p>
          <a:r>
            <a:rPr lang="pl-PL" dirty="0"/>
            <a:t>Wzmocnienie poziomu nauczania na uczelniach</a:t>
          </a:r>
        </a:p>
      </dgm:t>
    </dgm:pt>
    <dgm:pt modelId="{97128FAC-28FF-3549-AD1F-63868D23FF63}" type="parTrans" cxnId="{9B3FEE90-FE92-D447-8F4F-E422DBBC6DB4}">
      <dgm:prSet/>
      <dgm:spPr/>
      <dgm:t>
        <a:bodyPr/>
        <a:lstStyle/>
        <a:p>
          <a:endParaRPr lang="en-GB"/>
        </a:p>
      </dgm:t>
    </dgm:pt>
    <dgm:pt modelId="{796F3F35-8E2F-D945-B791-CC03A6945440}" type="sibTrans" cxnId="{9B3FEE90-FE92-D447-8F4F-E422DBBC6DB4}">
      <dgm:prSet/>
      <dgm:spPr/>
      <dgm:t>
        <a:bodyPr/>
        <a:lstStyle/>
        <a:p>
          <a:endParaRPr lang="en-GB"/>
        </a:p>
      </dgm:t>
    </dgm:pt>
    <dgm:pt modelId="{20ED6DE3-5CD4-BC4A-AD45-5ABC8F8EDD9F}">
      <dgm:prSet/>
      <dgm:spPr/>
      <dgm:t>
        <a:bodyPr/>
        <a:lstStyle/>
        <a:p>
          <a:r>
            <a:rPr lang="pl-PL" dirty="0"/>
            <a:t>Dysponowanie przez instytucje wszystkich szczebli cyklu edukacyjnego nowoczesnymi programami nauczania</a:t>
          </a:r>
        </a:p>
      </dgm:t>
    </dgm:pt>
    <dgm:pt modelId="{FF49DE0A-2370-E747-9E01-7E31AFB49615}" type="parTrans" cxnId="{891882F4-2476-E04E-87F2-4B6F5BEA9659}">
      <dgm:prSet/>
      <dgm:spPr/>
      <dgm:t>
        <a:bodyPr/>
        <a:lstStyle/>
        <a:p>
          <a:endParaRPr lang="en-GB"/>
        </a:p>
      </dgm:t>
    </dgm:pt>
    <dgm:pt modelId="{BB27E4B0-D6D5-7E4E-B6D6-5AA8AD83A5E0}" type="sibTrans" cxnId="{891882F4-2476-E04E-87F2-4B6F5BEA9659}">
      <dgm:prSet/>
      <dgm:spPr/>
      <dgm:t>
        <a:bodyPr/>
        <a:lstStyle/>
        <a:p>
          <a:endParaRPr lang="en-GB"/>
        </a:p>
      </dgm:t>
    </dgm:pt>
    <dgm:pt modelId="{9DAB797B-C184-B74B-9F36-05D56A6085D9}">
      <dgm:prSet/>
      <dgm:spPr/>
      <dgm:t>
        <a:bodyPr/>
        <a:lstStyle/>
        <a:p>
          <a:r>
            <a:rPr lang="pl-PL" dirty="0"/>
            <a:t>Wysoka dostępność w Polsce narzędzi edukacyjnych pozwalających wszystkim chcącym kształcić się w obszarze AI zdobywać wiedzę zarówno teoretyczną, jak i praktyczną</a:t>
          </a:r>
        </a:p>
      </dgm:t>
    </dgm:pt>
    <dgm:pt modelId="{369AC735-7AA7-E040-B747-592C8D96300F}" type="parTrans" cxnId="{E8EF149B-9262-B840-B8ED-1CB14F9F0DB3}">
      <dgm:prSet/>
      <dgm:spPr/>
      <dgm:t>
        <a:bodyPr/>
        <a:lstStyle/>
        <a:p>
          <a:endParaRPr lang="en-GB"/>
        </a:p>
      </dgm:t>
    </dgm:pt>
    <dgm:pt modelId="{DD557885-77E6-2545-B085-D2D6094CA4E0}" type="sibTrans" cxnId="{E8EF149B-9262-B840-B8ED-1CB14F9F0DB3}">
      <dgm:prSet/>
      <dgm:spPr/>
      <dgm:t>
        <a:bodyPr/>
        <a:lstStyle/>
        <a:p>
          <a:endParaRPr lang="en-GB"/>
        </a:p>
      </dgm:t>
    </dgm:pt>
    <dgm:pt modelId="{77F7FF8E-1995-0644-B02D-809EECE6175A}" type="pres">
      <dgm:prSet presAssocID="{4FF5F6A4-C949-4EA1-A532-649EC30CE4E8}" presName="linear" presStyleCnt="0">
        <dgm:presLayoutVars>
          <dgm:animLvl val="lvl"/>
          <dgm:resizeHandles val="exact"/>
        </dgm:presLayoutVars>
      </dgm:prSet>
      <dgm:spPr/>
    </dgm:pt>
    <dgm:pt modelId="{6AA7412D-DC5B-2944-B19B-745FFD98474C}" type="pres">
      <dgm:prSet presAssocID="{DE8C7953-805C-5144-80EE-97DAF356E6C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50CFC69-CFC4-ED40-B67C-6444CB7133BE}" type="pres">
      <dgm:prSet presAssocID="{8F964162-6D66-A049-8A88-2E34CEA44F7A}" presName="spacer" presStyleCnt="0"/>
      <dgm:spPr/>
    </dgm:pt>
    <dgm:pt modelId="{5E15E65F-8262-DF4A-89EE-A89B622F0769}" type="pres">
      <dgm:prSet presAssocID="{9E144521-B58A-874F-87C2-D55FC505F5D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69B1F24-D14D-AF42-AA8B-0B3776617556}" type="pres">
      <dgm:prSet presAssocID="{C967CF37-0343-4340-A43C-248AFA30586B}" presName="spacer" presStyleCnt="0"/>
      <dgm:spPr/>
    </dgm:pt>
    <dgm:pt modelId="{8262DB69-9ED2-7A4A-8708-842A694C4995}" type="pres">
      <dgm:prSet presAssocID="{AC752D4A-A18E-6D4B-9F0D-EC0DF1957365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9DA839D-331E-F34B-AD68-B05ACBB84F9E}" type="pres">
      <dgm:prSet presAssocID="{796F3F35-8E2F-D945-B791-CC03A6945440}" presName="spacer" presStyleCnt="0"/>
      <dgm:spPr/>
    </dgm:pt>
    <dgm:pt modelId="{5368879B-D46A-A54C-97AC-A83FB545307F}" type="pres">
      <dgm:prSet presAssocID="{20ED6DE3-5CD4-BC4A-AD45-5ABC8F8EDD9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360C218-446A-8745-B074-43AC5B8106CB}" type="pres">
      <dgm:prSet presAssocID="{BB27E4B0-D6D5-7E4E-B6D6-5AA8AD83A5E0}" presName="spacer" presStyleCnt="0"/>
      <dgm:spPr/>
    </dgm:pt>
    <dgm:pt modelId="{C1F8E631-386F-4245-BBDB-C90BCD338D8B}" type="pres">
      <dgm:prSet presAssocID="{9DAB797B-C184-B74B-9F36-05D56A6085D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3C02A40-F4B2-4290-9CD0-78C8BCDF7DE0}" type="presOf" srcId="{DE8C7953-805C-5144-80EE-97DAF356E6C2}" destId="{6AA7412D-DC5B-2944-B19B-745FFD98474C}" srcOrd="0" destOrd="0" presId="urn:microsoft.com/office/officeart/2005/8/layout/vList2"/>
    <dgm:cxn modelId="{1CFDFC44-F03F-6A4B-80CA-F7E62A281253}" srcId="{4FF5F6A4-C949-4EA1-A532-649EC30CE4E8}" destId="{DE8C7953-805C-5144-80EE-97DAF356E6C2}" srcOrd="0" destOrd="0" parTransId="{C14F8891-6F46-314B-915C-5011CE33AD6F}" sibTransId="{8F964162-6D66-A049-8A88-2E34CEA44F7A}"/>
    <dgm:cxn modelId="{17ADCF6D-A570-41C3-A6B5-42535DD405B5}" type="presOf" srcId="{AC752D4A-A18E-6D4B-9F0D-EC0DF1957365}" destId="{8262DB69-9ED2-7A4A-8708-842A694C4995}" srcOrd="0" destOrd="0" presId="urn:microsoft.com/office/officeart/2005/8/layout/vList2"/>
    <dgm:cxn modelId="{38609350-F8AB-6945-8EE8-0A17A43B24AF}" srcId="{4FF5F6A4-C949-4EA1-A532-649EC30CE4E8}" destId="{9E144521-B58A-874F-87C2-D55FC505F5D0}" srcOrd="1" destOrd="0" parTransId="{736B53D8-3136-CF49-9BDC-BB4070255BBD}" sibTransId="{C967CF37-0343-4340-A43C-248AFA30586B}"/>
    <dgm:cxn modelId="{BB93C652-DC6F-4BB4-9FD3-157105794C6C}" type="presOf" srcId="{4FF5F6A4-C949-4EA1-A532-649EC30CE4E8}" destId="{77F7FF8E-1995-0644-B02D-809EECE6175A}" srcOrd="0" destOrd="0" presId="urn:microsoft.com/office/officeart/2005/8/layout/vList2"/>
    <dgm:cxn modelId="{D3DCD376-A2E1-4087-9D59-04EDC4B7F7FB}" type="presOf" srcId="{9DAB797B-C184-B74B-9F36-05D56A6085D9}" destId="{C1F8E631-386F-4245-BBDB-C90BCD338D8B}" srcOrd="0" destOrd="0" presId="urn:microsoft.com/office/officeart/2005/8/layout/vList2"/>
    <dgm:cxn modelId="{C2C79A7D-6491-43ED-9866-4F54A20A74A4}" type="presOf" srcId="{20ED6DE3-5CD4-BC4A-AD45-5ABC8F8EDD9F}" destId="{5368879B-D46A-A54C-97AC-A83FB545307F}" srcOrd="0" destOrd="0" presId="urn:microsoft.com/office/officeart/2005/8/layout/vList2"/>
    <dgm:cxn modelId="{9B3FEE90-FE92-D447-8F4F-E422DBBC6DB4}" srcId="{4FF5F6A4-C949-4EA1-A532-649EC30CE4E8}" destId="{AC752D4A-A18E-6D4B-9F0D-EC0DF1957365}" srcOrd="2" destOrd="0" parTransId="{97128FAC-28FF-3549-AD1F-63868D23FF63}" sibTransId="{796F3F35-8E2F-D945-B791-CC03A6945440}"/>
    <dgm:cxn modelId="{E8EF149B-9262-B840-B8ED-1CB14F9F0DB3}" srcId="{4FF5F6A4-C949-4EA1-A532-649EC30CE4E8}" destId="{9DAB797B-C184-B74B-9F36-05D56A6085D9}" srcOrd="4" destOrd="0" parTransId="{369AC735-7AA7-E040-B747-592C8D96300F}" sibTransId="{DD557885-77E6-2545-B085-D2D6094CA4E0}"/>
    <dgm:cxn modelId="{9241A4A0-5F61-4064-A24A-8F9D9282C581}" type="presOf" srcId="{9E144521-B58A-874F-87C2-D55FC505F5D0}" destId="{5E15E65F-8262-DF4A-89EE-A89B622F0769}" srcOrd="0" destOrd="0" presId="urn:microsoft.com/office/officeart/2005/8/layout/vList2"/>
    <dgm:cxn modelId="{891882F4-2476-E04E-87F2-4B6F5BEA9659}" srcId="{4FF5F6A4-C949-4EA1-A532-649EC30CE4E8}" destId="{20ED6DE3-5CD4-BC4A-AD45-5ABC8F8EDD9F}" srcOrd="3" destOrd="0" parTransId="{FF49DE0A-2370-E747-9E01-7E31AFB49615}" sibTransId="{BB27E4B0-D6D5-7E4E-B6D6-5AA8AD83A5E0}"/>
    <dgm:cxn modelId="{7C341707-01C7-4F03-84E5-C3C8F34451E6}" type="presParOf" srcId="{77F7FF8E-1995-0644-B02D-809EECE6175A}" destId="{6AA7412D-DC5B-2944-B19B-745FFD98474C}" srcOrd="0" destOrd="0" presId="urn:microsoft.com/office/officeart/2005/8/layout/vList2"/>
    <dgm:cxn modelId="{2542CD84-2303-43DE-AAB7-D60043A3EFA6}" type="presParOf" srcId="{77F7FF8E-1995-0644-B02D-809EECE6175A}" destId="{150CFC69-CFC4-ED40-B67C-6444CB7133BE}" srcOrd="1" destOrd="0" presId="urn:microsoft.com/office/officeart/2005/8/layout/vList2"/>
    <dgm:cxn modelId="{B5142991-C69E-4CA8-9B5C-B9BC0BE9B22D}" type="presParOf" srcId="{77F7FF8E-1995-0644-B02D-809EECE6175A}" destId="{5E15E65F-8262-DF4A-89EE-A89B622F0769}" srcOrd="2" destOrd="0" presId="urn:microsoft.com/office/officeart/2005/8/layout/vList2"/>
    <dgm:cxn modelId="{07B122F2-9BE3-4CED-ACA1-DA24EB4D8C3C}" type="presParOf" srcId="{77F7FF8E-1995-0644-B02D-809EECE6175A}" destId="{569B1F24-D14D-AF42-AA8B-0B3776617556}" srcOrd="3" destOrd="0" presId="urn:microsoft.com/office/officeart/2005/8/layout/vList2"/>
    <dgm:cxn modelId="{29AA8A53-EF89-4A5C-BC76-885DA9D50561}" type="presParOf" srcId="{77F7FF8E-1995-0644-B02D-809EECE6175A}" destId="{8262DB69-9ED2-7A4A-8708-842A694C4995}" srcOrd="4" destOrd="0" presId="urn:microsoft.com/office/officeart/2005/8/layout/vList2"/>
    <dgm:cxn modelId="{D764D3D9-F497-49D5-B061-978C75C00500}" type="presParOf" srcId="{77F7FF8E-1995-0644-B02D-809EECE6175A}" destId="{29DA839D-331E-F34B-AD68-B05ACBB84F9E}" srcOrd="5" destOrd="0" presId="urn:microsoft.com/office/officeart/2005/8/layout/vList2"/>
    <dgm:cxn modelId="{2F5A8214-245A-4AED-A214-EA45008A91AB}" type="presParOf" srcId="{77F7FF8E-1995-0644-B02D-809EECE6175A}" destId="{5368879B-D46A-A54C-97AC-A83FB545307F}" srcOrd="6" destOrd="0" presId="urn:microsoft.com/office/officeart/2005/8/layout/vList2"/>
    <dgm:cxn modelId="{8236AE38-3A18-4832-ABB3-780F755CFCB7}" type="presParOf" srcId="{77F7FF8E-1995-0644-B02D-809EECE6175A}" destId="{E360C218-446A-8745-B074-43AC5B8106CB}" srcOrd="7" destOrd="0" presId="urn:microsoft.com/office/officeart/2005/8/layout/vList2"/>
    <dgm:cxn modelId="{A28BCE32-F8CD-40C6-90EC-5454BE9C0245}" type="presParOf" srcId="{77F7FF8E-1995-0644-B02D-809EECE6175A}" destId="{C1F8E631-386F-4245-BBDB-C90BCD338D8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F5F6A4-C949-4EA1-A532-649EC30CE4E8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3E21EAF-C900-4CBF-AD36-7C51FBEB7670}">
      <dgm:prSet/>
      <dgm:spPr/>
      <dgm:t>
        <a:bodyPr/>
        <a:lstStyle/>
        <a:p>
          <a:r>
            <a:rPr lang="pl-PL" dirty="0"/>
            <a:t>Wzmocnienie pozycji Polski na arenie globalnej i europejskiej</a:t>
          </a:r>
          <a:endParaRPr lang="en-US" dirty="0"/>
        </a:p>
      </dgm:t>
    </dgm:pt>
    <dgm:pt modelId="{4B97B16D-F9E0-4EF5-B59A-833D3E0291A3}" type="parTrans" cxnId="{C8883267-200A-43E3-BB37-95FE8BEB0343}">
      <dgm:prSet/>
      <dgm:spPr/>
      <dgm:t>
        <a:bodyPr/>
        <a:lstStyle/>
        <a:p>
          <a:endParaRPr lang="en-US"/>
        </a:p>
      </dgm:t>
    </dgm:pt>
    <dgm:pt modelId="{12C72722-9E88-46F3-909A-A0CF667FEB86}" type="sibTrans" cxnId="{C8883267-200A-43E3-BB37-95FE8BEB0343}">
      <dgm:prSet/>
      <dgm:spPr/>
      <dgm:t>
        <a:bodyPr/>
        <a:lstStyle/>
        <a:p>
          <a:endParaRPr lang="en-US"/>
        </a:p>
      </dgm:t>
    </dgm:pt>
    <dgm:pt modelId="{D155A677-0A09-45BF-A1E1-0522C921EB11}">
      <dgm:prSet/>
      <dgm:spPr/>
      <dgm:t>
        <a:bodyPr/>
        <a:lstStyle/>
        <a:p>
          <a:r>
            <a:rPr lang="pl-PL" dirty="0"/>
            <a:t>Wzrost produktywności polskich przedsiębiorstw</a:t>
          </a:r>
          <a:endParaRPr lang="en-US" dirty="0"/>
        </a:p>
      </dgm:t>
    </dgm:pt>
    <dgm:pt modelId="{3C81FF11-E8C9-48EF-B4C3-99062DC3F549}" type="parTrans" cxnId="{A7529A48-3310-4D9F-857C-7DB0D284F63D}">
      <dgm:prSet/>
      <dgm:spPr/>
      <dgm:t>
        <a:bodyPr/>
        <a:lstStyle/>
        <a:p>
          <a:endParaRPr lang="en-US"/>
        </a:p>
      </dgm:t>
    </dgm:pt>
    <dgm:pt modelId="{D34AB244-D704-4AC7-875B-5166F85FB9DF}" type="sibTrans" cxnId="{A7529A48-3310-4D9F-857C-7DB0D284F63D}">
      <dgm:prSet/>
      <dgm:spPr/>
      <dgm:t>
        <a:bodyPr/>
        <a:lstStyle/>
        <a:p>
          <a:endParaRPr lang="en-US"/>
        </a:p>
      </dgm:t>
    </dgm:pt>
    <dgm:pt modelId="{43F8D8B8-F509-4BEC-A40F-2E343E845099}">
      <dgm:prSet/>
      <dgm:spPr/>
      <dgm:t>
        <a:bodyPr/>
        <a:lstStyle/>
        <a:p>
          <a:r>
            <a:rPr lang="pl-PL" dirty="0"/>
            <a:t>Przyciągnięcie międzynarodowych talentów i innowacyjnych firm</a:t>
          </a:r>
          <a:endParaRPr lang="en-US" dirty="0"/>
        </a:p>
      </dgm:t>
    </dgm:pt>
    <dgm:pt modelId="{846439FA-E1FD-4DF6-991C-64242260CC52}" type="parTrans" cxnId="{BBAE2B6C-23FD-40F1-9FFE-19831A180223}">
      <dgm:prSet/>
      <dgm:spPr/>
      <dgm:t>
        <a:bodyPr/>
        <a:lstStyle/>
        <a:p>
          <a:endParaRPr lang="en-US"/>
        </a:p>
      </dgm:t>
    </dgm:pt>
    <dgm:pt modelId="{3F3FD28F-6063-4892-827C-57418D57DBC1}" type="sibTrans" cxnId="{BBAE2B6C-23FD-40F1-9FFE-19831A180223}">
      <dgm:prSet/>
      <dgm:spPr/>
      <dgm:t>
        <a:bodyPr/>
        <a:lstStyle/>
        <a:p>
          <a:endParaRPr lang="en-US"/>
        </a:p>
      </dgm:t>
    </dgm:pt>
    <dgm:pt modelId="{58AE6C12-3F64-415D-AB25-4969DCE480B3}">
      <dgm:prSet/>
      <dgm:spPr/>
      <dgm:t>
        <a:bodyPr/>
        <a:lstStyle/>
        <a:p>
          <a:r>
            <a:rPr lang="pl-PL" dirty="0"/>
            <a:t>Lepszy przepływ wiedzy i innowacji</a:t>
          </a:r>
          <a:endParaRPr lang="en-US" dirty="0"/>
        </a:p>
      </dgm:t>
    </dgm:pt>
    <dgm:pt modelId="{084A5830-82B3-49C4-A654-2417191E4FB7}" type="parTrans" cxnId="{E9D5FEEB-105A-4274-9BCF-0C45FE7BA139}">
      <dgm:prSet/>
      <dgm:spPr/>
      <dgm:t>
        <a:bodyPr/>
        <a:lstStyle/>
        <a:p>
          <a:endParaRPr lang="en-US"/>
        </a:p>
      </dgm:t>
    </dgm:pt>
    <dgm:pt modelId="{91007CDB-5857-4755-82BD-656B2F500EE3}" type="sibTrans" cxnId="{E9D5FEEB-105A-4274-9BCF-0C45FE7BA139}">
      <dgm:prSet/>
      <dgm:spPr/>
      <dgm:t>
        <a:bodyPr/>
        <a:lstStyle/>
        <a:p>
          <a:endParaRPr lang="en-US"/>
        </a:p>
      </dgm:t>
    </dgm:pt>
    <dgm:pt modelId="{77F7FF8E-1995-0644-B02D-809EECE6175A}" type="pres">
      <dgm:prSet presAssocID="{4FF5F6A4-C949-4EA1-A532-649EC30CE4E8}" presName="linear" presStyleCnt="0">
        <dgm:presLayoutVars>
          <dgm:animLvl val="lvl"/>
          <dgm:resizeHandles val="exact"/>
        </dgm:presLayoutVars>
      </dgm:prSet>
      <dgm:spPr/>
    </dgm:pt>
    <dgm:pt modelId="{954C5354-C424-3D41-BCD0-210777B935AF}" type="pres">
      <dgm:prSet presAssocID="{23E21EAF-C900-4CBF-AD36-7C51FBEB767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5020134-CDBA-1C43-AF67-07B47791C88E}" type="pres">
      <dgm:prSet presAssocID="{12C72722-9E88-46F3-909A-A0CF667FEB86}" presName="spacer" presStyleCnt="0"/>
      <dgm:spPr/>
    </dgm:pt>
    <dgm:pt modelId="{94D17F32-DA31-894A-B12F-3F9A4E4B5200}" type="pres">
      <dgm:prSet presAssocID="{D155A677-0A09-45BF-A1E1-0522C921EB1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0B65FEC-B441-924B-9B0C-5BBA2FF15BF8}" type="pres">
      <dgm:prSet presAssocID="{D34AB244-D704-4AC7-875B-5166F85FB9DF}" presName="spacer" presStyleCnt="0"/>
      <dgm:spPr/>
    </dgm:pt>
    <dgm:pt modelId="{847AC687-4048-2C45-BE39-20BF24318CC1}" type="pres">
      <dgm:prSet presAssocID="{43F8D8B8-F509-4BEC-A40F-2E343E84509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119CB4F-243B-8F44-BBBA-F8CE0DF63443}" type="pres">
      <dgm:prSet presAssocID="{3F3FD28F-6063-4892-827C-57418D57DBC1}" presName="spacer" presStyleCnt="0"/>
      <dgm:spPr/>
    </dgm:pt>
    <dgm:pt modelId="{2DAA2A15-6559-2144-A3F2-1FFEFAF36F87}" type="pres">
      <dgm:prSet presAssocID="{58AE6C12-3F64-415D-AB25-4969DCE480B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F29B63F-2990-AA49-9935-E4C55E7517B0}" type="presOf" srcId="{43F8D8B8-F509-4BEC-A40F-2E343E845099}" destId="{847AC687-4048-2C45-BE39-20BF24318CC1}" srcOrd="0" destOrd="0" presId="urn:microsoft.com/office/officeart/2005/8/layout/vList2"/>
    <dgm:cxn modelId="{C8883267-200A-43E3-BB37-95FE8BEB0343}" srcId="{4FF5F6A4-C949-4EA1-A532-649EC30CE4E8}" destId="{23E21EAF-C900-4CBF-AD36-7C51FBEB7670}" srcOrd="0" destOrd="0" parTransId="{4B97B16D-F9E0-4EF5-B59A-833D3E0291A3}" sibTransId="{12C72722-9E88-46F3-909A-A0CF667FEB86}"/>
    <dgm:cxn modelId="{8E70A947-0EF4-B745-94EF-96CB7A4547ED}" type="presOf" srcId="{D155A677-0A09-45BF-A1E1-0522C921EB11}" destId="{94D17F32-DA31-894A-B12F-3F9A4E4B5200}" srcOrd="0" destOrd="0" presId="urn:microsoft.com/office/officeart/2005/8/layout/vList2"/>
    <dgm:cxn modelId="{A7529A48-3310-4D9F-857C-7DB0D284F63D}" srcId="{4FF5F6A4-C949-4EA1-A532-649EC30CE4E8}" destId="{D155A677-0A09-45BF-A1E1-0522C921EB11}" srcOrd="1" destOrd="0" parTransId="{3C81FF11-E8C9-48EF-B4C3-99062DC3F549}" sibTransId="{D34AB244-D704-4AC7-875B-5166F85FB9DF}"/>
    <dgm:cxn modelId="{BBAE2B6C-23FD-40F1-9FFE-19831A180223}" srcId="{4FF5F6A4-C949-4EA1-A532-649EC30CE4E8}" destId="{43F8D8B8-F509-4BEC-A40F-2E343E845099}" srcOrd="2" destOrd="0" parTransId="{846439FA-E1FD-4DF6-991C-64242260CC52}" sibTransId="{3F3FD28F-6063-4892-827C-57418D57DBC1}"/>
    <dgm:cxn modelId="{455F857E-36B8-974C-ADFA-6427FC5285E1}" type="presOf" srcId="{4FF5F6A4-C949-4EA1-A532-649EC30CE4E8}" destId="{77F7FF8E-1995-0644-B02D-809EECE6175A}" srcOrd="0" destOrd="0" presId="urn:microsoft.com/office/officeart/2005/8/layout/vList2"/>
    <dgm:cxn modelId="{8971E0C8-0927-7344-8136-AA164E180149}" type="presOf" srcId="{58AE6C12-3F64-415D-AB25-4969DCE480B3}" destId="{2DAA2A15-6559-2144-A3F2-1FFEFAF36F87}" srcOrd="0" destOrd="0" presId="urn:microsoft.com/office/officeart/2005/8/layout/vList2"/>
    <dgm:cxn modelId="{73DB57EA-E13D-9846-AF3F-C99B7717A349}" type="presOf" srcId="{23E21EAF-C900-4CBF-AD36-7C51FBEB7670}" destId="{954C5354-C424-3D41-BCD0-210777B935AF}" srcOrd="0" destOrd="0" presId="urn:microsoft.com/office/officeart/2005/8/layout/vList2"/>
    <dgm:cxn modelId="{E9D5FEEB-105A-4274-9BCF-0C45FE7BA139}" srcId="{4FF5F6A4-C949-4EA1-A532-649EC30CE4E8}" destId="{58AE6C12-3F64-415D-AB25-4969DCE480B3}" srcOrd="3" destOrd="0" parTransId="{084A5830-82B3-49C4-A654-2417191E4FB7}" sibTransId="{91007CDB-5857-4755-82BD-656B2F500EE3}"/>
    <dgm:cxn modelId="{2F845AAD-02C9-844C-B05E-64A5F73D54E6}" type="presParOf" srcId="{77F7FF8E-1995-0644-B02D-809EECE6175A}" destId="{954C5354-C424-3D41-BCD0-210777B935AF}" srcOrd="0" destOrd="0" presId="urn:microsoft.com/office/officeart/2005/8/layout/vList2"/>
    <dgm:cxn modelId="{E035672F-9B9B-864F-9E93-C040C94BC7B2}" type="presParOf" srcId="{77F7FF8E-1995-0644-B02D-809EECE6175A}" destId="{C5020134-CDBA-1C43-AF67-07B47791C88E}" srcOrd="1" destOrd="0" presId="urn:microsoft.com/office/officeart/2005/8/layout/vList2"/>
    <dgm:cxn modelId="{AEEEDE4E-75B2-4B44-8DB3-817865A7C031}" type="presParOf" srcId="{77F7FF8E-1995-0644-B02D-809EECE6175A}" destId="{94D17F32-DA31-894A-B12F-3F9A4E4B5200}" srcOrd="2" destOrd="0" presId="urn:microsoft.com/office/officeart/2005/8/layout/vList2"/>
    <dgm:cxn modelId="{0F194B52-BDFC-9249-8EB6-BBB5F63E03BC}" type="presParOf" srcId="{77F7FF8E-1995-0644-B02D-809EECE6175A}" destId="{40B65FEC-B441-924B-9B0C-5BBA2FF15BF8}" srcOrd="3" destOrd="0" presId="urn:microsoft.com/office/officeart/2005/8/layout/vList2"/>
    <dgm:cxn modelId="{B49939A7-1A3A-EE4B-A127-817E2DB5EFFD}" type="presParOf" srcId="{77F7FF8E-1995-0644-B02D-809EECE6175A}" destId="{847AC687-4048-2C45-BE39-20BF24318CC1}" srcOrd="4" destOrd="0" presId="urn:microsoft.com/office/officeart/2005/8/layout/vList2"/>
    <dgm:cxn modelId="{0EF3EE50-F13B-9445-A102-0A099DAB727D}" type="presParOf" srcId="{77F7FF8E-1995-0644-B02D-809EECE6175A}" destId="{1119CB4F-243B-8F44-BBBA-F8CE0DF63443}" srcOrd="5" destOrd="0" presId="urn:microsoft.com/office/officeart/2005/8/layout/vList2"/>
    <dgm:cxn modelId="{7A643A6E-F6D7-2B41-A4CF-957B41E560AD}" type="presParOf" srcId="{77F7FF8E-1995-0644-B02D-809EECE6175A}" destId="{2DAA2A15-6559-2144-A3F2-1FFEFAF36F8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F5F6A4-C949-4EA1-A532-649EC30CE4E8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1AD2D4C-07A4-BB49-8C68-9B7FC7FE0752}">
      <dgm:prSet/>
      <dgm:spPr/>
      <dgm:t>
        <a:bodyPr/>
        <a:lstStyle/>
        <a:p>
          <a:r>
            <a:rPr lang="pl-PL"/>
            <a:t>Prowadzenie właściwej polityki rozwojowej i naukowej </a:t>
          </a:r>
          <a:endParaRPr lang="pl-PL" dirty="0"/>
        </a:p>
      </dgm:t>
    </dgm:pt>
    <dgm:pt modelId="{4D6FBEB1-F252-854E-B4FB-F4B86BE5B5BA}" type="parTrans" cxnId="{36D0BECF-5304-D544-8356-6BCDDA4CD762}">
      <dgm:prSet/>
      <dgm:spPr/>
      <dgm:t>
        <a:bodyPr/>
        <a:lstStyle/>
        <a:p>
          <a:endParaRPr lang="en-GB"/>
        </a:p>
      </dgm:t>
    </dgm:pt>
    <dgm:pt modelId="{A80E38BF-4F9E-CA48-9D2C-50465A781711}" type="sibTrans" cxnId="{36D0BECF-5304-D544-8356-6BCDDA4CD762}">
      <dgm:prSet/>
      <dgm:spPr/>
      <dgm:t>
        <a:bodyPr/>
        <a:lstStyle/>
        <a:p>
          <a:endParaRPr lang="en-GB"/>
        </a:p>
      </dgm:t>
    </dgm:pt>
    <dgm:pt modelId="{A27B3F4A-D411-064B-AF48-524A41F7BA0B}">
      <dgm:prSet/>
      <dgm:spPr/>
      <dgm:t>
        <a:bodyPr/>
        <a:lstStyle/>
        <a:p>
          <a:r>
            <a:rPr lang="pl-PL" dirty="0"/>
            <a:t>Zapewnienie, aby dostęp do danych publicznych był jak największy, dane były jak najlepszej jakości i dostęp do nich był jak najprostszy</a:t>
          </a:r>
        </a:p>
      </dgm:t>
    </dgm:pt>
    <dgm:pt modelId="{CD1D767C-C9FD-274D-8B60-169D2EA8512D}" type="parTrans" cxnId="{59619C72-9BA4-9F42-AD72-9445CD5F6D79}">
      <dgm:prSet/>
      <dgm:spPr/>
      <dgm:t>
        <a:bodyPr/>
        <a:lstStyle/>
        <a:p>
          <a:endParaRPr lang="en-GB"/>
        </a:p>
      </dgm:t>
    </dgm:pt>
    <dgm:pt modelId="{57FCDDD9-905A-6843-8FD1-E40E9F7A0898}" type="sibTrans" cxnId="{59619C72-9BA4-9F42-AD72-9445CD5F6D79}">
      <dgm:prSet/>
      <dgm:spPr/>
      <dgm:t>
        <a:bodyPr/>
        <a:lstStyle/>
        <a:p>
          <a:endParaRPr lang="en-GB"/>
        </a:p>
      </dgm:t>
    </dgm:pt>
    <dgm:pt modelId="{1953DD13-9743-754F-B3AF-B4F56C23F7A7}">
      <dgm:prSet/>
      <dgm:spPr/>
      <dgm:t>
        <a:bodyPr/>
        <a:lstStyle/>
        <a:p>
          <a:r>
            <a:rPr lang="pl-PL" dirty="0"/>
            <a:t>Usprawnienie efektywności działania administracji rządowej i samorządowej</a:t>
          </a:r>
        </a:p>
      </dgm:t>
    </dgm:pt>
    <dgm:pt modelId="{7AADE7BC-5E72-5F47-BC3F-26C132542A99}" type="parTrans" cxnId="{54B3D78D-6090-3344-A719-CCACC22273F3}">
      <dgm:prSet/>
      <dgm:spPr/>
      <dgm:t>
        <a:bodyPr/>
        <a:lstStyle/>
        <a:p>
          <a:endParaRPr lang="en-GB"/>
        </a:p>
      </dgm:t>
    </dgm:pt>
    <dgm:pt modelId="{0508CB84-FB3E-B142-A5CB-AFCCE00EB5DF}" type="sibTrans" cxnId="{54B3D78D-6090-3344-A719-CCACC22273F3}">
      <dgm:prSet/>
      <dgm:spPr/>
      <dgm:t>
        <a:bodyPr/>
        <a:lstStyle/>
        <a:p>
          <a:endParaRPr lang="en-GB"/>
        </a:p>
      </dgm:t>
    </dgm:pt>
    <dgm:pt modelId="{709EB3B4-5E66-9346-97E0-CCDBFE5A4DA7}">
      <dgm:prSet/>
      <dgm:spPr/>
      <dgm:t>
        <a:bodyPr/>
        <a:lstStyle/>
        <a:p>
          <a:r>
            <a:rPr lang="pl-PL"/>
            <a:t>dalszy rozwój programów wspierających administrację i sektor publiczny we wdrażaniu AI</a:t>
          </a:r>
          <a:endParaRPr lang="pl-PL" dirty="0"/>
        </a:p>
      </dgm:t>
    </dgm:pt>
    <dgm:pt modelId="{1AE7EDC7-C3B5-D643-A60A-A192C70814F6}" type="parTrans" cxnId="{26854359-AC38-4C49-9EC5-037B2BB05F91}">
      <dgm:prSet/>
      <dgm:spPr/>
      <dgm:t>
        <a:bodyPr/>
        <a:lstStyle/>
        <a:p>
          <a:endParaRPr lang="en-GB"/>
        </a:p>
      </dgm:t>
    </dgm:pt>
    <dgm:pt modelId="{FF7FBF0A-C535-5640-918B-974AB44B3826}" type="sibTrans" cxnId="{26854359-AC38-4C49-9EC5-037B2BB05F91}">
      <dgm:prSet/>
      <dgm:spPr/>
      <dgm:t>
        <a:bodyPr/>
        <a:lstStyle/>
        <a:p>
          <a:endParaRPr lang="en-GB"/>
        </a:p>
      </dgm:t>
    </dgm:pt>
    <dgm:pt modelId="{FB91A536-F84A-3F41-944F-DF3E3F51F970}">
      <dgm:prSet/>
      <dgm:spPr/>
      <dgm:t>
        <a:bodyPr/>
        <a:lstStyle/>
        <a:p>
          <a:endParaRPr lang="pl-PL" dirty="0"/>
        </a:p>
      </dgm:t>
    </dgm:pt>
    <dgm:pt modelId="{683900E7-F07E-B441-AE36-5FD13E8042E1}" type="parTrans" cxnId="{A506A9C8-FC46-2E47-AA5E-79622B913BC7}">
      <dgm:prSet/>
      <dgm:spPr/>
      <dgm:t>
        <a:bodyPr/>
        <a:lstStyle/>
        <a:p>
          <a:endParaRPr lang="en-GB"/>
        </a:p>
      </dgm:t>
    </dgm:pt>
    <dgm:pt modelId="{B5252C93-19FE-4D45-B2C6-F029A2DA2815}" type="sibTrans" cxnId="{A506A9C8-FC46-2E47-AA5E-79622B913BC7}">
      <dgm:prSet/>
      <dgm:spPr/>
      <dgm:t>
        <a:bodyPr/>
        <a:lstStyle/>
        <a:p>
          <a:endParaRPr lang="en-GB"/>
        </a:p>
      </dgm:t>
    </dgm:pt>
    <dgm:pt modelId="{77F7FF8E-1995-0644-B02D-809EECE6175A}" type="pres">
      <dgm:prSet presAssocID="{4FF5F6A4-C949-4EA1-A532-649EC30CE4E8}" presName="linear" presStyleCnt="0">
        <dgm:presLayoutVars>
          <dgm:animLvl val="lvl"/>
          <dgm:resizeHandles val="exact"/>
        </dgm:presLayoutVars>
      </dgm:prSet>
      <dgm:spPr/>
    </dgm:pt>
    <dgm:pt modelId="{64C33C29-019C-6143-B4CF-907744930ED5}" type="pres">
      <dgm:prSet presAssocID="{E1AD2D4C-07A4-BB49-8C68-9B7FC7FE075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00EDF64-E695-1A40-A3BC-F64956F2E6A5}" type="pres">
      <dgm:prSet presAssocID="{A80E38BF-4F9E-CA48-9D2C-50465A781711}" presName="spacer" presStyleCnt="0"/>
      <dgm:spPr/>
    </dgm:pt>
    <dgm:pt modelId="{6B62069D-3B72-D34D-83E5-5D3874F15F51}" type="pres">
      <dgm:prSet presAssocID="{A27B3F4A-D411-064B-AF48-524A41F7BA0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091B96F-9372-5440-804E-59CA6852D2A6}" type="pres">
      <dgm:prSet presAssocID="{57FCDDD9-905A-6843-8FD1-E40E9F7A0898}" presName="spacer" presStyleCnt="0"/>
      <dgm:spPr/>
    </dgm:pt>
    <dgm:pt modelId="{9FE5BCAB-2B15-BB42-8535-D715C8CEAFD8}" type="pres">
      <dgm:prSet presAssocID="{1953DD13-9743-754F-B3AF-B4F56C23F7A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F602C0B-D0D8-6B4B-8362-F08AE8FBCCD3}" type="pres">
      <dgm:prSet presAssocID="{0508CB84-FB3E-B142-A5CB-AFCCE00EB5DF}" presName="spacer" presStyleCnt="0"/>
      <dgm:spPr/>
    </dgm:pt>
    <dgm:pt modelId="{E96E8AB3-4C75-824B-BB6C-E60F8CA229C7}" type="pres">
      <dgm:prSet presAssocID="{709EB3B4-5E66-9346-97E0-CCDBFE5A4DA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EEC6A47-052D-D742-96A0-A6628CFE07F4}" type="pres">
      <dgm:prSet presAssocID="{709EB3B4-5E66-9346-97E0-CCDBFE5A4DA7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5A01716-7D0D-6345-AABD-DAEFD06C9FB9}" type="presOf" srcId="{1953DD13-9743-754F-B3AF-B4F56C23F7A7}" destId="{9FE5BCAB-2B15-BB42-8535-D715C8CEAFD8}" srcOrd="0" destOrd="0" presId="urn:microsoft.com/office/officeart/2005/8/layout/vList2"/>
    <dgm:cxn modelId="{ADCEB125-2BD5-1242-A11F-A1B045E30F44}" type="presOf" srcId="{E1AD2D4C-07A4-BB49-8C68-9B7FC7FE0752}" destId="{64C33C29-019C-6143-B4CF-907744930ED5}" srcOrd="0" destOrd="0" presId="urn:microsoft.com/office/officeart/2005/8/layout/vList2"/>
    <dgm:cxn modelId="{AFCB5B52-BCD3-5B4A-AB4F-702F268591B6}" type="presOf" srcId="{A27B3F4A-D411-064B-AF48-524A41F7BA0B}" destId="{6B62069D-3B72-D34D-83E5-5D3874F15F51}" srcOrd="0" destOrd="0" presId="urn:microsoft.com/office/officeart/2005/8/layout/vList2"/>
    <dgm:cxn modelId="{59619C72-9BA4-9F42-AD72-9445CD5F6D79}" srcId="{4FF5F6A4-C949-4EA1-A532-649EC30CE4E8}" destId="{A27B3F4A-D411-064B-AF48-524A41F7BA0B}" srcOrd="1" destOrd="0" parTransId="{CD1D767C-C9FD-274D-8B60-169D2EA8512D}" sibTransId="{57FCDDD9-905A-6843-8FD1-E40E9F7A0898}"/>
    <dgm:cxn modelId="{26854359-AC38-4C49-9EC5-037B2BB05F91}" srcId="{4FF5F6A4-C949-4EA1-A532-649EC30CE4E8}" destId="{709EB3B4-5E66-9346-97E0-CCDBFE5A4DA7}" srcOrd="3" destOrd="0" parTransId="{1AE7EDC7-C3B5-D643-A60A-A192C70814F6}" sibTransId="{FF7FBF0A-C535-5640-918B-974AB44B3826}"/>
    <dgm:cxn modelId="{455F857E-36B8-974C-ADFA-6427FC5285E1}" type="presOf" srcId="{4FF5F6A4-C949-4EA1-A532-649EC30CE4E8}" destId="{77F7FF8E-1995-0644-B02D-809EECE6175A}" srcOrd="0" destOrd="0" presId="urn:microsoft.com/office/officeart/2005/8/layout/vList2"/>
    <dgm:cxn modelId="{91E0968C-EA0A-A94A-A976-246A52694E1C}" type="presOf" srcId="{FB91A536-F84A-3F41-944F-DF3E3F51F970}" destId="{3EEC6A47-052D-D742-96A0-A6628CFE07F4}" srcOrd="0" destOrd="0" presId="urn:microsoft.com/office/officeart/2005/8/layout/vList2"/>
    <dgm:cxn modelId="{54B3D78D-6090-3344-A719-CCACC22273F3}" srcId="{4FF5F6A4-C949-4EA1-A532-649EC30CE4E8}" destId="{1953DD13-9743-754F-B3AF-B4F56C23F7A7}" srcOrd="2" destOrd="0" parTransId="{7AADE7BC-5E72-5F47-BC3F-26C132542A99}" sibTransId="{0508CB84-FB3E-B142-A5CB-AFCCE00EB5DF}"/>
    <dgm:cxn modelId="{A506A9C8-FC46-2E47-AA5E-79622B913BC7}" srcId="{709EB3B4-5E66-9346-97E0-CCDBFE5A4DA7}" destId="{FB91A536-F84A-3F41-944F-DF3E3F51F970}" srcOrd="0" destOrd="0" parTransId="{683900E7-F07E-B441-AE36-5FD13E8042E1}" sibTransId="{B5252C93-19FE-4D45-B2C6-F029A2DA2815}"/>
    <dgm:cxn modelId="{F1B468CE-588A-3A45-82F4-75D2B3FA6BFA}" type="presOf" srcId="{709EB3B4-5E66-9346-97E0-CCDBFE5A4DA7}" destId="{E96E8AB3-4C75-824B-BB6C-E60F8CA229C7}" srcOrd="0" destOrd="0" presId="urn:microsoft.com/office/officeart/2005/8/layout/vList2"/>
    <dgm:cxn modelId="{36D0BECF-5304-D544-8356-6BCDDA4CD762}" srcId="{4FF5F6A4-C949-4EA1-A532-649EC30CE4E8}" destId="{E1AD2D4C-07A4-BB49-8C68-9B7FC7FE0752}" srcOrd="0" destOrd="0" parTransId="{4D6FBEB1-F252-854E-B4FB-F4B86BE5B5BA}" sibTransId="{A80E38BF-4F9E-CA48-9D2C-50465A781711}"/>
    <dgm:cxn modelId="{B99D4119-00C9-744B-93B3-E5578D81EBA9}" type="presParOf" srcId="{77F7FF8E-1995-0644-B02D-809EECE6175A}" destId="{64C33C29-019C-6143-B4CF-907744930ED5}" srcOrd="0" destOrd="0" presId="urn:microsoft.com/office/officeart/2005/8/layout/vList2"/>
    <dgm:cxn modelId="{3C626873-B18D-474F-AA39-7CACE9C97520}" type="presParOf" srcId="{77F7FF8E-1995-0644-B02D-809EECE6175A}" destId="{F00EDF64-E695-1A40-A3BC-F64956F2E6A5}" srcOrd="1" destOrd="0" presId="urn:microsoft.com/office/officeart/2005/8/layout/vList2"/>
    <dgm:cxn modelId="{02FF74E9-149A-AC4E-BE5D-4D7042AB4658}" type="presParOf" srcId="{77F7FF8E-1995-0644-B02D-809EECE6175A}" destId="{6B62069D-3B72-D34D-83E5-5D3874F15F51}" srcOrd="2" destOrd="0" presId="urn:microsoft.com/office/officeart/2005/8/layout/vList2"/>
    <dgm:cxn modelId="{2C8AF45F-8F73-5648-87B4-DF0D05277AB4}" type="presParOf" srcId="{77F7FF8E-1995-0644-B02D-809EECE6175A}" destId="{3091B96F-9372-5440-804E-59CA6852D2A6}" srcOrd="3" destOrd="0" presId="urn:microsoft.com/office/officeart/2005/8/layout/vList2"/>
    <dgm:cxn modelId="{24738E68-29C5-E74C-B620-C349BEB76924}" type="presParOf" srcId="{77F7FF8E-1995-0644-B02D-809EECE6175A}" destId="{9FE5BCAB-2B15-BB42-8535-D715C8CEAFD8}" srcOrd="4" destOrd="0" presId="urn:microsoft.com/office/officeart/2005/8/layout/vList2"/>
    <dgm:cxn modelId="{6C10B989-F946-1941-8DD0-5347621767D8}" type="presParOf" srcId="{77F7FF8E-1995-0644-B02D-809EECE6175A}" destId="{3F602C0B-D0D8-6B4B-8362-F08AE8FBCCD3}" srcOrd="5" destOrd="0" presId="urn:microsoft.com/office/officeart/2005/8/layout/vList2"/>
    <dgm:cxn modelId="{94F5C36E-CFD9-5447-8B69-817252C143EE}" type="presParOf" srcId="{77F7FF8E-1995-0644-B02D-809EECE6175A}" destId="{E96E8AB3-4C75-824B-BB6C-E60F8CA229C7}" srcOrd="6" destOrd="0" presId="urn:microsoft.com/office/officeart/2005/8/layout/vList2"/>
    <dgm:cxn modelId="{545E7155-FEC3-B644-90CB-A789C06B84F5}" type="presParOf" srcId="{77F7FF8E-1995-0644-B02D-809EECE6175A}" destId="{3EEC6A47-052D-D742-96A0-A6628CFE07F4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6FC84-AF9D-DB4C-9874-07496CF1D528}">
      <dsp:nvSpPr>
        <dsp:cNvPr id="0" name=""/>
        <dsp:cNvSpPr/>
      </dsp:nvSpPr>
      <dsp:spPr>
        <a:xfrm>
          <a:off x="0" y="357335"/>
          <a:ext cx="611733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620353-4187-6B46-A0C8-1A37A0A81349}">
      <dsp:nvSpPr>
        <dsp:cNvPr id="0" name=""/>
        <dsp:cNvSpPr/>
      </dsp:nvSpPr>
      <dsp:spPr>
        <a:xfrm>
          <a:off x="305866" y="47375"/>
          <a:ext cx="4282135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AI i społeczeństwo</a:t>
          </a:r>
          <a:endParaRPr lang="en-US" sz="2100" kern="1200" dirty="0"/>
        </a:p>
      </dsp:txBody>
      <dsp:txXfrm>
        <a:off x="336128" y="77637"/>
        <a:ext cx="4221611" cy="559396"/>
      </dsp:txXfrm>
    </dsp:sp>
    <dsp:sp modelId="{42875956-8223-684D-9266-D5BBC88088C6}">
      <dsp:nvSpPr>
        <dsp:cNvPr id="0" name=""/>
        <dsp:cNvSpPr/>
      </dsp:nvSpPr>
      <dsp:spPr>
        <a:xfrm>
          <a:off x="0" y="1309895"/>
          <a:ext cx="611733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1D380-7607-1849-B59B-985A416F1D03}">
      <dsp:nvSpPr>
        <dsp:cNvPr id="0" name=""/>
        <dsp:cNvSpPr/>
      </dsp:nvSpPr>
      <dsp:spPr>
        <a:xfrm>
          <a:off x="305866" y="999935"/>
          <a:ext cx="4282135" cy="619920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AI i innowacyjne firmy</a:t>
          </a:r>
          <a:r>
            <a:rPr lang="pl-PL" sz="2100" kern="1200" dirty="0"/>
            <a:t> </a:t>
          </a:r>
          <a:endParaRPr lang="en-US" sz="2100" kern="1200" dirty="0"/>
        </a:p>
      </dsp:txBody>
      <dsp:txXfrm>
        <a:off x="336128" y="1030197"/>
        <a:ext cx="4221611" cy="559396"/>
      </dsp:txXfrm>
    </dsp:sp>
    <dsp:sp modelId="{80330122-FF79-417B-BC34-D16BBD16C272}">
      <dsp:nvSpPr>
        <dsp:cNvPr id="0" name=""/>
        <dsp:cNvSpPr/>
      </dsp:nvSpPr>
      <dsp:spPr>
        <a:xfrm>
          <a:off x="0" y="2262456"/>
          <a:ext cx="611733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90666-2CE5-45E1-809E-61DE9CB2F91D}">
      <dsp:nvSpPr>
        <dsp:cNvPr id="0" name=""/>
        <dsp:cNvSpPr/>
      </dsp:nvSpPr>
      <dsp:spPr>
        <a:xfrm>
          <a:off x="305866" y="1952496"/>
          <a:ext cx="4282135" cy="619920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AI i nauka</a:t>
          </a:r>
          <a:endParaRPr lang="en-US" sz="2100" b="1" kern="1200" dirty="0"/>
        </a:p>
      </dsp:txBody>
      <dsp:txXfrm>
        <a:off x="336128" y="1982758"/>
        <a:ext cx="4221611" cy="559396"/>
      </dsp:txXfrm>
    </dsp:sp>
    <dsp:sp modelId="{C1AC0679-2ECF-A346-996C-CE2960AB1CA4}">
      <dsp:nvSpPr>
        <dsp:cNvPr id="0" name=""/>
        <dsp:cNvSpPr/>
      </dsp:nvSpPr>
      <dsp:spPr>
        <a:xfrm>
          <a:off x="0" y="3215016"/>
          <a:ext cx="611733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989912-72E6-BF4F-A3BE-316BF7D59FB9}">
      <dsp:nvSpPr>
        <dsp:cNvPr id="0" name=""/>
        <dsp:cNvSpPr/>
      </dsp:nvSpPr>
      <dsp:spPr>
        <a:xfrm>
          <a:off x="305866" y="2905056"/>
          <a:ext cx="4282135" cy="619920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/>
            <a:t>AI i edukacja </a:t>
          </a:r>
          <a:endParaRPr lang="en-US" sz="2100" kern="1200"/>
        </a:p>
      </dsp:txBody>
      <dsp:txXfrm>
        <a:off x="336128" y="2935318"/>
        <a:ext cx="4221611" cy="559396"/>
      </dsp:txXfrm>
    </dsp:sp>
    <dsp:sp modelId="{0C37F9E9-9871-754B-B0DB-455C5515EAD4}">
      <dsp:nvSpPr>
        <dsp:cNvPr id="0" name=""/>
        <dsp:cNvSpPr/>
      </dsp:nvSpPr>
      <dsp:spPr>
        <a:xfrm>
          <a:off x="0" y="4167576"/>
          <a:ext cx="611733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01091-6548-F744-9CED-B1E44DD62A1E}">
      <dsp:nvSpPr>
        <dsp:cNvPr id="0" name=""/>
        <dsp:cNvSpPr/>
      </dsp:nvSpPr>
      <dsp:spPr>
        <a:xfrm>
          <a:off x="305866" y="3857616"/>
          <a:ext cx="4282135" cy="619920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/>
            <a:t>AI i współpraca międzynarodowa</a:t>
          </a:r>
          <a:endParaRPr lang="en-US" sz="2100" kern="1200"/>
        </a:p>
      </dsp:txBody>
      <dsp:txXfrm>
        <a:off x="336128" y="3887878"/>
        <a:ext cx="4221611" cy="559396"/>
      </dsp:txXfrm>
    </dsp:sp>
    <dsp:sp modelId="{520F25B3-5E0A-9F45-A791-DBD419957D3B}">
      <dsp:nvSpPr>
        <dsp:cNvPr id="0" name=""/>
        <dsp:cNvSpPr/>
      </dsp:nvSpPr>
      <dsp:spPr>
        <a:xfrm>
          <a:off x="0" y="5120136"/>
          <a:ext cx="6117335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8FD3F-0667-334C-830B-E741EF6F8B49}">
      <dsp:nvSpPr>
        <dsp:cNvPr id="0" name=""/>
        <dsp:cNvSpPr/>
      </dsp:nvSpPr>
      <dsp:spPr>
        <a:xfrm>
          <a:off x="305866" y="4810176"/>
          <a:ext cx="4282135" cy="6199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855" tIns="0" rIns="161855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/>
            <a:t>AI i sektor publiczny</a:t>
          </a:r>
          <a:endParaRPr lang="en-US" sz="2100" kern="1200"/>
        </a:p>
      </dsp:txBody>
      <dsp:txXfrm>
        <a:off x="336128" y="4840438"/>
        <a:ext cx="4221611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3E86D-7E5D-A643-B4BF-EBA6AD4B69C9}">
      <dsp:nvSpPr>
        <dsp:cNvPr id="0" name=""/>
        <dsp:cNvSpPr/>
      </dsp:nvSpPr>
      <dsp:spPr>
        <a:xfrm>
          <a:off x="0" y="69"/>
          <a:ext cx="5806230" cy="2778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stworzenie osobom zagrożonym utratą pracy w związku z wdrażaniem AI warunków do podnoszenia kompetencji w dziedzinach kompatybilnych z trendami rynkowymi</a:t>
          </a:r>
          <a:endParaRPr lang="en-US" sz="2800" kern="1200" dirty="0"/>
        </a:p>
      </dsp:txBody>
      <dsp:txXfrm>
        <a:off x="135651" y="135720"/>
        <a:ext cx="5534928" cy="2507514"/>
      </dsp:txXfrm>
    </dsp:sp>
    <dsp:sp modelId="{5125625B-BA56-C041-9696-16C72B40BD92}">
      <dsp:nvSpPr>
        <dsp:cNvPr id="0" name=""/>
        <dsp:cNvSpPr/>
      </dsp:nvSpPr>
      <dsp:spPr>
        <a:xfrm rot="5400000">
          <a:off x="3048262" y="2349686"/>
          <a:ext cx="2223052" cy="391509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/>
            <a:t>ustanowienie przyjaznego prawodawstwa w zakresie badań i rozwoju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tworzenie nowych modeli ekonomicznych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700" kern="1200" dirty="0"/>
            <a:t>usuwanie przeszkód i wzmacnianie gotowości prawnej do zmian rynkowych</a:t>
          </a:r>
          <a:endParaRPr lang="en-US" sz="1700" kern="1200" dirty="0"/>
        </a:p>
      </dsp:txBody>
      <dsp:txXfrm rot="-5400000">
        <a:off x="2202241" y="3304227"/>
        <a:ext cx="3806575" cy="2006012"/>
      </dsp:txXfrm>
    </dsp:sp>
    <dsp:sp modelId="{B112E552-6FC6-9541-967C-276F06D9C0ED}">
      <dsp:nvSpPr>
        <dsp:cNvPr id="0" name=""/>
        <dsp:cNvSpPr/>
      </dsp:nvSpPr>
      <dsp:spPr>
        <a:xfrm>
          <a:off x="0" y="2917826"/>
          <a:ext cx="2202240" cy="277881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/>
            <a:t>elastyczne i stałe reagowanie na rozwój technologii</a:t>
          </a:r>
          <a:endParaRPr lang="en-US" sz="2800" kern="1200" dirty="0"/>
        </a:p>
      </dsp:txBody>
      <dsp:txXfrm>
        <a:off x="107504" y="3025330"/>
        <a:ext cx="1987232" cy="25638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BBB00-69B2-F444-9522-6C494E181FCA}">
      <dsp:nvSpPr>
        <dsp:cNvPr id="0" name=""/>
        <dsp:cNvSpPr/>
      </dsp:nvSpPr>
      <dsp:spPr>
        <a:xfrm rot="5400000">
          <a:off x="3048262" y="-568069"/>
          <a:ext cx="2223052" cy="391509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/>
            <a:t>wykorzystywanie rozwiązań AI w życiu codziennym 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/>
            <a:t>promowanie współdziałania firm prywatnych i sektora publicznego w obszarze badań i wdrożeń pilotażowych</a:t>
          </a:r>
          <a:endParaRPr lang="en-US" sz="2100" kern="1200"/>
        </a:p>
      </dsp:txBody>
      <dsp:txXfrm rot="-5400000">
        <a:off x="2202241" y="386472"/>
        <a:ext cx="3806575" cy="2006012"/>
      </dsp:txXfrm>
    </dsp:sp>
    <dsp:sp modelId="{CD93E86D-7E5D-A643-B4BF-EBA6AD4B69C9}">
      <dsp:nvSpPr>
        <dsp:cNvPr id="0" name=""/>
        <dsp:cNvSpPr/>
      </dsp:nvSpPr>
      <dsp:spPr>
        <a:xfrm>
          <a:off x="0" y="69"/>
          <a:ext cx="2202240" cy="27788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Tworzenie warunków dla powstawania i rozwoju polskich firm AI</a:t>
          </a:r>
          <a:endParaRPr lang="en-US" sz="2500" kern="1200" dirty="0"/>
        </a:p>
      </dsp:txBody>
      <dsp:txXfrm>
        <a:off x="107504" y="107573"/>
        <a:ext cx="1987232" cy="2563808"/>
      </dsp:txXfrm>
    </dsp:sp>
    <dsp:sp modelId="{5125625B-BA56-C041-9696-16C72B40BD92}">
      <dsp:nvSpPr>
        <dsp:cNvPr id="0" name=""/>
        <dsp:cNvSpPr/>
      </dsp:nvSpPr>
      <dsp:spPr>
        <a:xfrm rot="5400000">
          <a:off x="3048262" y="2349686"/>
          <a:ext cx="2223052" cy="3915095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Oszczędność w prowadzeniu firmy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100" kern="1200" dirty="0"/>
            <a:t>Efektywność produkcji</a:t>
          </a:r>
          <a:endParaRPr lang="en-US" sz="2100" kern="1200" dirty="0"/>
        </a:p>
      </dsp:txBody>
      <dsp:txXfrm rot="-5400000">
        <a:off x="2202241" y="3304227"/>
        <a:ext cx="3806575" cy="2006012"/>
      </dsp:txXfrm>
    </dsp:sp>
    <dsp:sp modelId="{B112E552-6FC6-9541-967C-276F06D9C0ED}">
      <dsp:nvSpPr>
        <dsp:cNvPr id="0" name=""/>
        <dsp:cNvSpPr/>
      </dsp:nvSpPr>
      <dsp:spPr>
        <a:xfrm>
          <a:off x="0" y="2917826"/>
          <a:ext cx="2202240" cy="277881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Wsparcie rozwoju polskich firm tworzących AI</a:t>
          </a:r>
          <a:endParaRPr lang="en-US" sz="2500" kern="1200" dirty="0"/>
        </a:p>
      </dsp:txBody>
      <dsp:txXfrm>
        <a:off x="107504" y="3025330"/>
        <a:ext cx="1987232" cy="25638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7412D-DC5B-2944-B19B-745FFD98474C}">
      <dsp:nvSpPr>
        <dsp:cNvPr id="0" name=""/>
        <dsp:cNvSpPr/>
      </dsp:nvSpPr>
      <dsp:spPr>
        <a:xfrm>
          <a:off x="0" y="2418"/>
          <a:ext cx="6263640" cy="10896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u="none" kern="1200" dirty="0">
              <a:uFillTx/>
            </a:rPr>
            <a:t>popularyzacja wykorzystania AI jako narzędzia wspierającego pracę badawczą we wszystkich dziedzinach nauki, </a:t>
          </a:r>
          <a:endParaRPr lang="en-GB" sz="2200" u="none" kern="1200" dirty="0"/>
        </a:p>
      </dsp:txBody>
      <dsp:txXfrm>
        <a:off x="53192" y="55610"/>
        <a:ext cx="6157256" cy="983269"/>
      </dsp:txXfrm>
    </dsp:sp>
    <dsp:sp modelId="{3C7B0B9F-F8A7-4DD5-A0A7-8F17EACCC358}">
      <dsp:nvSpPr>
        <dsp:cNvPr id="0" name=""/>
        <dsp:cNvSpPr/>
      </dsp:nvSpPr>
      <dsp:spPr>
        <a:xfrm>
          <a:off x="0" y="1104967"/>
          <a:ext cx="6263640" cy="10896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u="none" kern="1200" dirty="0">
              <a:uFillTx/>
            </a:rPr>
            <a:t>zapewnienie adekwatnego wsparcia studentom (w tym doktorantom) zainteresowanym zgłębianiem tematyki AI,</a:t>
          </a:r>
        </a:p>
      </dsp:txBody>
      <dsp:txXfrm>
        <a:off x="53192" y="1158159"/>
        <a:ext cx="6157256" cy="983269"/>
      </dsp:txXfrm>
    </dsp:sp>
    <dsp:sp modelId="{396B0862-3D73-4C3C-A149-F3FDF8042366}">
      <dsp:nvSpPr>
        <dsp:cNvPr id="0" name=""/>
        <dsp:cNvSpPr/>
      </dsp:nvSpPr>
      <dsp:spPr>
        <a:xfrm>
          <a:off x="0" y="2207517"/>
          <a:ext cx="6263640" cy="10896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u="none" kern="1200" dirty="0">
              <a:uFillTx/>
            </a:rPr>
            <a:t>stworzenie z Polski ośrodka przyciągającego wyspecjalizowaną kadrę naukową z innych państw oraz zagranicznych studentów,</a:t>
          </a:r>
        </a:p>
      </dsp:txBody>
      <dsp:txXfrm>
        <a:off x="53192" y="2260709"/>
        <a:ext cx="6157256" cy="983269"/>
      </dsp:txXfrm>
    </dsp:sp>
    <dsp:sp modelId="{9BB1350B-C0A4-404B-8EE9-5B5FE2654027}">
      <dsp:nvSpPr>
        <dsp:cNvPr id="0" name=""/>
        <dsp:cNvSpPr/>
      </dsp:nvSpPr>
      <dsp:spPr>
        <a:xfrm>
          <a:off x="0" y="3310066"/>
          <a:ext cx="6263640" cy="10896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u="none" kern="1200" dirty="0">
              <a:uFillTx/>
            </a:rPr>
            <a:t>dostosowanie akademickich metod nauczania do potrzeb związanych z rozwojem  AI,</a:t>
          </a:r>
        </a:p>
      </dsp:txBody>
      <dsp:txXfrm>
        <a:off x="53192" y="3363258"/>
        <a:ext cx="6157256" cy="983269"/>
      </dsp:txXfrm>
    </dsp:sp>
    <dsp:sp modelId="{2E8F9C53-87AC-4FB4-87E3-BD6DAA69F902}">
      <dsp:nvSpPr>
        <dsp:cNvPr id="0" name=""/>
        <dsp:cNvSpPr/>
      </dsp:nvSpPr>
      <dsp:spPr>
        <a:xfrm>
          <a:off x="0" y="4412615"/>
          <a:ext cx="6263640" cy="10896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u="none" kern="1200" dirty="0">
              <a:uFillTx/>
            </a:rPr>
            <a:t>zwiększenie stopnia komercjalizacji wyników badań z obszaru AI i rozwój współpracy nauki z biznesem</a:t>
          </a:r>
        </a:p>
      </dsp:txBody>
      <dsp:txXfrm>
        <a:off x="53192" y="4465807"/>
        <a:ext cx="6157256" cy="9832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7412D-DC5B-2944-B19B-745FFD98474C}">
      <dsp:nvSpPr>
        <dsp:cNvPr id="0" name=""/>
        <dsp:cNvSpPr/>
      </dsp:nvSpPr>
      <dsp:spPr>
        <a:xfrm>
          <a:off x="0" y="131335"/>
          <a:ext cx="6263640" cy="10069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Wzmocnienie wysokiej pozycji Polski na poziomie osiągnięć uczniów szkół średnich</a:t>
          </a:r>
          <a:endParaRPr lang="en-GB" sz="1800" kern="1200"/>
        </a:p>
      </dsp:txBody>
      <dsp:txXfrm>
        <a:off x="49154" y="180489"/>
        <a:ext cx="6165332" cy="908623"/>
      </dsp:txXfrm>
    </dsp:sp>
    <dsp:sp modelId="{5E15E65F-8262-DF4A-89EE-A89B622F0769}">
      <dsp:nvSpPr>
        <dsp:cNvPr id="0" name=""/>
        <dsp:cNvSpPr/>
      </dsp:nvSpPr>
      <dsp:spPr>
        <a:xfrm>
          <a:off x="0" y="1190107"/>
          <a:ext cx="6263640" cy="10069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Ukierunkowanie programów nauczania wszystkich etapów edukacji</a:t>
          </a:r>
        </a:p>
      </dsp:txBody>
      <dsp:txXfrm>
        <a:off x="49154" y="1239261"/>
        <a:ext cx="6165332" cy="908623"/>
      </dsp:txXfrm>
    </dsp:sp>
    <dsp:sp modelId="{8262DB69-9ED2-7A4A-8708-842A694C4995}">
      <dsp:nvSpPr>
        <dsp:cNvPr id="0" name=""/>
        <dsp:cNvSpPr/>
      </dsp:nvSpPr>
      <dsp:spPr>
        <a:xfrm>
          <a:off x="0" y="2248878"/>
          <a:ext cx="6263640" cy="10069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Wzmocnienie poziomu nauczania na uczelniach</a:t>
          </a:r>
        </a:p>
      </dsp:txBody>
      <dsp:txXfrm>
        <a:off x="49154" y="2298032"/>
        <a:ext cx="6165332" cy="908623"/>
      </dsp:txXfrm>
    </dsp:sp>
    <dsp:sp modelId="{5368879B-D46A-A54C-97AC-A83FB545307F}">
      <dsp:nvSpPr>
        <dsp:cNvPr id="0" name=""/>
        <dsp:cNvSpPr/>
      </dsp:nvSpPr>
      <dsp:spPr>
        <a:xfrm>
          <a:off x="0" y="3307649"/>
          <a:ext cx="6263640" cy="10069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Dysponowanie przez instytucje wszystkich szczebli cyklu edukacyjnego nowoczesnymi programami nauczania</a:t>
          </a:r>
        </a:p>
      </dsp:txBody>
      <dsp:txXfrm>
        <a:off x="49154" y="3356803"/>
        <a:ext cx="6165332" cy="908623"/>
      </dsp:txXfrm>
    </dsp:sp>
    <dsp:sp modelId="{C1F8E631-386F-4245-BBDB-C90BCD338D8B}">
      <dsp:nvSpPr>
        <dsp:cNvPr id="0" name=""/>
        <dsp:cNvSpPr/>
      </dsp:nvSpPr>
      <dsp:spPr>
        <a:xfrm>
          <a:off x="0" y="4366420"/>
          <a:ext cx="6263640" cy="10069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Wysoka dostępność w Polsce narzędzi edukacyjnych pozwalających wszystkim chcącym kształcić się w obszarze AI zdobywać wiedzę zarówno teoretyczną, jak i praktyczną</a:t>
          </a:r>
        </a:p>
      </dsp:txBody>
      <dsp:txXfrm>
        <a:off x="49154" y="4415574"/>
        <a:ext cx="6165332" cy="9086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C5354-C424-3D41-BCD0-210777B935AF}">
      <dsp:nvSpPr>
        <dsp:cNvPr id="0" name=""/>
        <dsp:cNvSpPr/>
      </dsp:nvSpPr>
      <dsp:spPr>
        <a:xfrm>
          <a:off x="0" y="68183"/>
          <a:ext cx="626364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Wzmocnienie pozycji Polski na arenie globalnej i europejskiej</a:t>
          </a:r>
          <a:endParaRPr lang="en-US" sz="3200" kern="1200" dirty="0"/>
        </a:p>
      </dsp:txBody>
      <dsp:txXfrm>
        <a:off x="62141" y="130324"/>
        <a:ext cx="6139358" cy="1148678"/>
      </dsp:txXfrm>
    </dsp:sp>
    <dsp:sp modelId="{94D17F32-DA31-894A-B12F-3F9A4E4B5200}">
      <dsp:nvSpPr>
        <dsp:cNvPr id="0" name=""/>
        <dsp:cNvSpPr/>
      </dsp:nvSpPr>
      <dsp:spPr>
        <a:xfrm>
          <a:off x="0" y="1433303"/>
          <a:ext cx="626364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Wzrost produktywności polskich przedsiębiorstw</a:t>
          </a:r>
          <a:endParaRPr lang="en-US" sz="3200" kern="1200" dirty="0"/>
        </a:p>
      </dsp:txBody>
      <dsp:txXfrm>
        <a:off x="62141" y="1495444"/>
        <a:ext cx="6139358" cy="1148678"/>
      </dsp:txXfrm>
    </dsp:sp>
    <dsp:sp modelId="{847AC687-4048-2C45-BE39-20BF24318CC1}">
      <dsp:nvSpPr>
        <dsp:cNvPr id="0" name=""/>
        <dsp:cNvSpPr/>
      </dsp:nvSpPr>
      <dsp:spPr>
        <a:xfrm>
          <a:off x="0" y="2798423"/>
          <a:ext cx="626364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Przyciągnięcie międzynarodowych talentów i innowacyjnych firm</a:t>
          </a:r>
          <a:endParaRPr lang="en-US" sz="3200" kern="1200" dirty="0"/>
        </a:p>
      </dsp:txBody>
      <dsp:txXfrm>
        <a:off x="62141" y="2860564"/>
        <a:ext cx="6139358" cy="1148678"/>
      </dsp:txXfrm>
    </dsp:sp>
    <dsp:sp modelId="{2DAA2A15-6559-2144-A3F2-1FFEFAF36F87}">
      <dsp:nvSpPr>
        <dsp:cNvPr id="0" name=""/>
        <dsp:cNvSpPr/>
      </dsp:nvSpPr>
      <dsp:spPr>
        <a:xfrm>
          <a:off x="0" y="4163544"/>
          <a:ext cx="626364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Lepszy przepływ wiedzy i innowacji</a:t>
          </a:r>
          <a:endParaRPr lang="en-US" sz="3200" kern="1200" dirty="0"/>
        </a:p>
      </dsp:txBody>
      <dsp:txXfrm>
        <a:off x="62141" y="4225685"/>
        <a:ext cx="6139358" cy="11486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33C29-019C-6143-B4CF-907744930ED5}">
      <dsp:nvSpPr>
        <dsp:cNvPr id="0" name=""/>
        <dsp:cNvSpPr/>
      </dsp:nvSpPr>
      <dsp:spPr>
        <a:xfrm>
          <a:off x="0" y="13756"/>
          <a:ext cx="6263640" cy="1230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Prowadzenie właściwej polityki rozwojowej i naukowej </a:t>
          </a:r>
          <a:endParaRPr lang="pl-PL" sz="2200" kern="1200" dirty="0"/>
        </a:p>
      </dsp:txBody>
      <dsp:txXfrm>
        <a:off x="60077" y="73833"/>
        <a:ext cx="6143486" cy="1110539"/>
      </dsp:txXfrm>
    </dsp:sp>
    <dsp:sp modelId="{6B62069D-3B72-D34D-83E5-5D3874F15F51}">
      <dsp:nvSpPr>
        <dsp:cNvPr id="0" name=""/>
        <dsp:cNvSpPr/>
      </dsp:nvSpPr>
      <dsp:spPr>
        <a:xfrm>
          <a:off x="0" y="1307810"/>
          <a:ext cx="6263640" cy="1230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Zapewnienie, aby dostęp do danych publicznych był jak największy, dane były jak najlepszej jakości i dostęp do nich był jak najprostszy</a:t>
          </a:r>
        </a:p>
      </dsp:txBody>
      <dsp:txXfrm>
        <a:off x="60077" y="1367887"/>
        <a:ext cx="6143486" cy="1110539"/>
      </dsp:txXfrm>
    </dsp:sp>
    <dsp:sp modelId="{9FE5BCAB-2B15-BB42-8535-D715C8CEAFD8}">
      <dsp:nvSpPr>
        <dsp:cNvPr id="0" name=""/>
        <dsp:cNvSpPr/>
      </dsp:nvSpPr>
      <dsp:spPr>
        <a:xfrm>
          <a:off x="0" y="2601863"/>
          <a:ext cx="6263640" cy="1230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/>
            <a:t>Usprawnienie efektywności działania administracji rządowej i samorządowej</a:t>
          </a:r>
        </a:p>
      </dsp:txBody>
      <dsp:txXfrm>
        <a:off x="60077" y="2661940"/>
        <a:ext cx="6143486" cy="1110539"/>
      </dsp:txXfrm>
    </dsp:sp>
    <dsp:sp modelId="{E96E8AB3-4C75-824B-BB6C-E60F8CA229C7}">
      <dsp:nvSpPr>
        <dsp:cNvPr id="0" name=""/>
        <dsp:cNvSpPr/>
      </dsp:nvSpPr>
      <dsp:spPr>
        <a:xfrm>
          <a:off x="0" y="3895917"/>
          <a:ext cx="6263640" cy="12306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/>
            <a:t>dalszy rozwój programów wspierających administrację i sektor publiczny we wdrażaniu AI</a:t>
          </a:r>
          <a:endParaRPr lang="pl-PL" sz="2200" kern="1200" dirty="0"/>
        </a:p>
      </dsp:txBody>
      <dsp:txXfrm>
        <a:off x="60077" y="3955994"/>
        <a:ext cx="6143486" cy="1110539"/>
      </dsp:txXfrm>
    </dsp:sp>
    <dsp:sp modelId="{3EEC6A47-052D-D742-96A0-A6628CFE07F4}">
      <dsp:nvSpPr>
        <dsp:cNvPr id="0" name=""/>
        <dsp:cNvSpPr/>
      </dsp:nvSpPr>
      <dsp:spPr>
        <a:xfrm>
          <a:off x="0" y="5126611"/>
          <a:ext cx="626364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pl-PL" sz="1700" kern="1200" dirty="0"/>
        </a:p>
      </dsp:txBody>
      <dsp:txXfrm>
        <a:off x="0" y="5126611"/>
        <a:ext cx="6263640" cy="364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96453-B2E6-4003-8358-651F91A26DA6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2F570-6394-4A0D-89C9-2435B06E4C5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17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Projekt rozwoju sztucznej inteligencji w Polsce na lata 2019-2027 </a:t>
            </a:r>
            <a:r>
              <a:rPr lang="pl-PL" dirty="0">
                <a:solidFill>
                  <a:srgbClr val="FF0000"/>
                </a:solidFill>
              </a:rPr>
              <a:t>poddano konsultacjom publicznym i </a:t>
            </a:r>
            <a:r>
              <a:rPr lang="pl-PL" dirty="0" err="1">
                <a:solidFill>
                  <a:srgbClr val="FF0000"/>
                </a:solidFill>
              </a:rPr>
              <a:t>prekonsulacjom</a:t>
            </a:r>
            <a:r>
              <a:rPr lang="pl-PL" dirty="0">
                <a:solidFill>
                  <a:srgbClr val="FF0000"/>
                </a:solidFill>
              </a:rPr>
              <a:t> rządowym – w sierpniu 2019r. </a:t>
            </a:r>
          </a:p>
          <a:p>
            <a:pPr lvl="1"/>
            <a:r>
              <a:rPr lang="pl-PL" dirty="0"/>
              <a:t>Projekt został opracowany przez </a:t>
            </a:r>
            <a:r>
              <a:rPr lang="pl-PL" dirty="0" err="1"/>
              <a:t>zespoł</a:t>
            </a:r>
            <a:r>
              <a:rPr lang="pl-PL" dirty="0"/>
              <a:t> MC, </a:t>
            </a:r>
            <a:r>
              <a:rPr lang="pl-PL" dirty="0" err="1"/>
              <a:t>MPiT</a:t>
            </a:r>
            <a:r>
              <a:rPr lang="pl-PL" dirty="0"/>
              <a:t>, </a:t>
            </a:r>
            <a:r>
              <a:rPr lang="pl-PL" dirty="0" err="1"/>
              <a:t>MNiSW</a:t>
            </a:r>
            <a:r>
              <a:rPr lang="pl-PL" dirty="0"/>
              <a:t> oraz MR  na bazie wyników wypracowanych przez Grupy Robocze AI  przy MC, konferencje MC, MPIT oraz OPI, a także PP-RAI, jak również wyniki </a:t>
            </a:r>
            <a:r>
              <a:rPr lang="pl-PL" dirty="0" err="1"/>
              <a:t>prowazonych</a:t>
            </a:r>
            <a:r>
              <a:rPr lang="pl-PL" dirty="0"/>
              <a:t> równolegle negocjacji w KE oraz OECD – wskazanych w Polskiej drodze do strategii AI </a:t>
            </a:r>
            <a:r>
              <a:rPr lang="pl-PL" dirty="0" err="1"/>
              <a:t>https</a:t>
            </a:r>
            <a:r>
              <a:rPr lang="pl-PL" dirty="0"/>
              <a:t>://</a:t>
            </a:r>
            <a:r>
              <a:rPr lang="pl-PL" dirty="0" err="1"/>
              <a:t>www.gov.pl</a:t>
            </a:r>
            <a:r>
              <a:rPr lang="pl-PL" dirty="0"/>
              <a:t>/web/cyfryzacja/</a:t>
            </a:r>
            <a:r>
              <a:rPr lang="pl-PL" dirty="0" err="1"/>
              <a:t>ai</a:t>
            </a:r>
            <a:endParaRPr lang="pl-PL" dirty="0"/>
          </a:p>
          <a:p>
            <a:r>
              <a:rPr lang="pl-PL" dirty="0"/>
              <a:t>Konsultacje </a:t>
            </a:r>
            <a:r>
              <a:rPr lang="pl-PL" dirty="0">
                <a:solidFill>
                  <a:srgbClr val="FF0000"/>
                </a:solidFill>
              </a:rPr>
              <a:t>zakończono 9.09 </a:t>
            </a:r>
          </a:p>
          <a:p>
            <a:pPr lvl="1"/>
            <a:r>
              <a:rPr lang="pl-PL" dirty="0"/>
              <a:t>Wzięło udział 46 podmiotów w tym osoby fizyczne, </a:t>
            </a:r>
            <a:r>
              <a:rPr lang="pl-PL" dirty="0" err="1"/>
              <a:t>NGOs</a:t>
            </a:r>
            <a:r>
              <a:rPr lang="pl-PL" dirty="0"/>
              <a:t>, Ośrodki Naukowe, Biznes  </a:t>
            </a:r>
          </a:p>
          <a:p>
            <a:pPr lvl="1"/>
            <a:r>
              <a:rPr lang="pl-PL" dirty="0"/>
              <a:t>Równolegle przeprowadzono </a:t>
            </a:r>
            <a:r>
              <a:rPr lang="pl-PL" dirty="0" err="1"/>
              <a:t>prekonsultacje</a:t>
            </a:r>
            <a:r>
              <a:rPr lang="pl-PL" dirty="0"/>
              <a:t> resortowe - aktywnych 7 resortów (</a:t>
            </a:r>
            <a:r>
              <a:rPr lang="pl-PL" dirty="0" err="1"/>
              <a:t>MPiT</a:t>
            </a:r>
            <a:r>
              <a:rPr lang="pl-PL" dirty="0"/>
              <a:t>, MSZ, </a:t>
            </a:r>
            <a:r>
              <a:rPr lang="pl-PL" dirty="0" err="1"/>
              <a:t>MNiSW</a:t>
            </a:r>
            <a:r>
              <a:rPr lang="pl-PL" dirty="0"/>
              <a:t>, MS, </a:t>
            </a:r>
            <a:r>
              <a:rPr lang="pl-PL" dirty="0" err="1"/>
              <a:t>MRPiPS</a:t>
            </a:r>
            <a:r>
              <a:rPr lang="pl-PL" dirty="0"/>
              <a:t>, MR, MI, </a:t>
            </a:r>
            <a:r>
              <a:rPr lang="pl-PL" dirty="0" err="1"/>
              <a:t>MGMiŻŚ</a:t>
            </a:r>
            <a:r>
              <a:rPr lang="pl-PL" dirty="0"/>
              <a:t>, MF)</a:t>
            </a:r>
          </a:p>
          <a:p>
            <a:pPr lvl="1"/>
            <a:r>
              <a:rPr lang="pl-PL" dirty="0"/>
              <a:t>Zgłoszono 524 szczegółowe uwagi w trybie uzupełnienia wkładu lub skorygowania treści. Zgłoszono 3 odezwy krytyczne bez </a:t>
            </a:r>
            <a:r>
              <a:rPr lang="pl-PL" dirty="0" err="1"/>
              <a:t>sformuowania</a:t>
            </a:r>
            <a:r>
              <a:rPr lang="pl-PL" dirty="0"/>
              <a:t> rekomendacji.  </a:t>
            </a:r>
          </a:p>
          <a:p>
            <a:pPr lvl="1"/>
            <a:r>
              <a:rPr lang="pl-PL" dirty="0"/>
              <a:t>Generalnie 80% interesariuszy poparło propozycje Polityki AI, 10% zaproponowało korekty redakcyjne, a 10% krytycznie odniosło się do tekstu Polityki AI. </a:t>
            </a:r>
          </a:p>
          <a:p>
            <a:pPr lvl="1"/>
            <a:r>
              <a:rPr lang="pl-PL" dirty="0">
                <a:solidFill>
                  <a:srgbClr val="FF0000"/>
                </a:solidFill>
              </a:rPr>
              <a:t>Krytyka dotyczyła zbyt ostrożnego podejścia do polityki AI, braku decyzji o pomocowych </a:t>
            </a:r>
            <a:r>
              <a:rPr lang="pl-PL" dirty="0" err="1">
                <a:solidFill>
                  <a:srgbClr val="FF0000"/>
                </a:solidFill>
              </a:rPr>
              <a:t>hiperinwestycjach</a:t>
            </a:r>
            <a:r>
              <a:rPr lang="pl-PL" dirty="0">
                <a:solidFill>
                  <a:srgbClr val="FF0000"/>
                </a:solidFill>
              </a:rPr>
              <a:t> w start-</a:t>
            </a:r>
            <a:r>
              <a:rPr lang="pl-PL" dirty="0" err="1">
                <a:solidFill>
                  <a:srgbClr val="FF0000"/>
                </a:solidFill>
              </a:rPr>
              <a:t>upy</a:t>
            </a:r>
            <a:r>
              <a:rPr lang="pl-PL" dirty="0">
                <a:solidFill>
                  <a:srgbClr val="FF0000"/>
                </a:solidFill>
              </a:rPr>
              <a:t>, brak określenia </a:t>
            </a:r>
            <a:r>
              <a:rPr lang="pl-PL" dirty="0" err="1">
                <a:solidFill>
                  <a:srgbClr val="FF0000"/>
                </a:solidFill>
              </a:rPr>
              <a:t>flagshipu</a:t>
            </a:r>
            <a:r>
              <a:rPr lang="pl-PL" dirty="0">
                <a:solidFill>
                  <a:srgbClr val="FF0000"/>
                </a:solidFill>
              </a:rPr>
              <a:t> dla badań podstawowych, nie określenia KPI</a:t>
            </a:r>
          </a:p>
          <a:p>
            <a:pPr lvl="1"/>
            <a:r>
              <a:rPr lang="pl-PL" dirty="0">
                <a:solidFill>
                  <a:srgbClr val="FF0000"/>
                </a:solidFill>
              </a:rPr>
              <a:t>Poparto kompleksowe podejście do Polityki AI i budowę polskiego ekosystemu AI oraz założenia Polityki AI jako opartej na  godnej zaufania AI oraz ochronie konkurencyjności Polski w globalnej rywalizacji. </a:t>
            </a:r>
          </a:p>
          <a:p>
            <a:pPr marL="0" indent="0">
              <a:buNone/>
            </a:pPr>
            <a:r>
              <a:rPr lang="pl-PL" dirty="0"/>
              <a:t>Aktualna faza: </a:t>
            </a:r>
          </a:p>
          <a:p>
            <a:r>
              <a:rPr lang="pl-PL" dirty="0"/>
              <a:t>Luty-maj 2020 – konsultacje z </a:t>
            </a:r>
            <a:r>
              <a:rPr lang="pl-PL" dirty="0" err="1"/>
              <a:t>GovTech</a:t>
            </a:r>
            <a:r>
              <a:rPr lang="pl-PL" dirty="0"/>
              <a:t>, konsultacje społeczne, </a:t>
            </a:r>
            <a:r>
              <a:rPr lang="pl-PL" dirty="0" err="1"/>
              <a:t>prekonsultacje</a:t>
            </a:r>
            <a:r>
              <a:rPr lang="pl-PL" dirty="0"/>
              <a:t> międzyresortowe</a:t>
            </a:r>
          </a:p>
          <a:p>
            <a:r>
              <a:rPr lang="pl-PL" dirty="0"/>
              <a:t>Po naniesieniu zmian – oczekiwanie na wpis do wykazu prac legislacyjnych KPRM</a:t>
            </a:r>
          </a:p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91A1E-B560-414D-A0AF-E90C11C0562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143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Polityka rozwoju AI w Polsce na lata </a:t>
            </a:r>
            <a:r>
              <a:rPr lang="pl-PL" dirty="0">
                <a:solidFill>
                  <a:srgbClr val="FF0000"/>
                </a:solidFill>
              </a:rPr>
              <a:t>2020-2027 </a:t>
            </a:r>
            <a:r>
              <a:rPr lang="pl-PL" dirty="0"/>
              <a:t>bazuje na </a:t>
            </a:r>
            <a:r>
              <a:rPr lang="pl-PL" u="sng" dirty="0"/>
              <a:t>misji, którą ukonstytuowano w oparciu o zapewnienie warunków dla uczciwej konkurencji i ochrony godności człowieka oraz w oparciu o dbałość o suwerenność państwa </a:t>
            </a:r>
            <a:r>
              <a:rPr lang="pl-PL" dirty="0"/>
              <a:t>w obliczu wyzwań AI </a:t>
            </a:r>
          </a:p>
          <a:p>
            <a:r>
              <a:rPr lang="pl-PL" dirty="0"/>
              <a:t>Kluczowym celem Polityki AI jest zapewnienie Polsce możliwie wysokiego znaczenia w globalnym łańcuchu wartości, który już w chwili obecnej jest, a w najbliższej przyszłości będzie, kształtowany przez technologie i zastosowania AI.</a:t>
            </a:r>
          </a:p>
          <a:p>
            <a:r>
              <a:rPr lang="pl-PL" dirty="0"/>
              <a:t>Jako operacjonalizację tak określonego celu strategicznego wskazano możliwą do wykorzystania szansę wejścia Polski do grupy 20-25% gospodarek wiodących w tworzeniu rozwiązań AI. Jednakże nie kosztem zrównoważonego rozwoju.</a:t>
            </a:r>
          </a:p>
          <a:p>
            <a:r>
              <a:rPr lang="pl-PL" dirty="0">
                <a:solidFill>
                  <a:srgbClr val="FF0000"/>
                </a:solidFill>
              </a:rPr>
              <a:t>Aby to było możliwe niezbędne jest stworzenie polskiego ekosystemu AI i zarządzanie mim, oraz wyznaczenie wyzwań dla badań podstawowych, projektów flagowych oraz określenie mapy drogowej.</a:t>
            </a:r>
          </a:p>
          <a:p>
            <a:endParaRPr lang="pl-PL" dirty="0">
              <a:solidFill>
                <a:srgbClr val="FF0000"/>
              </a:solidFill>
            </a:endParaRPr>
          </a:p>
          <a:p>
            <a:r>
              <a:rPr lang="pl-PL" sz="2500" dirty="0"/>
              <a:t>Ramy ekosystemu AI w Polsce </a:t>
            </a:r>
          </a:p>
          <a:p>
            <a:pPr lvl="1"/>
            <a:r>
              <a:rPr lang="pl-PL" sz="2500" dirty="0"/>
              <a:t>Wymiar międzynarodowy (sojusze naukowo-gospodarcze, wirtualizacja konkurencji i terytorium podatkowego, wirtualizacja pracy)</a:t>
            </a:r>
          </a:p>
          <a:p>
            <a:pPr lvl="1"/>
            <a:r>
              <a:rPr lang="pl-PL" sz="2500" dirty="0"/>
              <a:t>Legislacja i prawa podstawowe </a:t>
            </a:r>
          </a:p>
          <a:p>
            <a:pPr lvl="1"/>
            <a:r>
              <a:rPr lang="pl-PL" sz="2500" dirty="0"/>
              <a:t>Etyka Godnej Zaufania AI</a:t>
            </a:r>
          </a:p>
          <a:p>
            <a:pPr lvl="1"/>
            <a:r>
              <a:rPr lang="pl-PL" sz="2500" dirty="0"/>
              <a:t>Standardy techniczne i organizacyjne (interoperacyjność danych, systemów AI, infrastruktury)</a:t>
            </a:r>
          </a:p>
          <a:p>
            <a:r>
              <a:rPr lang="pl-PL" sz="2500" dirty="0"/>
              <a:t>Centrum Zarządzania i Organizacji Polityką AI</a:t>
            </a:r>
          </a:p>
          <a:p>
            <a:pPr lvl="1"/>
            <a:r>
              <a:rPr lang="pl-PL" sz="2500" dirty="0"/>
              <a:t>KRMC </a:t>
            </a:r>
          </a:p>
          <a:p>
            <a:pPr lvl="2"/>
            <a:r>
              <a:rPr lang="pl-PL" sz="2500" dirty="0">
                <a:solidFill>
                  <a:srgbClr val="FF0000"/>
                </a:solidFill>
              </a:rPr>
              <a:t>Stały zespół koordynacji i wdrażania Polityki AI (udział wszystkich resortów i zaproszonych interesariuszy)</a:t>
            </a:r>
          </a:p>
          <a:p>
            <a:pPr lvl="2"/>
            <a:r>
              <a:rPr lang="pl-PL" sz="2500" dirty="0"/>
              <a:t>Obserwatorium zmian na rynku pracy w obszarze AI</a:t>
            </a:r>
          </a:p>
          <a:p>
            <a:pPr lvl="2"/>
            <a:r>
              <a:rPr lang="pl-PL" sz="2500" dirty="0"/>
              <a:t>Obserwatorium polityki międzynarodowej dla AI</a:t>
            </a:r>
          </a:p>
          <a:p>
            <a:pPr lvl="2"/>
            <a:r>
              <a:rPr lang="pl-PL" sz="2500" dirty="0">
                <a:solidFill>
                  <a:srgbClr val="FF0000"/>
                </a:solidFill>
              </a:rPr>
              <a:t>Rada  badawcza AI powoływana przez KRMC ad hoc dla wyznaczania wyzwań dla badan podstawowych i synchronizacji z programami NCN oraz </a:t>
            </a:r>
            <a:r>
              <a:rPr lang="pl-PL" sz="2500" dirty="0" err="1">
                <a:solidFill>
                  <a:srgbClr val="FF0000"/>
                </a:solidFill>
              </a:rPr>
              <a:t>NCBiR</a:t>
            </a:r>
            <a:r>
              <a:rPr lang="pl-PL" sz="2500" dirty="0">
                <a:solidFill>
                  <a:srgbClr val="FF0000"/>
                </a:solidFill>
              </a:rPr>
              <a:t> oraz HE </a:t>
            </a:r>
          </a:p>
          <a:p>
            <a:pPr lvl="2"/>
            <a:r>
              <a:rPr lang="pl-PL" sz="2500" dirty="0">
                <a:solidFill>
                  <a:srgbClr val="FF0000"/>
                </a:solidFill>
              </a:rPr>
              <a:t>Podzespoły ad hoc, jak np. w obszarze legislacji w miejsce Wirtualnej Katedry Etyki i Prawa </a:t>
            </a:r>
          </a:p>
          <a:p>
            <a:pPr lvl="1"/>
            <a:r>
              <a:rPr lang="pl-PL" sz="2500" dirty="0"/>
              <a:t>Wirtualny Instytut Badawczy, Centra Innowacji Cyfrowych (DIH), Fabryki Uczące</a:t>
            </a:r>
          </a:p>
          <a:p>
            <a:pPr lvl="1"/>
            <a:r>
              <a:rPr lang="pl-PL" sz="2500" dirty="0"/>
              <a:t>Centrum </a:t>
            </a:r>
            <a:r>
              <a:rPr lang="pl-PL" sz="2500" dirty="0" err="1"/>
              <a:t>CyberSecAI</a:t>
            </a:r>
            <a:endParaRPr lang="pl-PL" sz="2500" dirty="0"/>
          </a:p>
          <a:p>
            <a:r>
              <a:rPr lang="pl-PL" sz="2500" dirty="0"/>
              <a:t>Czynniki rozwoju AI: dane, infrastruktura, edukacja i kompetencje oraz, finanse. </a:t>
            </a:r>
          </a:p>
          <a:p>
            <a:pPr marL="457200" lvl="1" indent="0">
              <a:buNone/>
            </a:pPr>
            <a:r>
              <a:rPr lang="pl-PL" sz="2500" dirty="0">
                <a:solidFill>
                  <a:srgbClr val="FF0000"/>
                </a:solidFill>
              </a:rPr>
              <a:t>=&gt; dodano po rewizji Polityki AI wer.1</a:t>
            </a:r>
          </a:p>
          <a:p>
            <a:pPr lvl="1"/>
            <a:r>
              <a:rPr lang="pl-PL" sz="2500" dirty="0">
                <a:solidFill>
                  <a:srgbClr val="FF0000"/>
                </a:solidFill>
              </a:rPr>
              <a:t>Powołanie Narodowego Operatora Danych Medycznych</a:t>
            </a:r>
          </a:p>
          <a:p>
            <a:pPr lvl="1"/>
            <a:r>
              <a:rPr lang="pl-PL" sz="2500" dirty="0">
                <a:solidFill>
                  <a:srgbClr val="FF0000"/>
                </a:solidFill>
              </a:rPr>
              <a:t>Sojusz dla Wirtualnych Składnic Danych Przemysłowych</a:t>
            </a:r>
          </a:p>
          <a:p>
            <a:pPr lvl="1"/>
            <a:r>
              <a:rPr lang="pl-PL" sz="2500" dirty="0">
                <a:solidFill>
                  <a:srgbClr val="FF0000"/>
                </a:solidFill>
              </a:rPr>
              <a:t>Zmiana programów nauczania także w obszarze edukacji uniwersalnej</a:t>
            </a:r>
          </a:p>
          <a:p>
            <a:pPr lvl="1"/>
            <a:r>
              <a:rPr lang="pl-PL" sz="2500" dirty="0">
                <a:solidFill>
                  <a:srgbClr val="FF0000"/>
                </a:solidFill>
              </a:rPr>
              <a:t>Wsparcie dla rozwoju centrów kompetencji kwantowych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744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lista celów i działań, które mają uczynić z Polski jednego z większych beneficjentów gospodarki opartej na danych, a z Polaków społeczeństwo świadome konieczności ciągłego podnoszenia kompetencji cyfrowych.</a:t>
            </a:r>
          </a:p>
          <a:p>
            <a:endParaRPr lang="pl-PL" dirty="0"/>
          </a:p>
          <a:p>
            <a:pPr lvl="0"/>
            <a:r>
              <a:rPr lang="pl-PL" dirty="0">
                <a:effectLst/>
              </a:rPr>
              <a:t>Aby włączyć w tworzenie nowych zawodów gospodarki opartej na danych całe społeczeństwo, zadaniem Państwa jest stworzenie osobom zagrożonym utratą pracy w związku z wdrażaniem AI warunków do podnoszenia kompetencji w dziedzinach kompatybilnych z trendami rynkowymi.</a:t>
            </a:r>
          </a:p>
          <a:p>
            <a:pPr lvl="0"/>
            <a:endParaRPr lang="pl-PL" dirty="0">
              <a:effectLst/>
            </a:endParaRPr>
          </a:p>
          <a:p>
            <a:pPr lvl="0"/>
            <a:r>
              <a:rPr lang="pl-PL" dirty="0">
                <a:effectLst/>
              </a:rPr>
              <a:t>Aby rozwinąć i w pełni wykorzystać potencjał Sztucznej Inteligencji, należy przede wszystkim elastycznie i stale reagować na rozwój technologii poprzez ustanowienie przyjaznego prawodawstwa w zakresie badań i rozwoju, tworzenie nowych modeli ekonomicznych, usuwanie przeszkód i wzmacnianie gotowości prawnej do zmian rynkowych.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0476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działania, których celem jest wsparcie polskich przedsiębiorstw AI, tworzenie mechanizmów finansowania ich rozwoju, zwiększenia ilości zamówień, współpracy startupów z rządem i nowych, prorozwojowych regulacji</a:t>
            </a:r>
            <a:r>
              <a:rPr lang="pl-PL" dirty="0">
                <a:effectLst/>
              </a:rPr>
              <a:t>:</a:t>
            </a:r>
          </a:p>
          <a:p>
            <a:endParaRPr lang="pl-PL" dirty="0"/>
          </a:p>
          <a:p>
            <a:pPr lvl="0"/>
            <a:r>
              <a:rPr lang="pl-PL" dirty="0">
                <a:effectLst/>
              </a:rPr>
              <a:t>należy wesprzeć proces tworzenia polskich firm AI, wykorzystywać rozwiązania AI w życiu codziennym Polek i Polaków oraz promować współdziałanie firm prywatnych i sektora publicznego w obszarze badań i wdrożeń pilotażowych</a:t>
            </a:r>
          </a:p>
          <a:p>
            <a:pPr lvl="0"/>
            <a:endParaRPr lang="pl-PL" dirty="0">
              <a:effectLst/>
            </a:endParaRPr>
          </a:p>
          <a:p>
            <a:pPr lvl="0"/>
            <a:r>
              <a:rPr lang="pl-PL" dirty="0">
                <a:effectLst/>
              </a:rPr>
              <a:t>Już wdrożenie prostej robotyki w przedsiębiorstwach może prowadzić do zauważalnych oszczędności i efektywności produkcji. Sama gospodarka oparta na danych powoduje powstawanie nowych produktów, usług i w konsekwencji firm.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66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AI, tak jak inne technologie przyszłość jest nierozerwalnie połączona z nauką, która cały czas odkrywa nowe zastosowania tej technologii, oraz intensywnie pracuje nad wpisaniem jej w ramy etyczne, socjologiczne czy kulturowe. W przyszłości, zdolność zapewnienia wystarczająco kompetentnych kadr dla polskiej nauki określi w dużej mierze polską pozycję w globalnym wyścigu technologicznym. W ostatnich latach odnotowuje się wyraźny wzrost zainteresowania tematyką AI wśród studentów i kadry naukowej, co przejawia się większą liczbą publikacji, sukcesów na międzynarodowych olimpiadach i dedykowanych programów badawczych. Niemniej jednak wszystkie polskie uczelnie plasują się daleko poza czołówką w rankingach w dowolnych kryteriach badawczych</a:t>
            </a:r>
            <a:r>
              <a:rPr lang="pl-PL" sz="1200" u="sng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 przypadku AI zarówno Polska jako kraj, jak i polskie uczelnie oraz firmy, znajdują daleko za krajami rozwiniętymi</a:t>
            </a:r>
            <a:r>
              <a:rPr lang="pl-PL" sz="1200" u="sng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Jest to rozbieżność typowa dla rejonu Europy Środkowo-Wschodniej</a:t>
            </a:r>
            <a:r>
              <a:rPr lang="pl-PL" sz="1200" u="sng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pl-PL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Celem działania w zakresie Sztucznej Inteligencji i nauki jest: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3298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pl-PL" dirty="0"/>
              <a:t>Wzmocnienie wysokiej pozycji Polski na poziomie osiągnięć uczniów szkół średnich.</a:t>
            </a:r>
          </a:p>
          <a:p>
            <a:pPr lvl="1"/>
            <a:r>
              <a:rPr lang="pl-PL" dirty="0"/>
              <a:t>Ukierunkowanie programów nauczania wszystkich etapów edukacji oraz dodatkowych możliwości na AI i inne nowe technologie.</a:t>
            </a:r>
          </a:p>
          <a:p>
            <a:pPr lvl="1"/>
            <a:r>
              <a:rPr lang="pl-PL" dirty="0"/>
              <a:t>Znaczące wzmocnienie poziomu nauczania na uczelniach.</a:t>
            </a:r>
          </a:p>
          <a:p>
            <a:pPr lvl="1"/>
            <a:r>
              <a:rPr lang="pl-PL" dirty="0"/>
              <a:t>Dysponowanie przez instytucje wszystkich szczebli cyklu edukacyjnego nowoczesnymi programami nauczania w zakresie Sztucznej Inteligencji.</a:t>
            </a:r>
          </a:p>
          <a:p>
            <a:pPr lvl="1"/>
            <a:r>
              <a:rPr lang="pl-PL" dirty="0"/>
              <a:t>Wysoka dostępność w Polsce narzędzi edukacyjnych, w tym online, pozwalających wszystkim chcącym kształcić się w obszarze AI zdobywać wiedzę zarówno teoretyczną, jak i praktyczną.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6278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 dirty="0"/>
              <a:t>lista działań na arenie międzynarodowej, które wesprą promocję polskiego biznesu w zakresie AI oraz rozwój technologii AI z poszanowaniem godności człowieka i jego praw podstawowych, zgodnie ze standardami UE i OECD:</a:t>
            </a:r>
            <a:endParaRPr lang="pl-PL" dirty="0">
              <a:effectLst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100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– lista działań, które mają wesprzeć sektor publiczny w realizacji zamówień na rzecz AI, lepszej koordynacji działań oraz dalszym rozwoju, takich programów jak </a:t>
            </a:r>
            <a:r>
              <a:rPr lang="pl-PL" dirty="0" err="1"/>
              <a:t>GovTech</a:t>
            </a:r>
            <a:r>
              <a:rPr lang="pl-PL" dirty="0"/>
              <a:t> Polska. Kolejnymi narzędziami będą tak zwane data trusty (czyli inicjatywy w postaci zaufanych przestrzeni danych), Rządowa Chmura Obliczeniowa, oraz otwieranie i udostępnianie do wykorzystania jak największej ilości danych publicznych dla obywateli i firm:</a:t>
            </a:r>
          </a:p>
          <a:p>
            <a:endParaRPr lang="pl-PL" dirty="0"/>
          </a:p>
          <a:p>
            <a:r>
              <a:rPr lang="pl-PL" dirty="0"/>
              <a:t>Prowadzenie właściwej polityki rozwojowej i naukowej ma decydujące znaczenie dla powstawania innowacyjnych rozwiązań i firm.</a:t>
            </a:r>
          </a:p>
          <a:p>
            <a:endParaRPr lang="pl-PL" dirty="0"/>
          </a:p>
          <a:p>
            <a:r>
              <a:rPr lang="pl-PL" dirty="0"/>
              <a:t>zapewnienie, aby dostęp do danych publicznych był jak największy, dane były jak najlepszej jakości i dostęp do nich był jak najprostszy. To pozwoli polskim firmom na budowanie nowych rozwiązań, projektowanie lepszych algorytmów samouczących się, znajdowanie ich nowych zastosowań i świadczenie nowych usług.</a:t>
            </a:r>
          </a:p>
          <a:p>
            <a:r>
              <a:rPr lang="pl-PL" dirty="0"/>
              <a:t>usprawnienie efektywności działania samej administracji rządowej i samorządowej. </a:t>
            </a:r>
          </a:p>
          <a:p>
            <a:endParaRPr lang="pl-PL" dirty="0"/>
          </a:p>
          <a:p>
            <a:r>
              <a:rPr lang="pl-PL" dirty="0"/>
              <a:t>dalszy rozwój programów wspierających administrację i sektor publiczny we wdrażaniu AI, takich jak </a:t>
            </a:r>
            <a:r>
              <a:rPr lang="pl-PL" dirty="0" err="1"/>
              <a:t>GovTech</a:t>
            </a:r>
            <a:r>
              <a:rPr lang="pl-PL" dirty="0"/>
              <a:t> Polska, czy projekty tworzenia zaufanych repozytoriów danych publicznych, takich jak program </a:t>
            </a:r>
            <a:r>
              <a:rPr lang="pl-PL" dirty="0" err="1"/>
              <a:t>dane.gov.pl</a:t>
            </a:r>
            <a:r>
              <a:rPr lang="pl-PL" dirty="0"/>
              <a:t>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663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Polsce, ponieważ jest mała liczba dużych firm prywatnych, w finansowanie projektów AI konieczne jest zaangażowanie sektora publicznego i największych spółek Skarbu Państwa. Istnieje wiele programów wspierających rozwój innowacji i innowacyjnych firm. W ich ramach możliwe jest również finansowanie projektów związanych z rozwojem i wdrażaniem rozwiązań AI.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Powyższe narzędzia, choć już teraz służą rozwojowi AI w Polsce, będą cyklicznie ewaluowane pod kątem dopasowania do specyfiki polskiego rynku AI oraz wystarczającego uwzględnienia inwestycji w Sztuczną Inteligencję w ich przyznawaniu. W dialogu z rynkiem, niektóre z nich mogą być przeprojektowane by lepiej wspierać między innymi: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inwestycje w kapitał ludzki – kompetencje zarówno kadry zarządzającej, specjalistów i pozostałych pracowników mających styczność z rozwiązaniami wykorzystującymi AI;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pozyskiwanie odpowiedniego sprzętu oraz oprogramowania, w tym służącego do cyfryzacji procesów produkcyjnych i biznesowych;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inwestycje w badania i rozwój;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tworzenie i udostępnianie danych oraz oprogramowania na otwartych licencjach a także darmowe udostępnianie swoich produktów na potrzeby rozwoju AI w Polsce.</a:t>
            </a:r>
          </a:p>
          <a:p>
            <a:endParaRPr lang="pl-PL" dirty="0"/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Poza środkami krajowymi Polska zamierza zabiegać na arenie międzynarodowej o ambitne podejście do finansowania rozwoju Sztucznej Inteligencji.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podejście będzie się objawiać między innymi aktywnym domaganiem się przez Polskę szczególnego uwzględnienia finansowania AI w konstrukcji wieloletniej perspektywy finansowej Unii Europejskiej (</a:t>
            </a:r>
            <a:r>
              <a:rPr lang="pl-PL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Multiannual</a:t>
            </a:r>
            <a:r>
              <a:rPr lang="pl-PL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Financial Framework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na lata 2021-2027. W tym celu Polska będzie postulować uwzględnienie wyodrębnionych instrumentów wspierających działania w obszarze zarówno badań, jak i wdrożeń AI w ramach: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Funduszu Spójności,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Europejskiego Funduszu Rozwoju Regionalnego,</a:t>
            </a:r>
          </a:p>
          <a:p>
            <a:pPr lvl="0"/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Europejskiego Funduszu Społecznego Plus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oraz programów:</a:t>
            </a: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Cyfrowa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Europa 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Europe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Programme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DEP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Horyzont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Europa 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Horizon Europe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Łącząc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Europę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Connecting Europe Facility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Polska popiera również tworzenie osobnych, dedykowanych mechanizmów finansowego wsparcia rozwoju AI w krajach członkowskich, opowiadając się jednocześnie za tym, by w ich ramach środki rozdzielane były proporcjonalnie do wielkości gospodarki danego państwa, co pozwoli zmaksymalizować liczbę beneficjentów i zapewnić zrównoważony rozwój w ramach </a:t>
            </a:r>
            <a:r>
              <a:rPr lang="pl-PL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UE.</a:t>
            </a: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2F570-6394-4A0D-89C9-2435B06E4C52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228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527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171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640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2416969" y="1151930"/>
            <a:ext cx="7358063" cy="2321719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21533021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036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817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393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1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252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668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803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7FEDC-9DF2-4467-9BB3-A2B6C9415DC3}" type="datetimeFigureOut">
              <a:rPr lang="pl-PL" smtClean="0"/>
              <a:t>11.09.2020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A6F64-99AB-4DA0-808C-63D33F3CB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9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0" y="1834371"/>
            <a:ext cx="12192000" cy="3580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algn="ctr"/>
            <a:r>
              <a:rPr lang="pl-PL" sz="4800" b="1" dirty="0">
                <a:latin typeface="+mn-lt"/>
              </a:rPr>
              <a:t>Polityka</a:t>
            </a:r>
          </a:p>
          <a:p>
            <a:pPr algn="ctr"/>
            <a:r>
              <a:rPr lang="pl-PL" sz="4800" b="1" dirty="0">
                <a:latin typeface="+mn-lt"/>
              </a:rPr>
              <a:t>dla rozwoju Sztucznej Inteligencji</a:t>
            </a:r>
          </a:p>
          <a:p>
            <a:pPr algn="ctr"/>
            <a:r>
              <a:rPr lang="pl-PL" sz="4800" b="1" dirty="0">
                <a:latin typeface="+mn-lt"/>
              </a:rPr>
              <a:t>w Polsce</a:t>
            </a:r>
            <a:br>
              <a:rPr lang="pl-PL" sz="4800" dirty="0">
                <a:latin typeface="+mn-lt"/>
              </a:rPr>
            </a:br>
            <a:r>
              <a:rPr lang="pl-PL" sz="4800" b="1" dirty="0">
                <a:latin typeface="+mn-lt"/>
              </a:rPr>
              <a:t>od roku 2020</a:t>
            </a:r>
          </a:p>
          <a:p>
            <a:pPr algn="ctr"/>
            <a:r>
              <a:rPr lang="pl-PL" sz="2800" dirty="0">
                <a:latin typeface="+mn-lt"/>
                <a:cs typeface="Calibri" panose="020F0502020204030204" pitchFamily="34" charset="0"/>
              </a:rPr>
              <a:t>(Polityka AI)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40" y="307948"/>
            <a:ext cx="2095854" cy="973075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>
            <a:off x="994495" y="1759789"/>
            <a:ext cx="9603443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14994626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pl-PL" sz="3600" b="1" dirty="0"/>
              <a:t>AI i edukacja</a:t>
            </a:r>
            <a:endParaRPr lang="pl-PL" sz="3600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30A35C48-4995-4740-9E79-5995F805D2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4036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pl-PL" sz="3600" b="1"/>
              <a:t>AI i współpraca międzynarodowa</a:t>
            </a:r>
            <a:endParaRPr lang="pl-PL" sz="360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30A35C48-4995-4740-9E79-5995F805D2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946965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5325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pl-PL" sz="3600" b="1" dirty="0"/>
              <a:t>AI i sektor publiczny</a:t>
            </a:r>
            <a:endParaRPr lang="pl-PL" sz="3600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30A35C48-4995-4740-9E79-5995F805D2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903246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827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/>
              <a:t>Sposób finansowania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pl-PL" sz="2000"/>
              <a:t>Sektor publiczny – działania budżetowe poszczególnych resortów</a:t>
            </a:r>
          </a:p>
          <a:p>
            <a:r>
              <a:rPr lang="pl-PL" sz="2000"/>
              <a:t>Spółki Skarbu Państwa</a:t>
            </a:r>
          </a:p>
          <a:p>
            <a:r>
              <a:rPr lang="pl-PL" sz="2000"/>
              <a:t>Zaangażowanie firm prywatnych</a:t>
            </a:r>
          </a:p>
          <a:p>
            <a:r>
              <a:rPr lang="pl-PL" sz="2000"/>
              <a:t>Multiannual Financial Framework</a:t>
            </a:r>
          </a:p>
          <a:p>
            <a:pPr lvl="1"/>
            <a:r>
              <a:rPr lang="pl-PL" sz="2000"/>
              <a:t>Funduszu Spójności,</a:t>
            </a:r>
          </a:p>
          <a:p>
            <a:pPr lvl="1"/>
            <a:r>
              <a:rPr lang="pl-PL" sz="2000"/>
              <a:t>Europejskiego Funduszu Rozwoju Regionalnego,</a:t>
            </a:r>
          </a:p>
          <a:p>
            <a:pPr lvl="1"/>
            <a:r>
              <a:rPr lang="pl-PL" sz="2000"/>
              <a:t>Europejskiego Funduszu Społecznego Plus</a:t>
            </a:r>
          </a:p>
          <a:p>
            <a:pPr lvl="0"/>
            <a:r>
              <a:rPr lang="pl-PL" sz="2000"/>
              <a:t>Programy unijne</a:t>
            </a:r>
          </a:p>
          <a:p>
            <a:pPr lvl="1"/>
            <a:r>
              <a:rPr lang="en-US" sz="2000"/>
              <a:t>Cyfrowa Europa (</a:t>
            </a:r>
            <a:r>
              <a:rPr lang="en-US" sz="2000" i="1"/>
              <a:t>Digital Europe Programme – DEP</a:t>
            </a:r>
            <a:r>
              <a:rPr lang="en-US" sz="2000"/>
              <a:t>)</a:t>
            </a:r>
            <a:endParaRPr lang="pl-PL" sz="2000"/>
          </a:p>
          <a:p>
            <a:pPr lvl="1"/>
            <a:r>
              <a:rPr lang="en-US" sz="2000"/>
              <a:t>Horyzont Europa (</a:t>
            </a:r>
            <a:r>
              <a:rPr lang="en-US" sz="2000" i="1"/>
              <a:t>Horizon Europe</a:t>
            </a:r>
            <a:r>
              <a:rPr lang="en-US" sz="2000"/>
              <a:t>)</a:t>
            </a:r>
            <a:endParaRPr lang="pl-PL" sz="2000"/>
          </a:p>
          <a:p>
            <a:pPr lvl="1"/>
            <a:r>
              <a:rPr lang="en-US" sz="2000"/>
              <a:t>Łącząc Europę (</a:t>
            </a:r>
            <a:r>
              <a:rPr lang="en-US" sz="2000" i="1"/>
              <a:t>Connecting Europe Facility</a:t>
            </a:r>
            <a:r>
              <a:rPr lang="en-US" sz="2000"/>
              <a:t>)</a:t>
            </a:r>
            <a:endParaRPr lang="pl-PL" sz="2000"/>
          </a:p>
        </p:txBody>
      </p:sp>
    </p:spTree>
    <p:extLst>
      <p:ext uri="{BB962C8B-B14F-4D97-AF65-F5344CB8AC3E}">
        <p14:creationId xmlns:p14="http://schemas.microsoft.com/office/powerpoint/2010/main" val="3237995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1957444"/>
            <a:ext cx="2486025" cy="269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1388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E9579EA-0A18-44A6-AD18-72AE38F0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 dirty="0"/>
              <a:t>Polityka AI</a:t>
            </a:r>
            <a:br>
              <a:rPr lang="pl-PL" sz="4000" dirty="0"/>
            </a:br>
            <a:r>
              <a:rPr lang="pl-PL" sz="4000" dirty="0"/>
              <a:t>a strategie dot. Sztucznej Inteligencji</a:t>
            </a:r>
            <a:endParaRPr lang="en-GB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955ED5-0E2B-46DD-AE57-2E8E9B87F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pl-PL" sz="1300"/>
              <a:t>Strategia na rzecz Odpowiedzialnego Rozwoju</a:t>
            </a:r>
          </a:p>
          <a:p>
            <a:r>
              <a:rPr lang="pl-PL" sz="1300"/>
              <a:t>Strategia Produktywności (w opracowaniu)</a:t>
            </a:r>
          </a:p>
          <a:p>
            <a:r>
              <a:rPr lang="pl-PL" sz="1300"/>
              <a:t>Strategia Nowoczesne Państwo 2030 (aktualizowana)</a:t>
            </a:r>
          </a:p>
          <a:p>
            <a:r>
              <a:rPr lang="pl-PL" sz="1300"/>
              <a:t>Rekomendacje OECD dla zarządzania i pieczy dla Polityki Godnej Zaufania AI</a:t>
            </a:r>
          </a:p>
          <a:p>
            <a:r>
              <a:rPr lang="pl-PL" sz="1300"/>
              <a:t>Projekt treści zalecenia w sprawie etyki dotyczącej sztucznej inteligencji – UNESCO</a:t>
            </a:r>
          </a:p>
          <a:p>
            <a:pPr lvl="1"/>
            <a:r>
              <a:rPr lang="pl-PL" sz="1300"/>
              <a:t>edukacja, komunikacja społeczna, dziedzictwo, autonomia </a:t>
            </a:r>
          </a:p>
          <a:p>
            <a:r>
              <a:rPr lang="pl-PL" sz="1300"/>
              <a:t>Biała Księga „Sztuczna Inteligencja - Europejskie podejście do doskonałości i zaufania”</a:t>
            </a:r>
          </a:p>
          <a:p>
            <a:r>
              <a:rPr lang="pl-PL" sz="1300"/>
              <a:t>Skoordynowany plan rozwoju AI w UE</a:t>
            </a:r>
          </a:p>
          <a:p>
            <a:pPr lvl="1"/>
            <a:r>
              <a:rPr lang="pl-PL" sz="1300"/>
              <a:t>Przewodnik Etyczny dla Godnej Zaufania AI</a:t>
            </a:r>
          </a:p>
          <a:p>
            <a:pPr lvl="1"/>
            <a:r>
              <a:rPr lang="pl-PL" sz="1300"/>
              <a:t>Rekomendacje Polityki i Inwestycji dla KE dla Trustworthy AI =&gt; zanurzenie w sektory: przemysł, zdrowie, usługi publiczne </a:t>
            </a:r>
          </a:p>
          <a:p>
            <a:pPr lvl="1"/>
            <a:endParaRPr lang="pl-PL" sz="1300"/>
          </a:p>
          <a:p>
            <a:pPr marL="0" indent="0">
              <a:buNone/>
            </a:pPr>
            <a:r>
              <a:rPr lang="pl-PL" sz="1300" b="1" u="sng"/>
              <a:t>W przygotowaniu:</a:t>
            </a:r>
          </a:p>
          <a:p>
            <a:r>
              <a:rPr lang="pl-PL" sz="1300"/>
              <a:t>Ramy prawne Rady Europy dla AI </a:t>
            </a:r>
          </a:p>
          <a:p>
            <a:pPr lvl="1"/>
            <a:r>
              <a:rPr lang="pl-PL" sz="1300"/>
              <a:t>prawa podstawowe, praworządność, demokracja</a:t>
            </a:r>
          </a:p>
          <a:p>
            <a:r>
              <a:rPr lang="pl-PL" sz="1300"/>
              <a:t>Ramy prawne dla UE oraz Zrewidowany Skoordynowany Plan dla AI w UE</a:t>
            </a:r>
          </a:p>
          <a:p>
            <a:endParaRPr lang="pl-PL" sz="1300"/>
          </a:p>
          <a:p>
            <a:pPr marL="0" indent="0">
              <a:buNone/>
            </a:pPr>
            <a:endParaRPr lang="en-GB" sz="1300"/>
          </a:p>
        </p:txBody>
      </p:sp>
    </p:spTree>
    <p:extLst>
      <p:ext uri="{BB962C8B-B14F-4D97-AF65-F5344CB8AC3E}">
        <p14:creationId xmlns:p14="http://schemas.microsoft.com/office/powerpoint/2010/main" val="217493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740DF11-7B9A-4786-BFB0-599C0FF02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pl-PL" sz="4000" dirty="0"/>
              <a:t>Konsultacje publiczne Polityki AI</a:t>
            </a:r>
            <a:endParaRPr lang="en-GB" sz="4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D84ACD-174C-4245-A1DE-02CFAD2AB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pl-PL" sz="2000" dirty="0"/>
              <a:t>Projekt rozwoju sztucznej inteligencji w Polsce na lata 2019-2027 poddano konsultacjom publicznym i </a:t>
            </a:r>
            <a:r>
              <a:rPr lang="pl-PL" sz="2000" dirty="0" err="1"/>
              <a:t>prekonsulacjom</a:t>
            </a:r>
            <a:r>
              <a:rPr lang="pl-PL" sz="2000" dirty="0"/>
              <a:t> rządowym – w sierpniu 2019r. </a:t>
            </a:r>
          </a:p>
          <a:p>
            <a:r>
              <a:rPr lang="pl-PL" sz="2000" dirty="0"/>
              <a:t>Konsultacje w sierpniu-wrześniu 2019</a:t>
            </a:r>
          </a:p>
          <a:p>
            <a:pPr lvl="1"/>
            <a:endParaRPr lang="pl-PL" sz="2000" dirty="0"/>
          </a:p>
          <a:p>
            <a:pPr marL="0" indent="0">
              <a:buNone/>
            </a:pPr>
            <a:r>
              <a:rPr lang="pl-PL" sz="2000" b="1" dirty="0"/>
              <a:t>Aktualna faza: </a:t>
            </a:r>
          </a:p>
          <a:p>
            <a:r>
              <a:rPr lang="pl-PL" sz="2000" dirty="0"/>
              <a:t>Luty-maj 2020 – konsultacje z GovTech, konsultacje społeczne, konsultacje eksperckie (w tym z </a:t>
            </a:r>
            <a:r>
              <a:rPr lang="pl-PL" sz="2000" dirty="0" err="1"/>
              <a:t>RdC</a:t>
            </a:r>
            <a:r>
              <a:rPr lang="pl-PL" sz="2000" dirty="0"/>
              <a:t>), </a:t>
            </a:r>
            <a:r>
              <a:rPr lang="pl-PL" sz="2000" dirty="0" err="1"/>
              <a:t>prekonsultacje</a:t>
            </a:r>
            <a:r>
              <a:rPr lang="pl-PL" sz="2000" dirty="0"/>
              <a:t> międzyresortowe</a:t>
            </a:r>
          </a:p>
          <a:p>
            <a:r>
              <a:rPr lang="pl-PL" sz="2000" dirty="0"/>
              <a:t>Lipiec 2020: Wpis do wykazu prac legislacyjnych Rządu. Pozytywna opinia CAS.</a:t>
            </a:r>
          </a:p>
          <a:p>
            <a:r>
              <a:rPr lang="pl-PL" sz="2000" b="1" dirty="0"/>
              <a:t>Skierowane do akceptacji KRMC i SKRM</a:t>
            </a:r>
          </a:p>
          <a:p>
            <a:r>
              <a:rPr lang="pl-PL" sz="2000" dirty="0"/>
              <a:t>Planowane przyjęcie Polityki – wrzesień 2020</a:t>
            </a:r>
          </a:p>
        </p:txBody>
      </p:sp>
    </p:spTree>
    <p:extLst>
      <p:ext uri="{BB962C8B-B14F-4D97-AF65-F5344CB8AC3E}">
        <p14:creationId xmlns:p14="http://schemas.microsoft.com/office/powerpoint/2010/main" val="3079172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">
            <a:extLst>
              <a:ext uri="{FF2B5EF4-FFF2-40B4-BE49-F238E27FC236}">
                <a16:creationId xmlns:a16="http://schemas.microsoft.com/office/drawing/2014/main" id="{20AEE73B-DE4F-48CE-9675-8771B2A8E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Podstawowy cel – budowa Ekosystemu AI</a:t>
            </a:r>
            <a:endParaRPr lang="en-GB" dirty="0"/>
          </a:p>
        </p:txBody>
      </p:sp>
      <p:pic>
        <p:nvPicPr>
          <p:cNvPr id="12" name="Obraz 11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374" y="1825626"/>
            <a:ext cx="787572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3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498456"/>
              </p:ext>
            </p:extLst>
          </p:nvPr>
        </p:nvGraphicFramePr>
        <p:xfrm>
          <a:off x="0" y="-1"/>
          <a:ext cx="12192000" cy="6858001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2303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692">
                <a:tc gridSpan="2"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pl-PL" sz="2200" dirty="0">
                          <a:effectLst/>
                        </a:rPr>
                        <a:t>Ramy Polskiego Ekosystemu AI </a:t>
                      </a:r>
                      <a:endParaRPr lang="pl-PL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777">
                <a:tc>
                  <a:txBody>
                    <a:bodyPr/>
                    <a:lstStyle/>
                    <a:p>
                      <a:pPr marL="268288" indent="0" fontAlgn="base"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bg1"/>
                          </a:solidFill>
                          <a:effectLst/>
                        </a:rPr>
                        <a:t>Wymiar 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bg1"/>
                          </a:solidFill>
                          <a:effectLst/>
                        </a:rPr>
                        <a:t>Kierunki działań politycznych 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5860">
                <a:tc>
                  <a:txBody>
                    <a:bodyPr/>
                    <a:lstStyle/>
                    <a:p>
                      <a:pPr marL="268288" indent="0" fontAlgn="base">
                        <a:spcAft>
                          <a:spcPts val="0"/>
                        </a:spcAft>
                      </a:pPr>
                      <a:r>
                        <a:rPr lang="pl-PL" sz="1700" dirty="0">
                          <a:effectLst/>
                        </a:rPr>
                        <a:t>Wymiar międzynarodowy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Współpraca europejska i pozaeuropejska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Wirtualizacja pracy i mobilność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Wirtualizacja terytorialna i uczciwa konkurencja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Przeciwdziałanie monopolizacji dostępu do danych i zamykaniu łańcuchów wartości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Wspieranie równoprawnej i zdecentralizowanej współpracy ośrodków badawczo-naukowych 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Ochrona talentów 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Eksport usług AI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Organizacja transgranicznych przestrzeni testowych AI 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Koordynacja programów pomocy publicznej i inwestycji zagranicznych 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287">
                <a:tc>
                  <a:txBody>
                    <a:bodyPr/>
                    <a:lstStyle/>
                    <a:p>
                      <a:pPr marL="446088" indent="-177800" fontAlgn="base">
                        <a:spcAft>
                          <a:spcPts val="0"/>
                        </a:spcAft>
                      </a:pPr>
                      <a:r>
                        <a:rPr lang="pl-PL" sz="1700" dirty="0">
                          <a:effectLst/>
                        </a:rPr>
                        <a:t>Wymiar etyczny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Godność ludzka i wsparcie autonomia człowieka wobec automatyki maszyn cyfrowych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Globalny Kodeks Etyczny AI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Godna zaufania AI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2336">
                <a:tc>
                  <a:txBody>
                    <a:bodyPr/>
                    <a:lstStyle/>
                    <a:p>
                      <a:pPr marL="268288" indent="0" fontAlgn="base">
                        <a:spcAft>
                          <a:spcPts val="0"/>
                        </a:spcAft>
                      </a:pPr>
                      <a:r>
                        <a:rPr lang="pl-PL" sz="1700" dirty="0">
                          <a:effectLst/>
                        </a:rPr>
                        <a:t>Wymiar prawny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Definicja legalna AI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Przeciwdziałanie nadaniu osobowości prawnej AI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Własność danych osobowych i ich przenaszalności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Ochrona tajemnic przedsiębiorstwa i brak własności danych przemysłowych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Własność intelektualna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Odpowiedzialność za szkody wytwórców AI na zasadzie staranności, a operatorów AI na zasadzie ryzyka 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Wsparcie specyfikacji zamówień publicznych na rozwiązań AI oraz ułatwienie procesu zamawiania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7049">
                <a:tc>
                  <a:txBody>
                    <a:bodyPr/>
                    <a:lstStyle/>
                    <a:p>
                      <a:pPr marL="268288" indent="0" fontAlgn="base">
                        <a:spcAft>
                          <a:spcPts val="0"/>
                        </a:spcAft>
                      </a:pPr>
                      <a:r>
                        <a:rPr lang="pl-PL" sz="1700" dirty="0">
                          <a:effectLst/>
                        </a:rPr>
                        <a:t>Standardy techniczne i organizacyjne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Normy techniczne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Wzajemne uznawanie certyfikatów i protokołów zgodności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Reguły interoperacyjności </a:t>
                      </a:r>
                    </a:p>
                    <a:p>
                      <a:pPr marL="357188" lvl="0" indent="-285750" fontAlgn="base">
                        <a:spcAft>
                          <a:spcPts val="0"/>
                        </a:spcAft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pl-PL" sz="1700" dirty="0">
                          <a:effectLst/>
                        </a:rPr>
                        <a:t>Standardy zarządzania danymi </a:t>
                      </a:r>
                      <a:endParaRPr lang="pl-PL" sz="1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554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pl-PL" sz="5000"/>
              <a:t>Aktualna struktura dokumentu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2725F33-435F-480E-996D-205671CD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07687CC5-056E-447F-A348-E9196E738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4B7194FF-E2A4-49A6-A54A-A0B6A1AC2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7ED6E1D0-56BF-487D-9BD1-5D8FD7938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AD27C1B6-91C6-4DFC-99E9-F0B83DC5D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B4A16B45-8536-4A38-B36E-A26F7ACED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F64F5F52-7BB7-4B43-BB5B-67DB66689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4">
              <a:extLst>
                <a:ext uri="{FF2B5EF4-FFF2-40B4-BE49-F238E27FC236}">
                  <a16:creationId xmlns:a16="http://schemas.microsoft.com/office/drawing/2014/main" id="{789C00E1-E374-485E-A40E-BCF0E6C8A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6">
              <a:extLst>
                <a:ext uri="{FF2B5EF4-FFF2-40B4-BE49-F238E27FC236}">
                  <a16:creationId xmlns:a16="http://schemas.microsoft.com/office/drawing/2014/main" id="{9AEDDA19-1BE9-4BD1-A087-11071390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4">
              <a:extLst>
                <a:ext uri="{FF2B5EF4-FFF2-40B4-BE49-F238E27FC236}">
                  <a16:creationId xmlns:a16="http://schemas.microsoft.com/office/drawing/2014/main" id="{9BF3970B-5A82-4527-AB38-536DF5FCF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6">
              <a:extLst>
                <a:ext uri="{FF2B5EF4-FFF2-40B4-BE49-F238E27FC236}">
                  <a16:creationId xmlns:a16="http://schemas.microsoft.com/office/drawing/2014/main" id="{B0A9D7D8-F150-43E1-83AD-CE553B3BD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5F94325E-CD9B-4404-A2CF-D130B5387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7E5DF248-D56C-4D96-920E-D1FC7FDDA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:a16="http://schemas.microsoft.com/office/drawing/2014/main" id="{C0B1AD48-9001-4AEF-AA30-56CAEC2B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:a16="http://schemas.microsoft.com/office/drawing/2014/main" id="{4864399F-6339-4CD7-A92C-52BA2D57A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:a16="http://schemas.microsoft.com/office/drawing/2014/main" id="{BA4AC9BF-79DA-4D77-8227-BC5CC7563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84310BC6-6BB6-49A0-88BA-4302E8E4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:a16="http://schemas.microsoft.com/office/drawing/2014/main" id="{4840B5CD-1F12-405E-89D3-92A9D1738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AD8181A7-FF60-4734-B51C-E622917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BF5BAC90-7E94-452F-B85C-17EB7C248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7DABFDCB-F31D-4192-A6C4-9841F0E4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6C43C1C6-2BE5-4D52-83D1-1C3A2E71D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485269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303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4359" y="1209086"/>
            <a:ext cx="4426527" cy="4064925"/>
          </a:xfrm>
        </p:spPr>
        <p:txBody>
          <a:bodyPr anchor="ctr">
            <a:normAutofit/>
          </a:bodyPr>
          <a:lstStyle/>
          <a:p>
            <a:r>
              <a:rPr lang="pl-PL" sz="5400" b="1" dirty="0"/>
              <a:t>AI i społeczeństwo</a:t>
            </a:r>
            <a:endParaRPr lang="pl-PL" sz="5000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2725F33-435F-480E-996D-205671CDC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4360" y="73152"/>
            <a:ext cx="1178966" cy="232963"/>
            <a:chOff x="594360" y="73152"/>
            <a:chExt cx="1178966" cy="232963"/>
          </a:xfrm>
        </p:grpSpPr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07687CC5-056E-447F-A348-E9196E738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6">
              <a:extLst>
                <a:ext uri="{FF2B5EF4-FFF2-40B4-BE49-F238E27FC236}">
                  <a16:creationId xmlns:a16="http://schemas.microsoft.com/office/drawing/2014/main" id="{4B7194FF-E2A4-49A6-A54A-A0B6A1AC24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18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7ED6E1D0-56BF-487D-9BD1-5D8FD79389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27C1B6-91C6-4DFC-99E9-F0B83DC5D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922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B4A16B45-8536-4A38-B36E-A26F7ACED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F64F5F52-7BB7-4B43-BB5B-67DB66689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427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789C00E1-E374-485E-A40E-BCF0E6C8A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9AEDDA19-1BE9-4BD1-A087-110713905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19315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9BF3970B-5A82-4527-AB38-536DF5FCF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B0A9D7D8-F150-43E1-83AD-CE553B3BD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4360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5F94325E-CD9B-4404-A2CF-D130B5387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7E5DF248-D56C-4D96-920E-D1FC7FDDA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895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C0B1AD48-9001-4AEF-AA30-56CAEC2B7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4864399F-6339-4CD7-A92C-52BA2D57AA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400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BA4AC9BF-79DA-4D77-8227-BC5CC7563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84310BC6-6BB6-49A0-88BA-4302E8E4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6904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4840B5CD-1F12-405E-89D3-92A9D1738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D8181A7-FF60-4734-B51C-E622917E1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4409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BF5BAC90-7E94-452F-B85C-17EB7C248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7DABFDCB-F31D-4192-A6C4-9841F0E4E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1913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D065001-98A7-458A-881E-214BA236B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202614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1144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pl-PL" sz="5000" b="1" dirty="0"/>
              <a:t>AI i innowacyjne firmy</a:t>
            </a:r>
            <a:endParaRPr lang="pl-PL" sz="5000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D065001-98A7-458A-881E-214BA236B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107324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2726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pl-PL" sz="3600" b="1" dirty="0"/>
              <a:t>AI i nauka</a:t>
            </a:r>
            <a:endParaRPr lang="pl-PL" sz="3600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30A35C48-4995-4740-9E79-5995F805D2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605956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9171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32965A4C5E0D409ADC02A46E5C2BC4" ma:contentTypeVersion="4" ma:contentTypeDescription="Utwórz nowy dokument." ma:contentTypeScope="" ma:versionID="acbd92c1ce3773c9707c7e95a343802f">
  <xsd:schema xmlns:xsd="http://www.w3.org/2001/XMLSchema" xmlns:xs="http://www.w3.org/2001/XMLSchema" xmlns:p="http://schemas.microsoft.com/office/2006/metadata/properties" xmlns:ns2="6f98ae80-c803-435e-abc2-df4e7ef5040e" targetNamespace="http://schemas.microsoft.com/office/2006/metadata/properties" ma:root="true" ma:fieldsID="7da1ae66eb38283c3a7339c86fbd67c1" ns2:_="">
    <xsd:import namespace="6f98ae80-c803-435e-abc2-df4e7ef504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8ae80-c803-435e-abc2-df4e7ef504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ADDC3F-FEB0-458B-9F18-45BC8732A16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f98ae80-c803-435e-abc2-df4e7ef5040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D4F7C9-2345-4EE4-B605-F440BB09A9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8ae80-c803-435e-abc2-df4e7ef504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67367A-BD28-49A4-BF37-23EA18151F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2285</Words>
  <Application>Microsoft Office PowerPoint</Application>
  <PresentationFormat>Panoramiczny</PresentationFormat>
  <Paragraphs>204</Paragraphs>
  <Slides>14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Polityka AI a strategie dot. Sztucznej Inteligencji</vt:lpstr>
      <vt:lpstr>Konsultacje publiczne Polityki AI</vt:lpstr>
      <vt:lpstr>Podstawowy cel – budowa Ekosystemu AI</vt:lpstr>
      <vt:lpstr>Prezentacja programu PowerPoint</vt:lpstr>
      <vt:lpstr>Aktualna struktura dokumentu</vt:lpstr>
      <vt:lpstr>AI i społeczeństwo</vt:lpstr>
      <vt:lpstr>AI i innowacyjne firmy</vt:lpstr>
      <vt:lpstr>AI i nauka</vt:lpstr>
      <vt:lpstr>AI i edukacja</vt:lpstr>
      <vt:lpstr>AI i współpraca międzynarodowa</vt:lpstr>
      <vt:lpstr>AI i sektor publiczny</vt:lpstr>
      <vt:lpstr>Sposób finansowania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Sylwia Stefaniak</dc:creator>
  <cp:lastModifiedBy>Wiśniewski Michał</cp:lastModifiedBy>
  <cp:revision>12</cp:revision>
  <dcterms:created xsi:type="dcterms:W3CDTF">2020-07-21T11:06:40Z</dcterms:created>
  <dcterms:modified xsi:type="dcterms:W3CDTF">2020-09-11T06:13:34Z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0x0101004332965A4C5E0D409ADC02A46E5C2BC4</vt:lpwstr>
  </property>
</Properties>
</file>