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59" r:id="rId6"/>
    <p:sldId id="260" r:id="rId7"/>
    <p:sldId id="261" r:id="rId8"/>
    <p:sldId id="276" r:id="rId9"/>
    <p:sldId id="269" r:id="rId10"/>
    <p:sldId id="274" r:id="rId11"/>
    <p:sldId id="267" r:id="rId12"/>
    <p:sldId id="258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Gałązka" initials="AG" lastIdx="15" clrIdx="0">
    <p:extLst>
      <p:ext uri="{19B8F6BF-5375-455C-9EA6-DF929625EA0E}">
        <p15:presenceInfo xmlns:p15="http://schemas.microsoft.com/office/powerpoint/2012/main" userId="Anna Gałąz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BDD30C-9F1C-B397-DE2E-6E16C502BDAD}" v="15" dt="2022-07-18T05:19:18.469"/>
    <p1510:client id="{7A89E298-3FDA-4EFE-A98A-5F9F359DD26C}" v="1" dt="2022-07-12T15:09:23.845"/>
    <p1510:client id="{9FFC5BDC-0A5D-1E57-91D6-B688E20B1588}" v="11" dt="2022-07-18T06:08:10.785"/>
    <p1510:client id="{B8E0167A-4305-46E6-8053-63A13F737F60}" v="13" dt="2022-07-12T09:35:54.7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gata.kerner\AppData\Local\Microsoft\Windows\INetCache\Content.Outlook\D9WTW31G\Wykr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Arkusz1!$C$7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200" b="1" i="0" u="none" strike="noStrike" kern="1200" baseline="0">
                        <a:solidFill>
                          <a:prstClr val="white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b="1" i="0" u="none" strike="noStrike" kern="1200" baseline="0" dirty="0">
                        <a:solidFill>
                          <a:prstClr val="white"/>
                        </a:solidFill>
                        <a:effectLst/>
                      </a:rPr>
                      <a:t>17 411 620,70 </a:t>
                    </a:r>
                    <a:endParaRPr lang="en-US" sz="1200" b="1" i="0" u="none" strike="noStrike" kern="1200" baseline="0" dirty="0">
                      <a:solidFill>
                        <a:prstClr val="white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200" b="1" i="0" u="none" strike="noStrike" kern="1200" baseline="0">
                      <a:solidFill>
                        <a:prstClr val="white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F829-4309-B05A-18F1ED31434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Arkusz1!$D$6:$E$6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Arkusz1!$D$7:$E$7</c:f>
              <c:numCache>
                <c:formatCode>#,##0.00</c:formatCode>
                <c:ptCount val="2"/>
                <c:pt idx="0">
                  <c:v>17600000</c:v>
                </c:pt>
                <c:pt idx="1">
                  <c:v>17576321.969999999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458-4291-ABE1-A9E0F73AB505}"/>
            </c:ext>
          </c:extLst>
        </c:ser>
        <c:ser>
          <c:idx val="1"/>
          <c:order val="1"/>
          <c:tx>
            <c:strRef>
              <c:f>Arkusz1!$C$8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dLbls>
            <c:dLbl>
              <c:idx val="1"/>
              <c:layout/>
              <c:tx>
                <c:rich>
                  <a:bodyPr/>
                  <a:lstStyle/>
                  <a:p>
                    <a:fld id="{48BA8104-638D-4D2B-A284-A22D0E548450}" type="VALUE">
                      <a:rPr lang="en-US" sz="1200" b="1" i="0" u="none" strike="noStrike" kern="1200" baseline="0" smtClean="0">
                        <a:solidFill>
                          <a:prstClr val="white"/>
                        </a:solidFill>
                      </a:rPr>
                      <a:pPr/>
                      <a:t>[WARTOŚĆ]</a:t>
                    </a:fld>
                    <a:endParaRPr lang="pl-PL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F7C7-47BE-B621-DD698F21CE53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Arkusz1!$D$6:$E$6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Arkusz1!$D$8:$E$8</c:f>
              <c:numCache>
                <c:formatCode>#,##0.00</c:formatCode>
                <c:ptCount val="2"/>
                <c:pt idx="0">
                  <c:v>12729334.66</c:v>
                </c:pt>
                <c:pt idx="1">
                  <c:v>12573009.210000001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458-4291-ABE1-A9E0F73AB5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3"/>
        <c:axId val="383557664"/>
        <c:axId val="22235048"/>
      </c:barChart>
      <c:catAx>
        <c:axId val="383557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2235048"/>
        <c:crosses val="autoZero"/>
        <c:auto val="1"/>
        <c:lblAlgn val="ctr"/>
        <c:lblOffset val="100"/>
        <c:noMultiLvlLbl val="0"/>
      </c:catAx>
      <c:valAx>
        <c:axId val="22235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\ &quot;zł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83557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002AB9-000D-474F-861E-065B24F99194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EB3CA-6E77-4B99-BC7D-881EC9BE75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874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3EB3CA-6E77-4B99-BC7D-881EC9BE754D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317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18.07.2022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11040826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>
                <a:solidFill>
                  <a:schemeClr val="bg1"/>
                </a:solidFill>
              </a:rPr>
              <a:t>System Wsparcia Informatycznego Usług Terenowej Administracji Miar ŚWITEŹ</a:t>
            </a:r>
            <a:endParaRPr lang="pl-PL" sz="4800" b="1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47313" y="1313047"/>
            <a:ext cx="8427822" cy="188769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</a:t>
            </a:r>
            <a:r>
              <a:rPr lang="en-US" dirty="0">
                <a:solidFill>
                  <a:srgbClr val="002060"/>
                </a:solidFill>
              </a:rPr>
              <a:t>Minister Rozwoju</a:t>
            </a:r>
            <a:r>
              <a:rPr lang="pl-PL" dirty="0">
                <a:solidFill>
                  <a:srgbClr val="002060"/>
                </a:solidFill>
              </a:rPr>
              <a:t> i Technologii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Główny Urząd Miar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 Brak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dirty="0"/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dirty="0"/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-191139" y="4627520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667712" y="5479795"/>
            <a:ext cx="10853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>
                <a:solidFill>
                  <a:srgbClr val="002060"/>
                </a:solidFill>
              </a:rPr>
              <a:t>Zwiększenie dostępności i jakości usług świadczonych przez administrację miar, dzięki wdrożeniu i uruchomieniu nowoczesnej platformy elektronicznych usług publicznych.</a:t>
            </a:r>
          </a:p>
        </p:txBody>
      </p:sp>
      <p:sp>
        <p:nvSpPr>
          <p:cNvPr id="10" name="Podtytuł 2">
            <a:extLst>
              <a:ext uri="{FF2B5EF4-FFF2-40B4-BE49-F238E27FC236}">
                <a16:creationId xmlns:a16="http://schemas.microsoft.com/office/drawing/2014/main" xmlns="" id="{40F74C54-3CB8-4674-B552-17F90B440E85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97152" y="2598366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xmlns="" id="{966A0DAC-731F-40F2-8101-4BC4D91B0A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354148"/>
              </p:ext>
            </p:extLst>
          </p:nvPr>
        </p:nvGraphicFramePr>
        <p:xfrm>
          <a:off x="574386" y="3426247"/>
          <a:ext cx="10946674" cy="851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14233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2018-08-01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2021-07-31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7711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2018-08-01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2022-03-31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dtytuł 2"/>
          <p:cNvSpPr txBox="1">
            <a:spLocks/>
          </p:cNvSpPr>
          <p:nvPr/>
        </p:nvSpPr>
        <p:spPr>
          <a:xfrm>
            <a:off x="0" y="2113302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7" name="Wykres 6">
            <a:extLst>
              <a:ext uri="{FF2B5EF4-FFF2-40B4-BE49-F238E27FC236}">
                <a16:creationId xmlns:a16="http://schemas.microsoft.com/office/drawing/2014/main" xmlns="" id="{EE0D895E-4602-4249-94D9-6B1F3F7CC7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2736304"/>
              </p:ext>
            </p:extLst>
          </p:nvPr>
        </p:nvGraphicFramePr>
        <p:xfrm>
          <a:off x="932688" y="2953512"/>
          <a:ext cx="10256243" cy="38822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pole tekstowe 1"/>
          <p:cNvSpPr txBox="1"/>
          <p:nvPr/>
        </p:nvSpPr>
        <p:spPr>
          <a:xfrm>
            <a:off x="596766" y="1544320"/>
            <a:ext cx="1078992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sz="2800" b="1" dirty="0">
                <a:solidFill>
                  <a:srgbClr val="002060"/>
                </a:solidFill>
                <a:cs typeface="Times New Roman"/>
              </a:rPr>
              <a:t>Źródło finansowania: </a:t>
            </a:r>
            <a:r>
              <a:rPr lang="pl-PL" sz="2800" dirty="0">
                <a:solidFill>
                  <a:srgbClr val="002060"/>
                </a:solidFill>
              </a:rPr>
              <a:t>Budżet państwa: część 64, II oś POPC działanie 2.1</a:t>
            </a:r>
            <a:r>
              <a:rPr lang="pl-PL" sz="2800" dirty="0"/>
              <a:t> </a:t>
            </a:r>
            <a:endParaRPr lang="pl-PL" sz="2800" b="1" dirty="0">
              <a:solidFill>
                <a:srgbClr val="00206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672348" y="130680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6853254"/>
              </p:ext>
            </p:extLst>
          </p:nvPr>
        </p:nvGraphicFramePr>
        <p:xfrm>
          <a:off x="503101" y="2057400"/>
          <a:ext cx="10848172" cy="46034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775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192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335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1788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822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27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Times New Roman"/>
                        </a:rPr>
                        <a:t>Rejestry publiczne o poprawionej interoperacyjności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15.07.2021</a:t>
                      </a:r>
                      <a:endParaRPr lang="pl-PL" sz="140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31.03.2022</a:t>
                      </a:r>
                      <a:endParaRPr lang="en-US" sz="140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17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Times New Roman"/>
                        </a:rPr>
                        <a:t>Dedykowany otwarty interfejs API do komunikacji w zakresie składanych dokumentów elektronicznych i informacji o ich doręczeniu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1400" b="0" i="0" u="none" strike="noStrike" kern="1200" noProof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15.07.2021</a:t>
                      </a:r>
                      <a:endParaRPr lang="en-US" sz="140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noProof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31.03.2022</a:t>
                      </a:r>
                      <a:endParaRPr lang="en-US" sz="1400" kern="1200" noProof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53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Times New Roman"/>
                        </a:rPr>
                        <a:t>Dedykowany otwarty interfejs API do pobierania informacji z baz danych GUM łącznie                 z załącznikami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1400" b="0" i="0" u="none" strike="noStrike" kern="1200" noProof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15.07.2021</a:t>
                      </a:r>
                      <a:endParaRPr lang="en-US" sz="140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noProof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31.03.2022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340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Times New Roman"/>
                        </a:rPr>
                        <a:t>Dedykowany otwarty interfejs API do udostępniania informacji statystycznej GUM Rozszerzanie zakresu danych i źródeł informacji udostępnianych na wspólnych portalach administracji publicznej.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1400" b="0" i="0" u="none" strike="noStrike" kern="1200" noProof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15.07.2021</a:t>
                      </a:r>
                      <a:endParaRPr lang="en-US" sz="140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noProof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31.03.2022</a:t>
                      </a:r>
                      <a:endParaRPr lang="en-US" sz="1400" kern="1200" noProof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21195439"/>
                  </a:ext>
                </a:extLst>
              </a:tr>
              <a:tr h="5518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Times New Roman"/>
                        </a:rPr>
                        <a:t>Wdrożony system wsparcia informatycznego usług terenowej administracji miar „Świteź”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1400" b="0" i="0" u="none" strike="noStrike" kern="1200" noProof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15.07.2021</a:t>
                      </a:r>
                      <a:endParaRPr lang="en-US" sz="140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noProof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31.03.2022</a:t>
                      </a:r>
                      <a:endParaRPr lang="en-US" sz="1400" kern="1200" noProof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66453368"/>
                  </a:ext>
                </a:extLst>
              </a:tr>
              <a:tr h="5506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Times New Roman"/>
                        </a:rPr>
                        <a:t>Infrastruktura programowo-sprzętowa terenowej administracji miar, w tym stanowiska mobilne.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1400" b="0" i="0" u="none" strike="noStrike" kern="1200" noProof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15.07.2021</a:t>
                      </a:r>
                      <a:endParaRPr lang="en-US" sz="140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28.02.2022</a:t>
                      </a:r>
                      <a:endParaRPr lang="en-US" sz="140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89053220"/>
                  </a:ext>
                </a:extLst>
              </a:tr>
              <a:tr h="6305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Times New Roman"/>
                        </a:rPr>
                        <a:t>Hosting infrastruktury serwerowej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1400" b="0" i="0" u="none" strike="noStrike" kern="1200" noProof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15.07.2021</a:t>
                      </a:r>
                      <a:endParaRPr lang="en-US" sz="140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04.05.2020</a:t>
                      </a:r>
                      <a:endParaRPr lang="en-US" sz="140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70474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2E0B8824-8113-4A57-F186-EBF2A39C8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5519" y="1197525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/>
          </a:p>
        </p:txBody>
      </p:sp>
      <p:pic>
        <p:nvPicPr>
          <p:cNvPr id="1026" name="Obraz 13">
            <a:extLst>
              <a:ext uri="{FF2B5EF4-FFF2-40B4-BE49-F238E27FC236}">
                <a16:creationId xmlns:a16="http://schemas.microsoft.com/office/drawing/2014/main" xmlns="" id="{36AEC036-0CEF-4685-B577-9AD9F68B4C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2879" y="2582959"/>
            <a:ext cx="7324551" cy="399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3460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841160" y="1295183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887162"/>
              </p:ext>
            </p:extLst>
          </p:nvPr>
        </p:nvGraphicFramePr>
        <p:xfrm>
          <a:off x="721481" y="2045779"/>
          <a:ext cx="10749037" cy="41111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378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324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81822">
                  <a:extLst>
                    <a:ext uri="{9D8B030D-6E8A-4147-A177-3AD203B41FA5}">
                      <a16:colId xmlns:a16="http://schemas.microsoft.com/office/drawing/2014/main" xmlns="" val="3299920702"/>
                    </a:ext>
                  </a:extLst>
                </a:gridCol>
                <a:gridCol w="18818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150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</a:t>
                      </a:r>
                      <a:b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4322"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6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Liczba usług publicznych udostępnionych on-line o stopniu dojrzałości 3 - dwustronna interakcja</a:t>
                      </a:r>
                      <a:endParaRPr lang="en-US" sz="1400" b="0" kern="120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szt.</a:t>
                      </a:r>
                      <a:endParaRPr lang="en-US" sz="1400" b="0" kern="120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produktu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5,00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5,00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Liczba usług publicznych udostępnionych on-line o stopniu dojrzałości co najmniej 4 - transakcja</a:t>
                      </a:r>
                      <a:endParaRPr lang="en-US" sz="1400" b="0" kern="120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szt.</a:t>
                      </a:r>
                      <a:endParaRPr lang="en-US" sz="1400" b="0" kern="120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produktu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2,00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2,00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Liczba uruchomionych systemów teleinformatycznych w podmiotach wykonujących zadania publiczne</a:t>
                      </a:r>
                      <a:endParaRPr lang="en-US" sz="1400" b="0" kern="120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szt.</a:t>
                      </a:r>
                      <a:endParaRPr lang="en-US" sz="1400" b="0" kern="120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produktu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1,00</a:t>
                      </a:r>
                      <a:endParaRPr lang="en-US" sz="1400" b="0" kern="120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1,00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Liczba pracowników podmiotów wykonujących zadania publiczne nie będących pracownikami IT, objętych wsparciem szkoleniowym</a:t>
                      </a:r>
                      <a:endParaRPr lang="en-US" sz="1400" b="0" kern="120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osoby</a:t>
                      </a:r>
                      <a:endParaRPr lang="en-US" sz="1400" b="0" kern="120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produktu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425,00</a:t>
                      </a:r>
                      <a:endParaRPr lang="en-US" sz="1400" b="0" kern="120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425,00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06351977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Liczba pracowników podmiotów wykonujących zadania publiczne niebędących pracownikami IT, objętych wsparciem szkoleniowym – kobiety</a:t>
                      </a:r>
                      <a:endParaRPr lang="en-US" sz="1400" b="0" kern="120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osoby</a:t>
                      </a:r>
                      <a:endParaRPr lang="en-US" sz="1400" b="0" kern="120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produktu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180,00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180,00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55215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9063928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WSKAŹNIKI EFEKTYWNOŚCI PROJEKTU cd.</a:t>
            </a:r>
            <a:endParaRPr lang="pl-PL" b="1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994351"/>
              </p:ext>
            </p:extLst>
          </p:nvPr>
        </p:nvGraphicFramePr>
        <p:xfrm>
          <a:off x="695401" y="2347558"/>
          <a:ext cx="10749037" cy="29976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011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691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81822">
                  <a:extLst>
                    <a:ext uri="{9D8B030D-6E8A-4147-A177-3AD203B41FA5}">
                      <a16:colId xmlns:a16="http://schemas.microsoft.com/office/drawing/2014/main" xmlns="" val="3348578558"/>
                    </a:ext>
                  </a:extLst>
                </a:gridCol>
                <a:gridCol w="18818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150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</a:t>
                      </a:r>
                      <a:b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4322"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Liczba pracowników podmiotów wykonujących zadania publiczne niebędących pracownikami IT, objętych wsparciem szkoleniowym - mężczyźni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osoby</a:t>
                      </a:r>
                      <a:endParaRPr lang="en-US" sz="1400" b="0" kern="120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produktu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245,00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245,00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Liczba załatwionych spraw poprzez udostępnioną on-line usługę publiczną</a:t>
                      </a:r>
                      <a:endParaRPr lang="en-US" sz="1400" b="0" kern="120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szt./rok</a:t>
                      </a:r>
                      <a:endParaRPr lang="en-US" sz="1400" b="0" kern="120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rezultatu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81 108,00</a:t>
                      </a:r>
                      <a:endParaRPr lang="en-US" sz="1400" b="0" kern="120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Liczba rejestrów publicznych o poprawionej interoperacyjności</a:t>
                      </a:r>
                      <a:endParaRPr lang="en-US" sz="1400" b="0" kern="120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szt.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produktu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4,00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4,00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891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695400" y="2264239"/>
            <a:ext cx="10729194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trwałości: 5 lat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 budżet Głównego Urzędu Miar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431924"/>
              </p:ext>
            </p:extLst>
          </p:nvPr>
        </p:nvGraphicFramePr>
        <p:xfrm>
          <a:off x="584201" y="3657600"/>
          <a:ext cx="11212273" cy="2625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532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376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095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2979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44616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/>
                        <a:t>Siła oddziaływania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8907">
                <a:tc>
                  <a:txBody>
                    <a:bodyPr/>
                    <a:lstStyle/>
                    <a:p>
                      <a:r>
                        <a:rPr lang="pl-PL" sz="1400" i="0" dirty="0">
                          <a:solidFill>
                            <a:srgbClr val="002060"/>
                          </a:solidFill>
                        </a:rPr>
                        <a:t>Ryzyko wystąpienia błędów działania systemu nie wykrytych na etapie wdrożenia.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i="0">
                          <a:solidFill>
                            <a:srgbClr val="002060"/>
                          </a:solidFill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i="0">
                          <a:solidFill>
                            <a:srgbClr val="002060"/>
                          </a:solidFill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i="0">
                          <a:solidFill>
                            <a:srgbClr val="002060"/>
                          </a:solidFill>
                        </a:rPr>
                        <a:t>redukowanie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2470">
                <a:tc>
                  <a:txBody>
                    <a:bodyPr/>
                    <a:lstStyle/>
                    <a:p>
                      <a:r>
                        <a:rPr lang="pl-PL" sz="1400" i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Ryzyko spotkania się z niechęcią pracowników beneficjenta i jednostek powiązanych w stosunku do korzystania z usług elektronicznych.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i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mała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i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średni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i="0" kern="120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redukowanie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890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i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Ryzyko niskiego poziomu korzystania z uruchomionych usług elektronicznych przez grupy docelowe.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i="0" kern="120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i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średni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i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redukowanie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18295" y="1905479"/>
            <a:ext cx="10755409" cy="464742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Dziękuję za uwagę</a:t>
            </a:r>
          </a:p>
          <a:p>
            <a:endParaRPr lang="pl-PL" sz="4800" b="1" dirty="0">
              <a:solidFill>
                <a:schemeClr val="bg1"/>
              </a:solidFill>
            </a:endParaRPr>
          </a:p>
          <a:p>
            <a:r>
              <a:rPr lang="pl-PL" sz="4800" b="1" dirty="0">
                <a:solidFill>
                  <a:schemeClr val="bg1"/>
                </a:solidFill>
              </a:rPr>
              <a:t>dr Andrzej Kurkiewicz</a:t>
            </a:r>
          </a:p>
          <a:p>
            <a:endParaRPr lang="pl-PL" sz="4800" b="1" dirty="0">
              <a:solidFill>
                <a:schemeClr val="bg1"/>
              </a:solidFill>
            </a:endParaRPr>
          </a:p>
          <a:p>
            <a:r>
              <a:rPr lang="pl-PL" sz="2800" b="1" i="1" dirty="0">
                <a:solidFill>
                  <a:schemeClr val="bg1"/>
                </a:solidFill>
              </a:rPr>
              <a:t>Zapraszamy do odwiedzenia platformy ŚWITEŹ: switez.gum.gov.pl </a:t>
            </a:r>
          </a:p>
          <a:p>
            <a:r>
              <a:rPr lang="pl-PL" sz="2800" b="1" i="1" dirty="0">
                <a:solidFill>
                  <a:schemeClr val="bg1"/>
                </a:solidFill>
              </a:rPr>
              <a:t>oraz do śledzenia naszych nowych inicjatyw: www.gum.gov.pl</a:t>
            </a:r>
          </a:p>
          <a:p>
            <a:endParaRPr lang="pl-PL" sz="4800" b="1" dirty="0">
              <a:solidFill>
                <a:schemeClr val="bg1"/>
              </a:solidFill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6A9CA8228C35D4C8C2D50BD55BE456C" ma:contentTypeVersion="4" ma:contentTypeDescription="Utwórz nowy dokument." ma:contentTypeScope="" ma:versionID="dec7210fde5d03fb1ba5bb4a74b93d28">
  <xsd:schema xmlns:xsd="http://www.w3.org/2001/XMLSchema" xmlns:xs="http://www.w3.org/2001/XMLSchema" xmlns:p="http://schemas.microsoft.com/office/2006/metadata/properties" xmlns:ns2="b9a841c0-deae-483d-a662-98b0fdb921ab" xmlns:ns3="a2aa7c4c-1601-4ff4-8989-49c40a4a3f92" targetNamespace="http://schemas.microsoft.com/office/2006/metadata/properties" ma:root="true" ma:fieldsID="76660c1f8de2d97ebb2fee9fe51af6f0" ns2:_="" ns3:_="">
    <xsd:import namespace="b9a841c0-deae-483d-a662-98b0fdb921ab"/>
    <xsd:import namespace="a2aa7c4c-1601-4ff4-8989-49c40a4a3f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a841c0-deae-483d-a662-98b0fdb921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aa7c4c-1601-4ff4-8989-49c40a4a3f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E19677A-EFF5-4166-B3DD-2A233687BB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a841c0-deae-483d-a662-98b0fdb921ab"/>
    <ds:schemaRef ds:uri="a2aa7c4c-1601-4ff4-8989-49c40a4a3f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b9a841c0-deae-483d-a662-98b0fdb921ab"/>
    <ds:schemaRef ds:uri="http://purl.org/dc/terms/"/>
    <ds:schemaRef ds:uri="a2aa7c4c-1601-4ff4-8989-49c40a4a3f92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448</Words>
  <Application>Microsoft Office PowerPoint</Application>
  <PresentationFormat>Panoramiczny</PresentationFormat>
  <Paragraphs>124</Paragraphs>
  <Slides>9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Marczak-Redecka Joanna</cp:lastModifiedBy>
  <cp:revision>24</cp:revision>
  <dcterms:created xsi:type="dcterms:W3CDTF">2017-01-27T12:50:17Z</dcterms:created>
  <dcterms:modified xsi:type="dcterms:W3CDTF">2022-07-18T06:10:58Z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0x01010096A9CA8228C35D4C8C2D50BD55BE456C</vt:lpwstr>
  </property>
  <property fmtid="{D5CDD505-2E9C-101B-9397-08002B2CF9AE}" pid="3" name="MediaServiceImageTags">
    <vt:lpwstr/>
  </property>
</Properties>
</file>