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8"/>
  </p:notesMasterIdLst>
  <p:sldIdLst>
    <p:sldId id="256" r:id="rId3"/>
    <p:sldId id="292" r:id="rId4"/>
    <p:sldId id="258" r:id="rId5"/>
    <p:sldId id="294" r:id="rId6"/>
    <p:sldId id="297" r:id="rId7"/>
    <p:sldId id="298" r:id="rId8"/>
    <p:sldId id="300" r:id="rId9"/>
    <p:sldId id="301" r:id="rId10"/>
    <p:sldId id="302" r:id="rId11"/>
    <p:sldId id="303" r:id="rId12"/>
    <p:sldId id="304" r:id="rId13"/>
    <p:sldId id="307" r:id="rId14"/>
    <p:sldId id="308" r:id="rId15"/>
    <p:sldId id="305" r:id="rId16"/>
    <p:sldId id="306" r:id="rId17"/>
    <p:sldId id="29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9" r:id="rId36"/>
    <p:sldId id="290" r:id="rId37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4468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798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54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14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3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13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90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965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837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185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848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35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315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351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68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2463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89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552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735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90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471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8150F5D-FDE9-4FC8-888A-4DECEBB80E1E}" type="slidenum">
              <a:rPr lang="pl-PL" altLang="pl-PL">
                <a:latin typeface="Arial" panose="020B0604020202020204" pitchFamily="34" charset="0"/>
              </a:rPr>
              <a:pPr eaLnBrk="1" hangingPunct="1"/>
              <a:t>4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8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8150F5D-FDE9-4FC8-888A-4DECEBB80E1E}" type="slidenum">
              <a:rPr lang="pl-PL" altLang="pl-PL">
                <a:latin typeface="Arial" panose="020B0604020202020204" pitchFamily="34" charset="0"/>
              </a:rPr>
              <a:pPr eaLnBrk="1" hangingPunct="1"/>
              <a:t>5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71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5762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059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2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75" y="2828599"/>
            <a:ext cx="9144000" cy="155700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</a:p>
          <a:p>
            <a:pPr lvl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3600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 ratowniczy </a:t>
            </a:r>
          </a:p>
          <a:p>
            <a:pPr lvl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360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podręczny sprzęt gaśniczy</a:t>
            </a:r>
          </a:p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br>
              <a:rPr lang="pl-PL" sz="288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7" y="5504704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FFAB40"/>
              </a:buClr>
              <a:buSzPct val="25000"/>
              <a:buFont typeface="Noto Sans Symbols"/>
              <a:buNone/>
            </a:pPr>
            <a:r>
              <a:rPr lang="pl-PL" sz="1800" dirty="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Autorzy: Stanisław Dąbkowski</a:t>
            </a:r>
          </a:p>
          <a:p>
            <a:pPr lvl="0" algn="ctr" rtl="0">
              <a:spcBef>
                <a:spcPts val="0"/>
              </a:spcBef>
              <a:buClr>
                <a:srgbClr val="FFAB40"/>
              </a:buClr>
              <a:buSzPct val="25000"/>
              <a:buFont typeface="Noto Sans Symbols"/>
              <a:buNone/>
            </a:pPr>
            <a:r>
              <a:rPr lang="pl-PL" sz="1800" dirty="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  Marek </a:t>
            </a:r>
            <a:r>
              <a:rPr lang="pl-PL" sz="1800" dirty="0" err="1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Engiel</a:t>
            </a:r>
            <a:endParaRPr lang="pl-PL" sz="1800" dirty="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93213" y="2480669"/>
            <a:ext cx="7194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›"/>
            </a:pPr>
            <a:r>
              <a:rPr lang="en-US" altLang="pl-PL" sz="2400" b="1" dirty="0"/>
              <a:t>masa w </a:t>
            </a:r>
            <a:r>
              <a:rPr lang="pl-PL" altLang="pl-PL" sz="2400" b="1" dirty="0"/>
              <a:t>kilogramach </a:t>
            </a:r>
            <a:r>
              <a:rPr lang="en-US" altLang="pl-PL" sz="2400" b="1" dirty="0"/>
              <a:t>[kg] </a:t>
            </a:r>
            <a:r>
              <a:rPr lang="en-US" altLang="pl-PL" sz="2400" b="1" dirty="0" err="1"/>
              <a:t>środka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gaśniczego</a:t>
            </a:r>
            <a:r>
              <a:rPr lang="en-US" altLang="pl-PL" sz="2400" b="1" dirty="0"/>
              <a:t> </a:t>
            </a:r>
            <a:r>
              <a:rPr lang="pl-PL" altLang="pl-PL" sz="2400" b="1" dirty="0"/>
              <a:t>          </a:t>
            </a:r>
            <a:r>
              <a:rPr lang="en-US" altLang="pl-PL" sz="2400" b="1" dirty="0" err="1"/>
              <a:t>dla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gaśnic</a:t>
            </a:r>
            <a:r>
              <a:rPr lang="en-US" altLang="pl-PL" sz="2400" b="1" dirty="0"/>
              <a:t>:</a:t>
            </a:r>
          </a:p>
          <a:p>
            <a:pPr>
              <a:buSzPct val="150000"/>
            </a:pPr>
            <a:r>
              <a:rPr lang="en-US" altLang="pl-PL" sz="2400" b="1" dirty="0"/>
              <a:t>   - </a:t>
            </a:r>
            <a:r>
              <a:rPr lang="en-US" altLang="pl-PL" sz="2400" b="1" dirty="0" err="1"/>
              <a:t>śniegowych</a:t>
            </a:r>
            <a:endParaRPr lang="en-US" altLang="pl-PL" sz="2400" b="1" dirty="0"/>
          </a:p>
          <a:p>
            <a:pPr>
              <a:buSzPct val="150000"/>
            </a:pPr>
            <a:r>
              <a:rPr lang="en-US" altLang="pl-PL" sz="2400" b="1" dirty="0"/>
              <a:t>   - </a:t>
            </a:r>
            <a:r>
              <a:rPr lang="en-US" altLang="pl-PL" sz="2400" b="1" dirty="0" err="1"/>
              <a:t>proszkowych</a:t>
            </a:r>
            <a:endParaRPr lang="pl-PL" altLang="pl-PL" sz="2400" b="1" dirty="0"/>
          </a:p>
          <a:p>
            <a:pPr>
              <a:buSzPct val="150000"/>
            </a:pPr>
            <a:endParaRPr lang="en-US" altLang="pl-PL" sz="2400" b="1" dirty="0"/>
          </a:p>
          <a:p>
            <a:pPr>
              <a:buSzPct val="150000"/>
              <a:buFontTx/>
              <a:buChar char="›"/>
            </a:pPr>
            <a:r>
              <a:rPr lang="en-US" altLang="pl-PL" sz="2400" b="1" dirty="0" err="1"/>
              <a:t>objętość</a:t>
            </a:r>
            <a:r>
              <a:rPr lang="en-US" altLang="pl-PL" sz="2400" b="1" dirty="0"/>
              <a:t> w </a:t>
            </a:r>
            <a:r>
              <a:rPr lang="pl-PL" altLang="pl-PL" sz="2400" b="1" dirty="0"/>
              <a:t>litrach </a:t>
            </a:r>
            <a:r>
              <a:rPr lang="en-US" altLang="pl-PL" sz="2400" b="1" dirty="0"/>
              <a:t>[l] </a:t>
            </a:r>
            <a:r>
              <a:rPr lang="en-US" altLang="pl-PL" sz="2400" b="1" dirty="0" err="1"/>
              <a:t>środka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gaśniczego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dla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gaśnic</a:t>
            </a:r>
            <a:r>
              <a:rPr lang="en-US" altLang="pl-PL" sz="2400" b="1" dirty="0"/>
              <a:t>:</a:t>
            </a:r>
          </a:p>
          <a:p>
            <a:pPr>
              <a:buSzPct val="150000"/>
            </a:pPr>
            <a:r>
              <a:rPr lang="en-US" altLang="pl-PL" sz="2400" b="1" dirty="0"/>
              <a:t>   - </a:t>
            </a:r>
            <a:r>
              <a:rPr lang="en-US" altLang="pl-PL" sz="2400" b="1" dirty="0" err="1"/>
              <a:t>pianowych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2241933" y="4572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Podział podręcznego sprzętu</a:t>
            </a:r>
          </a:p>
          <a:p>
            <a:pPr algn="ctr"/>
            <a:r>
              <a:rPr lang="pl-PL" sz="2400" b="1" dirty="0">
                <a:solidFill>
                  <a:srgbClr val="FFFF00"/>
                </a:solidFill>
              </a:rPr>
              <a:t> gaśniczego</a:t>
            </a:r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793213" y="1795749"/>
            <a:ext cx="2093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/>
              <a:t>Wielkości gaśnic:</a:t>
            </a:r>
          </a:p>
        </p:txBody>
      </p:sp>
    </p:spTree>
    <p:extLst>
      <p:ext uri="{BB962C8B-B14F-4D97-AF65-F5344CB8AC3E}">
        <p14:creationId xmlns:p14="http://schemas.microsoft.com/office/powerpoint/2010/main" val="182616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31630" t="17582" r="17334" b="13358"/>
          <a:stretch/>
        </p:blipFill>
        <p:spPr>
          <a:xfrm>
            <a:off x="1013552" y="1454158"/>
            <a:ext cx="7315200" cy="540385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313542" y="286438"/>
            <a:ext cx="497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Budowa gaśnic przenośnych i gaśnic przewoźnych</a:t>
            </a:r>
          </a:p>
        </p:txBody>
      </p:sp>
      <p:pic>
        <p:nvPicPr>
          <p:cNvPr id="9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94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37545" t="27041" r="23340" b="18567"/>
          <a:stretch/>
        </p:blipFill>
        <p:spPr>
          <a:xfrm>
            <a:off x="1347037" y="1609228"/>
            <a:ext cx="6574092" cy="514208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182404" y="379348"/>
            <a:ext cx="4677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Budowa gaśnic przenośnych i </a:t>
            </a:r>
          </a:p>
          <a:p>
            <a:pPr algn="ctr"/>
            <a:r>
              <a:rPr lang="pl-PL" sz="2400" b="1" dirty="0">
                <a:solidFill>
                  <a:srgbClr val="FFFF00"/>
                </a:solidFill>
              </a:rPr>
              <a:t>gaśnic przewoźnych</a:t>
            </a:r>
            <a:endParaRPr lang="pl-PL" sz="2400" dirty="0"/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32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31711" t="21365" r="16593" b="18789"/>
          <a:stretch/>
        </p:blipFill>
        <p:spPr>
          <a:xfrm>
            <a:off x="1084490" y="1718631"/>
            <a:ext cx="7241091" cy="471522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263966" y="379348"/>
            <a:ext cx="512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Budowa gaśnic przenośnych i </a:t>
            </a:r>
          </a:p>
          <a:p>
            <a:pPr algn="ctr"/>
            <a:r>
              <a:rPr lang="pl-PL" sz="2400" b="1" dirty="0">
                <a:solidFill>
                  <a:srgbClr val="FFFF00"/>
                </a:solidFill>
              </a:rPr>
              <a:t>gaśnic przewoźnych</a:t>
            </a:r>
            <a:endParaRPr lang="pl-PL" sz="2400" dirty="0"/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48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5" t="17620" r="11027" b="15762"/>
          <a:stretch/>
        </p:blipFill>
        <p:spPr bwMode="auto">
          <a:xfrm>
            <a:off x="470972" y="1608462"/>
            <a:ext cx="3852635" cy="24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t="18004" r="10472" b="15991"/>
          <a:stretch/>
        </p:blipFill>
        <p:spPr bwMode="auto">
          <a:xfrm>
            <a:off x="4749183" y="1608462"/>
            <a:ext cx="3861724" cy="24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17918" r="11258" b="15399"/>
          <a:stretch/>
        </p:blipFill>
        <p:spPr bwMode="auto">
          <a:xfrm>
            <a:off x="470972" y="4219461"/>
            <a:ext cx="3852635" cy="25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17327" r="11610" b="15548"/>
          <a:stretch/>
        </p:blipFill>
        <p:spPr bwMode="auto">
          <a:xfrm>
            <a:off x="4712486" y="4219461"/>
            <a:ext cx="3898421" cy="25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895814" y="288453"/>
            <a:ext cx="570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</a:rPr>
              <a:t>Zasady stosowania podręcznego sprzętu gaśniczego</a:t>
            </a:r>
          </a:p>
        </p:txBody>
      </p:sp>
      <p:pic>
        <p:nvPicPr>
          <p:cNvPr id="11" name="Shape 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48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17583" r="11371" b="16303"/>
          <a:stretch/>
        </p:blipFill>
        <p:spPr bwMode="auto">
          <a:xfrm>
            <a:off x="455166" y="1564395"/>
            <a:ext cx="3833871" cy="24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7" t="17582" r="11484" b="16002"/>
          <a:stretch/>
        </p:blipFill>
        <p:spPr bwMode="auto">
          <a:xfrm>
            <a:off x="4737252" y="1564395"/>
            <a:ext cx="3836019" cy="24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7433" r="11371" b="15851"/>
          <a:stretch/>
        </p:blipFill>
        <p:spPr bwMode="auto">
          <a:xfrm>
            <a:off x="455165" y="4198551"/>
            <a:ext cx="3833871" cy="247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7734" r="11484" b="16453"/>
          <a:stretch/>
        </p:blipFill>
        <p:spPr bwMode="auto">
          <a:xfrm>
            <a:off x="4735309" y="4198551"/>
            <a:ext cx="3836019" cy="245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895814" y="288453"/>
            <a:ext cx="570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</a:rPr>
              <a:t>Zasady stosowania podręcznego sprzętu gaśniczego</a:t>
            </a:r>
          </a:p>
        </p:txBody>
      </p:sp>
      <p:pic>
        <p:nvPicPr>
          <p:cNvPr id="11" name="Shape 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8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16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82450" y="1659673"/>
            <a:ext cx="803528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pl-PL" altLang="pl-PL" sz="2400" b="1" dirty="0"/>
              <a:t>      </a:t>
            </a:r>
            <a:r>
              <a:rPr lang="pl-PL" altLang="pl-PL" sz="2800" b="1" dirty="0"/>
              <a:t>Sprzęt ratowniczy</a:t>
            </a:r>
            <a:r>
              <a:rPr lang="pl-PL" altLang="pl-PL" sz="2800" dirty="0"/>
              <a:t>-</a:t>
            </a:r>
          </a:p>
          <a:p>
            <a:pPr marL="552450" indent="-552450" algn="just"/>
            <a:r>
              <a:rPr lang="pl-PL" altLang="pl-PL" sz="2800" dirty="0"/>
              <a:t>      sprzęt pożarniczy służący do prowadzenia akcji ratownictwa technicznego oraz do ratowania ludzi i dóbr materialnych.</a:t>
            </a:r>
          </a:p>
          <a:p>
            <a:pPr marL="552450" indent="-552450"/>
            <a:endParaRPr lang="pl-PL" altLang="pl-PL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92275" y="234405"/>
            <a:ext cx="70620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32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Podział na grupy i przeznaczenie poszczególnego sprzętu pożarniczego</a:t>
            </a:r>
            <a:endParaRPr lang="pl-PL" altLang="pl-PL" sz="3200" b="1" i="1" dirty="0">
              <a:latin typeface="Arial" panose="020B0604020202020204" pitchFamily="34" charset="0"/>
            </a:endParaRPr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37282" y="3544582"/>
            <a:ext cx="8130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W skład sprzętu ratowniczego wchodzą: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Ratowniczy sprzęt mechaniczny, </a:t>
            </a:r>
            <a:r>
              <a:rPr lang="pl-PL" sz="2000" i="1" dirty="0"/>
              <a:t>(temat kolejnych lekcji)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Ratownicze zestawy hydrauliczne, </a:t>
            </a:r>
            <a:r>
              <a:rPr lang="pl-PL" sz="2000" i="1" dirty="0"/>
              <a:t>(temat kolejnych lekcji)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Ratownicze zestawy pneumatyczne, </a:t>
            </a:r>
            <a:r>
              <a:rPr lang="pl-PL" sz="2000" i="1" dirty="0"/>
              <a:t>(temat kolejnych lekcji)</a:t>
            </a:r>
          </a:p>
          <a:p>
            <a:pPr>
              <a:lnSpc>
                <a:spcPct val="150000"/>
              </a:lnSpc>
            </a:pPr>
            <a:r>
              <a:rPr lang="pl-PL" sz="2400" u="sng" dirty="0"/>
              <a:t>Sprzęt burzący – ogólnego stosowania</a:t>
            </a:r>
          </a:p>
        </p:txBody>
      </p:sp>
    </p:spTree>
    <p:extLst>
      <p:ext uri="{BB962C8B-B14F-4D97-AF65-F5344CB8AC3E}">
        <p14:creationId xmlns:p14="http://schemas.microsoft.com/office/powerpoint/2010/main" val="399342811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5216488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endParaRPr lang="pl-PL" sz="28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Sprzęt burzący</a:t>
            </a: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 wyróżnia prosta konstrukcja oraz fakt, że wykorzystywana jest przy jego użyciu tylko siła ludzkich rąk, ewentualnie efekt działania dźwigni lub bloczków.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17</a:t>
            </a:fld>
            <a:endParaRPr lang="pl-PL"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141" y="2125844"/>
            <a:ext cx="2916844" cy="32946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1718633" y="223857"/>
            <a:ext cx="71829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sz="32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45450" y="1600200"/>
            <a:ext cx="8782200" cy="50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SPRZĘT BURZĄCY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l-PL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Służy do: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obalania uszkodzonych w wyniku pożaru, huraganów konstrukcji budowlanych typu: stropy, ściany, kominy </a:t>
            </a:r>
            <a:r>
              <a:rPr lang="pl-PL" sz="1800" b="1" dirty="0" err="1">
                <a:latin typeface="Arial"/>
                <a:ea typeface="Arial"/>
                <a:cs typeface="Arial"/>
                <a:sym typeface="Arial"/>
              </a:rPr>
              <a:t>itp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,.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ułatwiania dostępu do źródeł ognia w przypadku pożarów obiektów drewnianych ocieplonych igliwiem lub wiórami,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odciągania i rozrzucania w celu dokładnego ugaszenia materiałów typu: słoma, siano, tekstylia, makulatura itp.,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wypierania elementów konstrukcji stalowych, drewnianych w celu zabezpieczenia przed przewróceniem.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18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021949" y="407368"/>
            <a:ext cx="5029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sz="2400" b="1" dirty="0"/>
          </a:p>
        </p:txBody>
      </p:sp>
      <p:pic>
        <p:nvPicPr>
          <p:cNvPr id="6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81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bosaki ( podręczne, ciężkie, lekkie, strzechowe, sufitowe)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topory strażackie (lekkie, ciężkie)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łomy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 err="1">
                <a:latin typeface="Arial"/>
                <a:ea typeface="Arial"/>
                <a:cs typeface="Arial"/>
                <a:sym typeface="Arial"/>
              </a:rPr>
              <a:t>siekierołomy</a:t>
            </a:r>
            <a:endParaRPr lang="pl-PL" sz="20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kotwice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podnośniki zębatkowe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wyciągarki linowe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wyciągarki łańcuchowe 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19</a:t>
            </a:fld>
            <a:endParaRPr lang="pl-PL"/>
          </a:p>
        </p:txBody>
      </p:sp>
      <p:pic>
        <p:nvPicPr>
          <p:cNvPr id="6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772" y="4979908"/>
            <a:ext cx="1707028" cy="17070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181" y="3031529"/>
            <a:ext cx="2048434" cy="121320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874" y="4104020"/>
            <a:ext cx="1609483" cy="110347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776172" y="497789"/>
            <a:ext cx="667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sprzętu pożarniczego</a:t>
            </a:r>
            <a:endParaRPr lang="pl-PL" sz="24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838407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 Podział na grupy i przeznaczenie poszczególnego sprzętu pożarniczego; </a:t>
            </a:r>
          </a:p>
          <a:p>
            <a:r>
              <a:rPr lang="pl-PL" dirty="0"/>
              <a:t> Skład poszczególnych grup sprzętu pożarniczego;</a:t>
            </a:r>
          </a:p>
          <a:p>
            <a:r>
              <a:rPr lang="pl-PL" dirty="0"/>
              <a:t> Przeznaczenie i podział podręcznego sprzętu gaśniczego; </a:t>
            </a:r>
          </a:p>
          <a:p>
            <a:r>
              <a:rPr lang="pl-PL" dirty="0"/>
              <a:t> Rodzaje podręcznego sprzętu gaśniczego;</a:t>
            </a:r>
          </a:p>
          <a:p>
            <a:r>
              <a:rPr lang="pl-PL" dirty="0"/>
              <a:t> Podział gaśnic przenośnych i gaśnic przewoźnych; </a:t>
            </a:r>
          </a:p>
          <a:p>
            <a:r>
              <a:rPr lang="pl-PL" dirty="0"/>
              <a:t> Budowa gaśnic przenośnych i gaśnic przewoźnych; </a:t>
            </a:r>
          </a:p>
          <a:p>
            <a:r>
              <a:rPr lang="pl-PL" dirty="0"/>
              <a:t> Zasady stosowania podręcznego sprzętu gaśniczego.</a:t>
            </a:r>
          </a:p>
          <a:p>
            <a:endParaRPr lang="pl-PL" dirty="0"/>
          </a:p>
          <a:p>
            <a:endParaRPr lang="pl-PL" dirty="0"/>
          </a:p>
          <a:p>
            <a:pPr marL="118872" indent="0" algn="r">
              <a:buNone/>
            </a:pPr>
            <a:r>
              <a:rPr lang="pl-PL" dirty="0"/>
              <a:t>Czas: 2T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8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234950" y="1600200"/>
            <a:ext cx="55380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SPRZĘT BURZĄCY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podręczny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 służy do torowania drogi. Można za jego pomocą wyważyć drzwi, okna, odrywać deski usuwać drobne elementy konstrukcyjne budynku. Bosak w całości odkuty jest ze stali. Zasadniczą jego częścią jest grot i hak. Drugą częścią jest stopka.Jego długość wynosi 1,3m, a masa 5 kg.  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20</a:t>
            </a:fld>
            <a:endParaRPr lang="pl-PL"/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601" y="2012377"/>
            <a:ext cx="2746199" cy="403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1257138" y="407368"/>
            <a:ext cx="625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                    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56625" y="1600200"/>
            <a:ext cx="5974200" cy="52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SPRZĘT BURZĄCY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ciężki</a:t>
            </a:r>
            <a:r>
              <a:rPr lang="pl-PL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głownie do prac na zewnątrz budynku: do zrywania nadpalonych konstrukcji dachowej w domach jednokondygnacyjnych, do zrywania uszkodzonych ścian budynków, usuwania dużych złamanych konarów drzew. </a:t>
            </a:r>
          </a:p>
          <a:p>
            <a:pPr marL="0" lvl="0" indent="-6985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Jest to stalowy hak z grotem osadzonym na pięciometrowym drzewcu. Obsługiwany jest przez co najmniej 2 osoby. Przy stalowej tulei osadzonej na drzewcu zamocowane jest kółko, do którego można przytwierdzić linę. Lina umożliwia prowadzenie prac burzących przez kilku strażaków. Długość całkowita bosaka wynosi około 5,5m, a masa około 12 kg.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21</a:t>
            </a:fld>
            <a:endParaRPr lang="pl-PL"/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200" y="1703806"/>
            <a:ext cx="2032974" cy="48578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126256" y="314022"/>
            <a:ext cx="4693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48000" cy="32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BOSAK LEKKI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lekki</a:t>
            </a:r>
            <a:r>
              <a:rPr lang="pl-PL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wykorzystywany jest do zrywania nadpalonych przewodów, do wyciągania drobnych elementów ze strefy pożaru oraz prowadzenia lżejszych czynności burzących.</a:t>
            </a:r>
            <a:r>
              <a:rPr lang="pl-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Posiada stalowy hak z grotem, jest krótszy od bosaka ciężkiego i nie posiada kółka do mocowania liny. Długość drzewca wynosi 4 m. całkowita masa około 6 kg, a długość 4,3m. Bosak obsługiwany jest przez jednego strażaka.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22</a:t>
            </a:fld>
            <a:endParaRPr lang="pl-PL"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75" y="4997525"/>
            <a:ext cx="8283625" cy="18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155144" y="293792"/>
            <a:ext cx="4686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68500" y="1656150"/>
            <a:ext cx="5090400" cy="501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BOSAK SUFITOWY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sufitowy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służy do prac wewnątrz budynku np. do zrywania podsufitki, boazerii, zrywania odsadzonych od ściany przez wodę i temperatury tynków oraz wyburzenia ścian z lekkich konstrukcji gipsowo-kartonowych. </a:t>
            </a:r>
            <a:r>
              <a:rPr lang="pl-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Długość drzewca wynosi ok. 2,5m. Bosak obsługiwany jest przez jednego strażaka.  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23</a:t>
            </a:fld>
            <a:endParaRPr lang="pl-PL"/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575" y="2100150"/>
            <a:ext cx="2627799" cy="402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170324" y="350192"/>
            <a:ext cx="468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134250" y="1600200"/>
            <a:ext cx="8871900" cy="225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BOSAK STRZECHOWY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strzechowy</a:t>
            </a:r>
            <a:r>
              <a:rPr lang="pl-PL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do rozrywania strzech, stogów siana i słomy oraz stert materiałów włókienniczych. Jest to stalowy trójzębny hak osadzony na pięciometrowym drzewcu. całkowita masa bosaka wynosi około 8 kg, a długość 5,5 m. Obsługiwany prze co najmniej 2 osoby. </a:t>
            </a:r>
          </a:p>
          <a:p>
            <a:pPr marL="0" lvl="0" indent="-6985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24</a:t>
            </a:fld>
            <a:endParaRPr lang="pl-PL"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50" y="4316700"/>
            <a:ext cx="8085049" cy="174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358274" y="3123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167825" y="1600200"/>
            <a:ext cx="8838300" cy="268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TOPOREK LEKKI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Toporek lekki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do drobnych prac burzących, wyrywania kłódek, wycinania otworów w cienkich drzwiach i ścianach gipsowo-kartonowych, zrywania łańcuchów, wybijania szyb w oknach. Stanowi wyposażenie osobiste strażaka. składa się z głowicy i rękojeści. Masa toporka wynosi 2,5 kg.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25</a:t>
            </a:fld>
            <a:endParaRPr lang="pl-PL"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275" y="4186874"/>
            <a:ext cx="2827050" cy="23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925" y="4284900"/>
            <a:ext cx="3150849" cy="20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300975" y="4597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sprzętu pożarniczego</a:t>
            </a:r>
            <a:endParaRPr lang="pl-PL" sz="2400" b="1" dirty="0"/>
          </a:p>
        </p:txBody>
      </p:sp>
      <p:pic>
        <p:nvPicPr>
          <p:cNvPr id="8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61575" y="1600200"/>
            <a:ext cx="50019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TOPÓR CIĘŻKI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Topór ciężki</a:t>
            </a:r>
            <a:r>
              <a:rPr lang="pl-PL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do wyrąbywania belek konstrukcji drewnianych, wywarzania drzwi, wycinania otworów w pokryciach dachowych. Składa się z głowicy i rękojeści. Długość całkowita wynosi około 100 cm, a masa około 4 kg. Obsługa jeden strażak. </a:t>
            </a:r>
          </a:p>
          <a:p>
            <a:pPr marL="0" lvl="0" indent="-6985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26</a:t>
            </a:fld>
            <a:endParaRPr lang="pl-PL"/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675" y="2314125"/>
            <a:ext cx="2681724" cy="39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325" y="4724674"/>
            <a:ext cx="3507475" cy="19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73287" y="4073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sprzętu pożarniczego</a:t>
            </a:r>
            <a:endParaRPr lang="pl-PL" sz="2400" b="1" dirty="0"/>
          </a:p>
        </p:txBody>
      </p:sp>
      <p:pic>
        <p:nvPicPr>
          <p:cNvPr id="8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216950" y="1600200"/>
            <a:ext cx="5447700" cy="505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ŁOM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Łom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służy do podważania i zdejmowania drzwi z zawiasów, urywania łańcuchów, wyginania krat, wybijania otworów dachach, ścianach, drzwiach. Przecięcie w spłaszczonym końcu służy do wyrywania gwoździ. Łom wykonany jest w całości z metalowego pręta o średnicy od 20 do 30 mm. Z jednej strony posiada zaostrzony szpic, z drugiej spłaszczenie z wygięciem pod katem 30 do 45 stopni.</a:t>
            </a:r>
            <a:r>
              <a:rPr lang="pl-PL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27</a:t>
            </a:fld>
            <a:endParaRPr lang="pl-PL"/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350" y="1651687"/>
            <a:ext cx="2804874" cy="23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350" y="4287950"/>
            <a:ext cx="2804875" cy="22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33281" y="4073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sprzętu pożarniczego</a:t>
            </a:r>
            <a:endParaRPr lang="pl-PL" sz="2400" b="1" dirty="0"/>
          </a:p>
        </p:txBody>
      </p:sp>
      <p:pic>
        <p:nvPicPr>
          <p:cNvPr id="8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96425" y="1600200"/>
            <a:ext cx="5941800" cy="494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SIEKIEROŁOM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Siekierołom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stosuje się go do powiększenia lub wykonywania otworów w ścianach, do wyważania drzwi w budynkach i samochodach. Siekierołom sklada się z głowicy i rękojeści oraz taśmy poliestrowej, która jest wykorzystywana do transportu narzędzia oraz jako element nośny w niektórych sytuacjach. Głowica zaopatrzona jest z jednej strony w ostrze służące do cięcia prętów stalowych o średnicy do 10 mm, a z drugiej strony w ostry szpic służący do wybijania otworów w ścianach, dachach. Z boku głowicy wykonano spłaszczenie służące do podważania drzwi. 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28</a:t>
            </a:fld>
            <a:endParaRPr lang="pl-PL"/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400" y="1830125"/>
            <a:ext cx="2476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399" y="3836000"/>
            <a:ext cx="2476499" cy="28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51253" y="4597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sprzętu pożarniczego</a:t>
            </a:r>
            <a:endParaRPr lang="pl-PL" sz="2400" b="1" dirty="0"/>
          </a:p>
        </p:txBody>
      </p:sp>
      <p:pic>
        <p:nvPicPr>
          <p:cNvPr id="8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192850" y="1600200"/>
            <a:ext cx="5400900" cy="51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SIEKIEROŁOM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“Hooligan”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inną odmianą siekierołomu jest urządzenie zwane “hoologan”. Służy do urywania łańcuchów, wyginania krat, wybijania otworów w dachach, ścianach, drzwiach, do podważania drzwi, wyłamywania zamków i drzwi pojazdów samochodowych. Jest to urządzenie łączące ze sobą funkcję topora ciężkiego ., łomu i w/w siekierołomu. Długość urządzenia od 70 do 110 cm, masa około 9 kg. 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29</a:t>
            </a:fld>
            <a:endParaRPr lang="pl-PL"/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200" y="1946701"/>
            <a:ext cx="2930749" cy="41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534287" y="45971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3000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</a:p>
        </p:txBody>
      </p:sp>
      <p:sp>
        <p:nvSpPr>
          <p:cNvPr id="136" name="Shape 13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572699" y="1570878"/>
            <a:ext cx="8295089" cy="6912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Wstęp	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28766" y="2262100"/>
            <a:ext cx="4998300" cy="39939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pl-PL" sz="2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altLang="pl-PL" sz="2800" b="1" dirty="0"/>
              <a:t>Sprzęt pożarniczy</a:t>
            </a:r>
            <a:r>
              <a:rPr lang="pl-PL" altLang="pl-PL" sz="2800" dirty="0"/>
              <a:t> - </a:t>
            </a:r>
            <a:r>
              <a:rPr lang="pl-PL" altLang="pl-PL" sz="2400" dirty="0"/>
              <a:t>przenośny lub przewoźny specjalny sprzęt służący do gaszenia pożaru, prowadzenia akcji ratowniczych oraz sprzęt ochrony stosowany przez straże pożarne.</a:t>
            </a:r>
            <a:endParaRPr lang="pl-PL"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300" cy="93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3325" y="2262100"/>
            <a:ext cx="3284474" cy="378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180800" y="1600200"/>
            <a:ext cx="5604300" cy="51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PODNOŚNIK ZĘBATKOWY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Podnośnik zębatkowy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służy do podnoszenia zawalonych konstrukcji drewnianych i stalowych lub do wypierania elementów konstrukcji budowlanych, grożących zawaleniem. 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Wysokość podnoszenia 0-350 mm, udźwig od 15 do 100 kN, długość całkowita od 625 do 800 mm, masa od 13 do 42 kg.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30</a:t>
            </a:fld>
            <a:endParaRPr lang="pl-PL"/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100" y="1600199"/>
            <a:ext cx="2720699" cy="46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247674" y="4073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156675" y="1600200"/>
            <a:ext cx="5411700" cy="518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WYCIĄGARKA LINOWA</a:t>
            </a:r>
          </a:p>
          <a:p>
            <a:pPr marL="0" lvl="0" indent="-69850" algn="just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Wyciągarka linowa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służy do przeciągania, obalania drzew, przewróconych w wyniku huraganów oraz do przeciągania naruszonych w wyniku katastrof budowlanych i huraganów konstrukcji stalowych i drewnianych. Udźwig od 16 do 30kN zdolność przeciągania elementów 25 do 50 kN. Wytrzymałość liny od 70 do 150 kN.  Masa własna od 17 do 27 kg. Lina o długości od 5 do 20 m.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31</a:t>
            </a:fld>
            <a:endParaRPr lang="pl-PL"/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825" y="2161200"/>
            <a:ext cx="2675974" cy="230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100" y="4606775"/>
            <a:ext cx="310222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29774" y="3654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 sprzętu pożarniczego</a:t>
            </a:r>
            <a:endParaRPr lang="pl-PL" sz="2400" b="1" dirty="0"/>
          </a:p>
        </p:txBody>
      </p:sp>
      <p:pic>
        <p:nvPicPr>
          <p:cNvPr id="8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6425" y="1600200"/>
            <a:ext cx="4194300" cy="51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WYCIĄGARKA ŁAŃCUCHOWA</a:t>
            </a:r>
          </a:p>
          <a:p>
            <a:pPr marL="0" lvl="0" indent="-69850" algn="just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Wyciągarki łańcuchowe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są identyczne jak linowe. Wysokość podnoszenia lub długość przeciągania zależy od długości zastosowanego łańcucha. Przeważnie stosowane są łańcuchy o długości od 1,5 m do 5 m. Udźwig 0d 10 do 30 kN. Masa 10 kg.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32</a:t>
            </a:fld>
            <a:endParaRPr lang="pl-PL"/>
          </a:p>
        </p:txBody>
      </p:sp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150" y="2355700"/>
            <a:ext cx="3853649" cy="403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07185" y="4073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sprzętu pożarniczego</a:t>
            </a:r>
            <a:endParaRPr lang="pl-PL" sz="2400" b="1" dirty="0"/>
          </a:p>
        </p:txBody>
      </p:sp>
      <p:pic>
        <p:nvPicPr>
          <p:cNvPr id="7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838" y="407368"/>
            <a:ext cx="822300" cy="9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33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250195" y="261340"/>
            <a:ext cx="5369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altLang="pl-PL" sz="2400" b="1" i="1" dirty="0">
              <a:latin typeface="Arial" panose="020B0604020202020204" pitchFamily="34" charset="0"/>
            </a:endParaRPr>
          </a:p>
        </p:txBody>
      </p:sp>
      <p:pic>
        <p:nvPicPr>
          <p:cNvPr id="1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458530" y="1567060"/>
            <a:ext cx="83659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l-PL" altLang="pl-PL" sz="2000" b="1" dirty="0"/>
              <a:t>POŻARNICZY SPRZĘT TRANSPORTOWY, to sprzęt umożliwiający przemieszczanie ludzi i sprzętu oraz środków gaśniczych na miejsce akcji.</a:t>
            </a:r>
            <a:endParaRPr lang="pl-PL" altLang="pl-PL" sz="2000" dirty="0"/>
          </a:p>
          <a:p>
            <a:pPr eaLnBrk="1" hangingPunct="1"/>
            <a:endParaRPr lang="pl-PL" altLang="pl-PL" dirty="0"/>
          </a:p>
        </p:txBody>
      </p:sp>
      <p:sp>
        <p:nvSpPr>
          <p:cNvPr id="6" name="Prostokąt 5"/>
          <p:cNvSpPr/>
          <p:nvPr/>
        </p:nvSpPr>
        <p:spPr>
          <a:xfrm>
            <a:off x="458530" y="2919352"/>
            <a:ext cx="531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b="1" dirty="0"/>
              <a:t>Wśród sprzętu transportowego można wyróżni: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pożarnicze pojazdy drogowe,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pożarnicze pojazdy szynowe,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pożarnicze jednostki pływające,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samoloty i śmigłowce pożarnicze.</a:t>
            </a:r>
          </a:p>
        </p:txBody>
      </p:sp>
      <p:pic>
        <p:nvPicPr>
          <p:cNvPr id="14" name="Picture 11" descr="mercede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5640" y="3433511"/>
            <a:ext cx="1932580" cy="139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167" y="3433511"/>
            <a:ext cx="2091885" cy="13920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30" y="4998800"/>
            <a:ext cx="2120060" cy="146833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34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250195" y="261340"/>
            <a:ext cx="5369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altLang="pl-PL" sz="2400" b="1" i="1" dirty="0">
              <a:latin typeface="Arial" panose="020B0604020202020204" pitchFamily="34" charset="0"/>
            </a:endParaRPr>
          </a:p>
        </p:txBody>
      </p:sp>
      <p:pic>
        <p:nvPicPr>
          <p:cNvPr id="1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556351" y="1642152"/>
            <a:ext cx="77613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000" b="1" dirty="0">
                <a:solidFill>
                  <a:srgbClr val="663300"/>
                </a:solidFill>
              </a:rPr>
              <a:t>SPECJALISTYCZNY SPRZĘT POŻARNICZY, to specjalny sprzęt umożliwiający prowadzenie akcji ratowniczo-gaśniczej na lądzie, wodzie i wysokości oraz pozwalający na dokonanie analizy i rozpoznanie zagrożenia występującego w różnych warunkach pracy strażaka.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56351" y="3382903"/>
            <a:ext cx="69461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000" b="1" dirty="0"/>
              <a:t>Do specjalistycznego sprzętu pożarniczego zaliczamy:</a:t>
            </a:r>
          </a:p>
          <a:p>
            <a:pPr eaLnBrk="1" hangingPunct="1"/>
            <a:r>
              <a:rPr lang="pl-PL" altLang="pl-PL" sz="2000" dirty="0"/>
              <a:t>- sprzęt wysokościowy,</a:t>
            </a:r>
          </a:p>
          <a:p>
            <a:pPr eaLnBrk="1" hangingPunct="1"/>
            <a:r>
              <a:rPr lang="pl-PL" altLang="pl-PL" sz="2000" dirty="0"/>
              <a:t>- sprzęt nurkowy,</a:t>
            </a:r>
          </a:p>
          <a:p>
            <a:pPr eaLnBrk="1" hangingPunct="1"/>
            <a:r>
              <a:rPr lang="pl-PL" altLang="pl-PL" sz="2000" dirty="0"/>
              <a:t>- sprzęt chemiczny,</a:t>
            </a:r>
          </a:p>
          <a:p>
            <a:pPr eaLnBrk="1" hangingPunct="1"/>
            <a:r>
              <a:rPr lang="pl-PL" altLang="pl-PL" sz="2000" dirty="0"/>
              <a:t>- sprzęt ekologiczny,</a:t>
            </a:r>
          </a:p>
          <a:p>
            <a:pPr eaLnBrk="1" hangingPunct="1"/>
            <a:r>
              <a:rPr lang="pl-PL" altLang="pl-PL" sz="2000" dirty="0"/>
              <a:t>- sprzęt kontrolno-pomiarowy,</a:t>
            </a:r>
          </a:p>
          <a:p>
            <a:pPr eaLnBrk="1" hangingPunct="1"/>
            <a:r>
              <a:rPr lang="pl-PL" altLang="pl-PL" sz="2000" dirty="0"/>
              <a:t>- sprzęt poszukiwawczo-ratowniczy,</a:t>
            </a:r>
          </a:p>
          <a:p>
            <a:pPr eaLnBrk="1" hangingPunct="1"/>
            <a:r>
              <a:rPr lang="pl-PL" altLang="pl-PL" sz="2000" dirty="0"/>
              <a:t>- sprzęt łączności,</a:t>
            </a:r>
          </a:p>
          <a:p>
            <a:pPr eaLnBrk="1" hangingPunct="1"/>
            <a:r>
              <a:rPr lang="pl-PL" altLang="pl-PL" sz="2000" dirty="0"/>
              <a:t>- sprzęt elektryczny i dielektryczny.</a:t>
            </a:r>
          </a:p>
        </p:txBody>
      </p:sp>
    </p:spTree>
    <p:extLst>
      <p:ext uri="{BB962C8B-B14F-4D97-AF65-F5344CB8AC3E}">
        <p14:creationId xmlns:p14="http://schemas.microsoft.com/office/powerpoint/2010/main" val="2828776887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441" name="Shape 44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body" idx="2"/>
          </p:nvPr>
        </p:nvSpPr>
        <p:spPr>
          <a:xfrm>
            <a:off x="467543" y="1832844"/>
            <a:ext cx="8216267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Gil D., Sprzęt ratowniczy. Bydgoszcz 2009.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 D., Sprzęt i środki gaśnicze. Bydgoszcz 2013.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PN-EN 3-1:1998 Gaśnice przenośne. Rodzaje czas działania, pożary testowe grupy A i B.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Katalogi wyrobów firm dostępne na stronach www.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446" name="Shape 4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92275" y="234405"/>
            <a:ext cx="70620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3200" b="1" i="1" dirty="0" err="1">
                <a:latin typeface="Arial" panose="020B0604020202020204" pitchFamily="34" charset="0"/>
              </a:rPr>
              <a:t>P</a:t>
            </a:r>
            <a:r>
              <a:rPr lang="pl-PL" sz="3200" b="1" dirty="0" err="1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</a:t>
            </a:r>
            <a:r>
              <a:rPr lang="pl-PL" sz="32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 grupy i przeznaczenie poszczególnego sprzętu pożarniczego</a:t>
            </a:r>
            <a:endParaRPr lang="pl-PL" altLang="pl-PL" sz="3200" b="1" i="1" dirty="0">
              <a:latin typeface="Arial" panose="020B0604020202020204" pitchFamily="34" charset="0"/>
            </a:endParaRPr>
          </a:p>
        </p:txBody>
      </p:sp>
      <p:sp>
        <p:nvSpPr>
          <p:cNvPr id="8195" name="pole tekstowe 6"/>
          <p:cNvSpPr txBox="1">
            <a:spLocks noChangeArrowheads="1"/>
          </p:cNvSpPr>
          <p:nvPr/>
        </p:nvSpPr>
        <p:spPr bwMode="auto">
          <a:xfrm>
            <a:off x="2627313" y="1844675"/>
            <a:ext cx="3529012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b="1" dirty="0"/>
              <a:t>        </a:t>
            </a:r>
            <a:r>
              <a:rPr lang="pl-PL" altLang="pl-PL" sz="2000" b="1" dirty="0"/>
              <a:t>Sprzęt pożarniczy</a:t>
            </a:r>
          </a:p>
        </p:txBody>
      </p:sp>
      <p:sp>
        <p:nvSpPr>
          <p:cNvPr id="8196" name="pole tekstowe 9"/>
          <p:cNvSpPr txBox="1">
            <a:spLocks noChangeArrowheads="1"/>
          </p:cNvSpPr>
          <p:nvPr/>
        </p:nvSpPr>
        <p:spPr bwMode="auto">
          <a:xfrm>
            <a:off x="179388" y="3429000"/>
            <a:ext cx="1512887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b="1" dirty="0"/>
              <a:t>Uzbrojenie   </a:t>
            </a:r>
            <a:r>
              <a:rPr lang="pl-PL" altLang="pl-PL" sz="1400" b="1" dirty="0"/>
              <a:t> osobiste i ochronne strażaka</a:t>
            </a:r>
            <a:endParaRPr lang="pl-PL" altLang="pl-PL" b="1" dirty="0"/>
          </a:p>
        </p:txBody>
      </p:sp>
      <p:sp>
        <p:nvSpPr>
          <p:cNvPr id="8197" name="pole tekstowe 12"/>
          <p:cNvSpPr txBox="1">
            <a:spLocks noChangeArrowheads="1"/>
          </p:cNvSpPr>
          <p:nvPr/>
        </p:nvSpPr>
        <p:spPr bwMode="auto">
          <a:xfrm>
            <a:off x="1908175" y="3429000"/>
            <a:ext cx="15113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l-PL" altLang="pl-PL" sz="1400" b="1"/>
              <a:t>Sprzęt gaśniczy</a:t>
            </a:r>
          </a:p>
        </p:txBody>
      </p:sp>
      <p:sp>
        <p:nvSpPr>
          <p:cNvPr id="8198" name="pole tekstowe 13"/>
          <p:cNvSpPr txBox="1">
            <a:spLocks noChangeArrowheads="1"/>
          </p:cNvSpPr>
          <p:nvPr/>
        </p:nvSpPr>
        <p:spPr bwMode="auto">
          <a:xfrm>
            <a:off x="3492500" y="3429000"/>
            <a:ext cx="17113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sz="1400" b="1"/>
              <a:t>   Sprzęt ratowniczy</a:t>
            </a:r>
          </a:p>
        </p:txBody>
      </p:sp>
      <p:sp>
        <p:nvSpPr>
          <p:cNvPr id="8199" name="pole tekstowe 14"/>
          <p:cNvSpPr txBox="1">
            <a:spLocks noChangeArrowheads="1"/>
          </p:cNvSpPr>
          <p:nvPr/>
        </p:nvSpPr>
        <p:spPr bwMode="auto">
          <a:xfrm>
            <a:off x="5364163" y="3429000"/>
            <a:ext cx="172878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l-PL" altLang="pl-PL" sz="1400" b="1" dirty="0"/>
              <a:t>   Sprzęt transportowy</a:t>
            </a:r>
          </a:p>
        </p:txBody>
      </p:sp>
      <p:sp>
        <p:nvSpPr>
          <p:cNvPr id="8200" name="pole tekstowe 15"/>
          <p:cNvSpPr txBox="1">
            <a:spLocks noChangeArrowheads="1"/>
          </p:cNvSpPr>
          <p:nvPr/>
        </p:nvSpPr>
        <p:spPr bwMode="auto">
          <a:xfrm>
            <a:off x="7235825" y="3429000"/>
            <a:ext cx="1728788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b="1"/>
              <a:t>  </a:t>
            </a:r>
            <a:r>
              <a:rPr lang="pl-PL" altLang="pl-PL" sz="1400" b="1"/>
              <a:t>Specjalistyczny sprzęt pożarniczy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1042988" y="2924175"/>
            <a:ext cx="6842125" cy="730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rzałka w dół 24"/>
          <p:cNvSpPr/>
          <p:nvPr/>
        </p:nvSpPr>
        <p:spPr>
          <a:xfrm>
            <a:off x="1042988" y="2924175"/>
            <a:ext cx="73025" cy="5048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Strzałka w dół 26"/>
          <p:cNvSpPr/>
          <p:nvPr/>
        </p:nvSpPr>
        <p:spPr>
          <a:xfrm>
            <a:off x="2771775" y="2941504"/>
            <a:ext cx="59560" cy="4874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" name="Strzałka w dół 27"/>
          <p:cNvSpPr/>
          <p:nvPr/>
        </p:nvSpPr>
        <p:spPr>
          <a:xfrm>
            <a:off x="4211638" y="2997200"/>
            <a:ext cx="73025" cy="431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Strzałka w dół 28"/>
          <p:cNvSpPr/>
          <p:nvPr/>
        </p:nvSpPr>
        <p:spPr>
          <a:xfrm>
            <a:off x="6084888" y="2997200"/>
            <a:ext cx="71437" cy="431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" name="Strzałka w dół 29"/>
          <p:cNvSpPr/>
          <p:nvPr/>
        </p:nvSpPr>
        <p:spPr>
          <a:xfrm>
            <a:off x="7812088" y="2997200"/>
            <a:ext cx="73025" cy="431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7" name="Strzałka w dół 46"/>
          <p:cNvSpPr/>
          <p:nvPr/>
        </p:nvSpPr>
        <p:spPr>
          <a:xfrm>
            <a:off x="4211638" y="2317810"/>
            <a:ext cx="73025" cy="60636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6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1848986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561860" y="2886127"/>
            <a:ext cx="71885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400" b="1" dirty="0">
                <a:solidFill>
                  <a:srgbClr val="FF0000"/>
                </a:solidFill>
              </a:rPr>
              <a:t>W skład uzbrojenia osobistego wchodzi</a:t>
            </a:r>
            <a:r>
              <a:rPr lang="pl-PL" altLang="pl-PL" sz="2400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pl-PL" altLang="pl-PL" sz="2400" b="1" dirty="0"/>
              <a:t>hełm strażacki,</a:t>
            </a:r>
          </a:p>
          <a:p>
            <a:pPr eaLnBrk="1" hangingPunct="1"/>
            <a:r>
              <a:rPr lang="pl-PL" altLang="pl-PL" sz="2400" b="1" dirty="0"/>
              <a:t>pas strażacki,</a:t>
            </a:r>
          </a:p>
          <a:p>
            <a:pPr eaLnBrk="1" hangingPunct="1"/>
            <a:r>
              <a:rPr lang="pl-PL" altLang="pl-PL" sz="2400" b="1" dirty="0" err="1"/>
              <a:t>zatrzaśnik</a:t>
            </a:r>
            <a:r>
              <a:rPr lang="pl-PL" altLang="pl-PL" sz="2400" b="1" dirty="0"/>
              <a:t>,</a:t>
            </a:r>
          </a:p>
          <a:p>
            <a:pPr eaLnBrk="1" hangingPunct="1"/>
            <a:r>
              <a:rPr lang="pl-PL" altLang="pl-PL" sz="2400" b="1" dirty="0"/>
              <a:t>topór strażacki lekki,</a:t>
            </a:r>
          </a:p>
          <a:p>
            <a:pPr eaLnBrk="1" hangingPunct="1"/>
            <a:r>
              <a:rPr lang="pl-PL" altLang="pl-PL" sz="2400" b="1" dirty="0"/>
              <a:t>maska do aparatu oddechowego,</a:t>
            </a:r>
          </a:p>
          <a:p>
            <a:pPr eaLnBrk="1" hangingPunct="1"/>
            <a:r>
              <a:rPr lang="pl-PL" altLang="pl-PL" sz="2400" b="1" dirty="0"/>
              <a:t>ubiór specjalny,</a:t>
            </a:r>
          </a:p>
          <a:p>
            <a:pPr eaLnBrk="1" hangingPunct="1"/>
            <a:r>
              <a:rPr lang="pl-PL" altLang="pl-PL" sz="2400" b="1" dirty="0"/>
              <a:t>buty i ubranie ognioochronne,</a:t>
            </a:r>
          </a:p>
          <a:p>
            <a:pPr eaLnBrk="1" hangingPunct="1"/>
            <a:r>
              <a:rPr lang="pl-PL" altLang="pl-PL" sz="2400" b="1" dirty="0"/>
              <a:t>sprzęt ochrony układu oddechowych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561860" y="1570267"/>
            <a:ext cx="7921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400" b="1" dirty="0">
                <a:solidFill>
                  <a:srgbClr val="FF0000"/>
                </a:solidFill>
              </a:rPr>
              <a:t>Uzbrojenie osobiste</a:t>
            </a:r>
            <a:r>
              <a:rPr lang="pl-PL" altLang="pl-PL" sz="2400" dirty="0"/>
              <a:t> </a:t>
            </a:r>
            <a:r>
              <a:rPr lang="pl-PL" altLang="pl-PL" sz="2400" b="1" dirty="0">
                <a:solidFill>
                  <a:schemeClr val="hlink"/>
                </a:solidFill>
              </a:rPr>
              <a:t>–jest to sprzęt stanowiący wyposażenie osobiste strażaka lub do ochrony osób w czasie akcji gaśniczej lub ratowniczej.</a:t>
            </a:r>
          </a:p>
          <a:p>
            <a:pPr eaLnBrk="1" hangingPunct="1">
              <a:spcBef>
                <a:spcPct val="50000"/>
              </a:spcBef>
            </a:pPr>
            <a:endParaRPr lang="pl-PL" altLang="pl-PL" sz="2400" b="1" dirty="0">
              <a:solidFill>
                <a:schemeClr val="hlink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83985" y="511658"/>
            <a:ext cx="667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sprzętu pożarniczego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67721563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t>6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17085" y="1792470"/>
            <a:ext cx="7555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pl-PL" altLang="pl-PL" sz="2400" b="1" dirty="0"/>
              <a:t>Sprzęt gaśniczy</a:t>
            </a:r>
            <a:r>
              <a:rPr lang="pl-PL" altLang="pl-PL" sz="2400" dirty="0"/>
              <a:t> – sprzęt pożarniczy służący do dostarczania środków gaśniczych na miejsce pożaru.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817085" y="3367632"/>
            <a:ext cx="7254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pl-PL" altLang="pl-PL" sz="2400" b="1" dirty="0"/>
              <a:t>W skład sprzętu  gaśniczego wchodzą:</a:t>
            </a:r>
          </a:p>
          <a:p>
            <a:pPr marL="552450" indent="-552450"/>
            <a:endParaRPr lang="pl-PL" altLang="pl-PL" sz="2400" b="1" dirty="0"/>
          </a:p>
          <a:p>
            <a:pPr marL="933450" lvl="1" indent="-476250"/>
            <a:r>
              <a:rPr lang="pl-PL" altLang="pl-PL" sz="2400" dirty="0"/>
              <a:t>Sprzęt i armatura wodna </a:t>
            </a:r>
            <a:r>
              <a:rPr lang="pl-PL" altLang="pl-PL" sz="2000" i="1" dirty="0"/>
              <a:t>(temat kolejnych lekcji)</a:t>
            </a:r>
          </a:p>
          <a:p>
            <a:pPr marL="933450" lvl="1" indent="-476250"/>
            <a:r>
              <a:rPr lang="pl-PL" altLang="pl-PL" sz="2400" dirty="0"/>
              <a:t>Sprzęt pianowy </a:t>
            </a:r>
            <a:r>
              <a:rPr lang="pl-PL" altLang="pl-PL" sz="2000" i="1" dirty="0"/>
              <a:t>(temat kolejnych lekcji)</a:t>
            </a:r>
          </a:p>
          <a:p>
            <a:pPr marL="933450" lvl="1" indent="-476250"/>
            <a:r>
              <a:rPr lang="pl-PL" altLang="pl-PL" sz="2400" u="sng" dirty="0"/>
              <a:t>Podręczny sprzęt gaśniczy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50195" y="261340"/>
            <a:ext cx="5369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altLang="pl-PL" sz="2400" b="1" i="1" dirty="0">
              <a:latin typeface="Arial" panose="020B0604020202020204" pitchFamily="34" charset="0"/>
            </a:endParaRPr>
          </a:p>
        </p:txBody>
      </p:sp>
      <p:pic>
        <p:nvPicPr>
          <p:cNvPr id="1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830915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12284" y="2257325"/>
            <a:ext cx="8025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pl-PL" sz="2000" b="1" dirty="0"/>
              <a:t>GAŚNICA</a:t>
            </a:r>
            <a:r>
              <a:rPr lang="en-US" altLang="pl-PL" sz="2000" dirty="0"/>
              <a:t> (symbol </a:t>
            </a:r>
            <a:r>
              <a:rPr lang="en-US" altLang="pl-PL" sz="2000" b="1" dirty="0"/>
              <a:t>G</a:t>
            </a:r>
            <a:r>
              <a:rPr lang="en-US" altLang="pl-PL" sz="2000" dirty="0"/>
              <a:t>) jest </a:t>
            </a:r>
            <a:r>
              <a:rPr lang="en-US" altLang="pl-PL" sz="2000" dirty="0" err="1"/>
              <a:t>urządzeniem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przenośnym</a:t>
            </a:r>
            <a:r>
              <a:rPr lang="en-US" altLang="pl-PL" sz="2000" dirty="0"/>
              <a:t> o </a:t>
            </a:r>
            <a:r>
              <a:rPr lang="en-US" altLang="pl-PL" sz="2000" dirty="0" err="1"/>
              <a:t>małej</a:t>
            </a:r>
            <a:r>
              <a:rPr lang="en-US" altLang="pl-PL" sz="2000" dirty="0"/>
              <a:t> </a:t>
            </a:r>
            <a:r>
              <a:rPr lang="en-US" altLang="pl-PL" sz="2000" dirty="0" err="1"/>
              <a:t>masie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całkowitej</a:t>
            </a:r>
            <a:r>
              <a:rPr lang="en-US" altLang="pl-PL" sz="2000" dirty="0"/>
              <a:t> (do 20 kg), w </a:t>
            </a:r>
            <a:r>
              <a:rPr lang="en-US" altLang="pl-PL" sz="2000" dirty="0" err="1"/>
              <a:t>którym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ciśnienie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wewnętrzne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umożliwia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wyrzucenie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środka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gaśniczego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jego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skierowanie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na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ognisko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pożaru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608667" y="286439"/>
            <a:ext cx="5960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Przeznaczenie i podział podręcznego sprzętu gaśniczego</a:t>
            </a:r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512284" y="3598747"/>
            <a:ext cx="7937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50000"/>
            </a:pPr>
            <a:r>
              <a:rPr lang="en-US" altLang="pl-PL" sz="2000" b="1" dirty="0"/>
              <a:t>AGREGAT</a:t>
            </a:r>
            <a:r>
              <a:rPr lang="en-US" altLang="pl-PL" sz="2000" dirty="0"/>
              <a:t> (symbol </a:t>
            </a:r>
            <a:r>
              <a:rPr lang="en-US" altLang="pl-PL" sz="2000" b="1" dirty="0"/>
              <a:t>A</a:t>
            </a:r>
            <a:r>
              <a:rPr lang="en-US" altLang="pl-PL" sz="2000" dirty="0"/>
              <a:t>) jest </a:t>
            </a:r>
            <a:r>
              <a:rPr lang="en-US" altLang="pl-PL" sz="2000" dirty="0" err="1"/>
              <a:t>urządzeniem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posiadającym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zapas</a:t>
            </a:r>
            <a:r>
              <a:rPr lang="en-US" altLang="pl-PL" sz="2000" dirty="0"/>
              <a:t>  </a:t>
            </a:r>
            <a:r>
              <a:rPr lang="en-US" altLang="pl-PL" sz="2000" dirty="0" err="1"/>
              <a:t>środków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gaśniczych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ponad</a:t>
            </a:r>
            <a:r>
              <a:rPr lang="en-US" altLang="pl-PL" sz="2000" dirty="0"/>
              <a:t> 20 kg, </a:t>
            </a:r>
            <a:r>
              <a:rPr lang="en-US" altLang="pl-PL" sz="2000" dirty="0" err="1"/>
              <a:t>wyposażonym</a:t>
            </a:r>
            <a:r>
              <a:rPr lang="en-US" altLang="pl-PL" sz="2000" dirty="0"/>
              <a:t> w </a:t>
            </a:r>
            <a:r>
              <a:rPr lang="en-US" altLang="pl-PL" sz="2000" dirty="0" err="1"/>
              <a:t>kółka</a:t>
            </a:r>
            <a:r>
              <a:rPr lang="en-US" altLang="pl-PL" sz="2000" dirty="0"/>
              <a:t> do </a:t>
            </a:r>
            <a:r>
              <a:rPr lang="en-US" altLang="pl-PL" sz="2000" dirty="0" err="1"/>
              <a:t>łatwiejszego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transportu</a:t>
            </a:r>
            <a:r>
              <a:rPr lang="en-US" altLang="pl-PL" sz="2000" dirty="0"/>
              <a:t>,</a:t>
            </a:r>
            <a:r>
              <a:rPr lang="pl-PL" altLang="pl-PL" sz="2000" dirty="0"/>
              <a:t> </a:t>
            </a:r>
            <a:r>
              <a:rPr lang="en-US" altLang="pl-PL" sz="2000" dirty="0" err="1"/>
              <a:t>umożliwiającym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samodzielne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prowadzenie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akcji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gaśniczej</a:t>
            </a:r>
            <a:endParaRPr lang="en-US" altLang="pl-PL" sz="2000" dirty="0"/>
          </a:p>
        </p:txBody>
      </p:sp>
    </p:spTree>
    <p:extLst>
      <p:ext uri="{BB962C8B-B14F-4D97-AF65-F5344CB8AC3E}">
        <p14:creationId xmlns:p14="http://schemas.microsoft.com/office/powerpoint/2010/main" val="33697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58064" y="2406240"/>
            <a:ext cx="53046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&gt;"/>
            </a:pPr>
            <a:r>
              <a:rPr lang="pl-PL" altLang="pl-PL" sz="2400" b="1" dirty="0"/>
              <a:t> </a:t>
            </a:r>
            <a:r>
              <a:rPr lang="en-US" altLang="pl-PL" sz="2800" b="1" dirty="0"/>
              <a:t>PROSZKOWA</a:t>
            </a:r>
            <a:r>
              <a:rPr lang="en-US" altLang="pl-PL" sz="2800" dirty="0"/>
              <a:t> (symbol </a:t>
            </a:r>
            <a:r>
              <a:rPr lang="en-US" altLang="pl-PL" sz="2800" b="1" dirty="0"/>
              <a:t>P</a:t>
            </a:r>
            <a:r>
              <a:rPr lang="en-US" altLang="pl-PL" sz="2800" dirty="0"/>
              <a:t>)</a:t>
            </a:r>
          </a:p>
          <a:p>
            <a:pPr>
              <a:buSzPct val="150000"/>
              <a:buFontTx/>
              <a:buChar char=" "/>
            </a:pPr>
            <a:r>
              <a:rPr lang="en-US" altLang="pl-PL" sz="2800" dirty="0"/>
              <a:t> </a:t>
            </a:r>
          </a:p>
          <a:p>
            <a:pPr>
              <a:buSzPct val="150000"/>
              <a:buFontTx/>
              <a:buChar char="&gt;"/>
            </a:pPr>
            <a:r>
              <a:rPr lang="en-US" altLang="pl-PL" sz="2800" b="1" dirty="0"/>
              <a:t> PIANOWA </a:t>
            </a:r>
            <a:r>
              <a:rPr lang="en-US" altLang="pl-PL" sz="2800" dirty="0"/>
              <a:t>(symbol </a:t>
            </a:r>
            <a:r>
              <a:rPr lang="en-US" altLang="pl-PL" sz="2800" b="1" dirty="0"/>
              <a:t>W </a:t>
            </a:r>
            <a:r>
              <a:rPr lang="en-US" altLang="pl-PL" sz="2800" dirty="0"/>
              <a:t>)</a:t>
            </a:r>
          </a:p>
          <a:p>
            <a:pPr>
              <a:buSzPct val="150000"/>
              <a:buFontTx/>
              <a:buChar char=" "/>
            </a:pPr>
            <a:endParaRPr lang="en-US" altLang="pl-PL" sz="2800" dirty="0"/>
          </a:p>
          <a:p>
            <a:pPr>
              <a:buSzPct val="150000"/>
              <a:buFontTx/>
              <a:buChar char="&gt;"/>
            </a:pPr>
            <a:r>
              <a:rPr lang="en-US" altLang="pl-PL" sz="2800" b="1" dirty="0"/>
              <a:t> ŚNIEGOWA</a:t>
            </a:r>
            <a:r>
              <a:rPr lang="en-US" altLang="pl-PL" sz="2800" dirty="0"/>
              <a:t> (symbol </a:t>
            </a:r>
            <a:r>
              <a:rPr lang="en-US" altLang="pl-PL" sz="2800" b="1" dirty="0"/>
              <a:t>S</a:t>
            </a:r>
            <a:r>
              <a:rPr lang="en-US" altLang="pl-PL" sz="2800" dirty="0"/>
              <a:t>)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104222" y="374573"/>
            <a:ext cx="494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Rodzaje podręcznego sprzętu gaśniczego</a:t>
            </a:r>
          </a:p>
        </p:txBody>
      </p:sp>
      <p:pic>
        <p:nvPicPr>
          <p:cNvPr id="8" name="Shape 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558064" y="1707615"/>
            <a:ext cx="6397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/>
              <a:t>Rodzaje gaśnic (ze względu na rodzaj środka gaśniczego):</a:t>
            </a:r>
          </a:p>
        </p:txBody>
      </p:sp>
    </p:spTree>
    <p:extLst>
      <p:ext uri="{BB962C8B-B14F-4D97-AF65-F5344CB8AC3E}">
        <p14:creationId xmlns:p14="http://schemas.microsoft.com/office/powerpoint/2010/main" val="167960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7457" y="2103922"/>
            <a:ext cx="7100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 "/>
            </a:pPr>
            <a:r>
              <a:rPr lang="en-US" altLang="pl-PL" sz="2000" b="1" dirty="0"/>
              <a:t>X </a:t>
            </a:r>
            <a:r>
              <a:rPr lang="en-US" altLang="pl-PL" sz="2000" dirty="0"/>
              <a:t>- </a:t>
            </a:r>
            <a:r>
              <a:rPr lang="en-US" altLang="pl-PL" sz="2000" dirty="0" err="1"/>
              <a:t>określa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gaśnicę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agregat</a:t>
            </a:r>
            <a:r>
              <a:rPr lang="en-US" altLang="pl-PL" sz="2000" dirty="0"/>
              <a:t>, w </a:t>
            </a:r>
            <a:r>
              <a:rPr lang="en-US" altLang="pl-PL" sz="2000" dirty="0" err="1"/>
              <a:t>których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zarówno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środek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gaśniczy</a:t>
            </a:r>
            <a:r>
              <a:rPr lang="en-US" altLang="pl-PL" sz="2000" dirty="0"/>
              <a:t>, </a:t>
            </a:r>
            <a:r>
              <a:rPr lang="en-US" altLang="pl-PL" sz="2000" dirty="0" err="1"/>
              <a:t>jak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wyrzutnik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znajdują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się</a:t>
            </a:r>
            <a:r>
              <a:rPr lang="en-US" altLang="pl-PL" sz="2000" dirty="0"/>
              <a:t> w </a:t>
            </a:r>
            <a:r>
              <a:rPr lang="en-US" altLang="pl-PL" sz="2000" dirty="0" err="1"/>
              <a:t>tym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samym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zbiorniku</a:t>
            </a:r>
            <a:r>
              <a:rPr lang="en-US" altLang="pl-PL" sz="2000" dirty="0"/>
              <a:t> (pod </a:t>
            </a:r>
            <a:r>
              <a:rPr lang="en-US" altLang="pl-PL" sz="2000" dirty="0" err="1"/>
              <a:t>stałym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ciśnieniem</a:t>
            </a:r>
            <a:r>
              <a:rPr lang="en-US" altLang="pl-PL" sz="2000" dirty="0"/>
              <a:t>)</a:t>
            </a:r>
          </a:p>
        </p:txBody>
      </p:sp>
      <p:sp>
        <p:nvSpPr>
          <p:cNvPr id="8" name="Prostokąt 7"/>
          <p:cNvSpPr/>
          <p:nvPr/>
        </p:nvSpPr>
        <p:spPr>
          <a:xfrm>
            <a:off x="577457" y="3403337"/>
            <a:ext cx="7233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 "/>
            </a:pPr>
            <a:r>
              <a:rPr lang="en-US" altLang="pl-PL" sz="2000" b="1" dirty="0"/>
              <a:t>Y </a:t>
            </a:r>
            <a:r>
              <a:rPr lang="en-US" altLang="pl-PL" sz="2000" dirty="0"/>
              <a:t>- </a:t>
            </a:r>
            <a:r>
              <a:rPr lang="en-US" altLang="pl-PL" sz="2000" dirty="0" err="1"/>
              <a:t>określa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gaśnicę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agregat</a:t>
            </a:r>
            <a:r>
              <a:rPr lang="en-US" altLang="pl-PL" sz="2000" dirty="0"/>
              <a:t>, w </a:t>
            </a:r>
            <a:r>
              <a:rPr lang="en-US" altLang="pl-PL" sz="2000" dirty="0" err="1"/>
              <a:t>których</a:t>
            </a:r>
            <a:r>
              <a:rPr lang="en-US" altLang="pl-PL" sz="2000" dirty="0"/>
              <a:t>  </a:t>
            </a:r>
            <a:r>
              <a:rPr lang="en-US" altLang="pl-PL" sz="2000" dirty="0" err="1"/>
              <a:t>środek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wyrzucany</a:t>
            </a:r>
            <a:r>
              <a:rPr lang="en-US" altLang="pl-PL" sz="2000" dirty="0"/>
              <a:t> jest </a:t>
            </a:r>
            <a:r>
              <a:rPr lang="en-US" altLang="pl-PL" sz="2000" dirty="0" err="1"/>
              <a:t>na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zewnątrz</a:t>
            </a:r>
            <a:r>
              <a:rPr lang="en-US" altLang="pl-PL" sz="2000" dirty="0"/>
              <a:t> w </a:t>
            </a:r>
            <a:r>
              <a:rPr lang="en-US" altLang="pl-PL" sz="2000" dirty="0" err="1"/>
              <a:t>wyniku</a:t>
            </a:r>
            <a:r>
              <a:rPr lang="en-US" altLang="pl-PL" sz="2000" dirty="0"/>
              <a:t> </a:t>
            </a:r>
            <a:r>
              <a:rPr lang="en-US" altLang="pl-PL" sz="2000" dirty="0" err="1"/>
              <a:t>reakcji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chemicznej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przemiany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fizykochemicznej</a:t>
            </a:r>
            <a:r>
              <a:rPr lang="en-US" altLang="pl-PL" sz="2000" dirty="0"/>
              <a:t>,</a:t>
            </a:r>
          </a:p>
        </p:txBody>
      </p:sp>
      <p:sp>
        <p:nvSpPr>
          <p:cNvPr id="9" name="Prostokąt 8"/>
          <p:cNvSpPr/>
          <p:nvPr/>
        </p:nvSpPr>
        <p:spPr>
          <a:xfrm>
            <a:off x="588474" y="4770579"/>
            <a:ext cx="7233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 "/>
            </a:pPr>
            <a:r>
              <a:rPr lang="en-US" altLang="pl-PL" sz="2000" b="1" dirty="0"/>
              <a:t>Z </a:t>
            </a:r>
            <a:r>
              <a:rPr lang="en-US" altLang="pl-PL" sz="2000" dirty="0"/>
              <a:t>- </a:t>
            </a:r>
            <a:r>
              <a:rPr lang="en-US" altLang="pl-PL" sz="2000" dirty="0" err="1"/>
              <a:t>określa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gaśnicę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agregat</a:t>
            </a:r>
            <a:r>
              <a:rPr lang="en-US" altLang="pl-PL" sz="2000" dirty="0"/>
              <a:t>,  </a:t>
            </a:r>
            <a:r>
              <a:rPr lang="en-US" altLang="pl-PL" sz="2000" dirty="0" err="1"/>
              <a:t>których</a:t>
            </a:r>
            <a:r>
              <a:rPr lang="en-US" altLang="pl-PL" sz="2000" dirty="0"/>
              <a:t> </a:t>
            </a:r>
            <a:r>
              <a:rPr lang="en-US" altLang="pl-PL" sz="2000" dirty="0" err="1"/>
              <a:t>konstrukcja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przewiduje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oddzielny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zbiornik</a:t>
            </a:r>
            <a:r>
              <a:rPr lang="en-US" altLang="pl-PL" sz="2000" dirty="0"/>
              <a:t> (</a:t>
            </a:r>
            <a:r>
              <a:rPr lang="en-US" altLang="pl-PL" sz="2000" dirty="0" err="1"/>
              <a:t>tzw</a:t>
            </a:r>
            <a:r>
              <a:rPr lang="en-US" altLang="pl-PL" sz="2000" dirty="0"/>
              <a:t>.,,</a:t>
            </a:r>
            <a:r>
              <a:rPr lang="en-US" altLang="pl-PL" sz="2000" dirty="0" err="1"/>
              <a:t>nabój</a:t>
            </a:r>
            <a:r>
              <a:rPr lang="en-US" altLang="pl-PL" sz="2000" dirty="0"/>
              <a:t>’’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,,</a:t>
            </a:r>
            <a:r>
              <a:rPr lang="en-US" altLang="pl-PL" sz="2000" dirty="0" err="1"/>
              <a:t>ładunek</a:t>
            </a:r>
            <a:r>
              <a:rPr lang="en-US" altLang="pl-PL" sz="2000" dirty="0"/>
              <a:t>’’) </a:t>
            </a:r>
            <a:r>
              <a:rPr lang="en-US" altLang="pl-PL" sz="2000" dirty="0" err="1"/>
              <a:t>zawierający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wyrzutnik</a:t>
            </a:r>
            <a:r>
              <a:rPr lang="en-US" altLang="pl-PL" sz="2000" dirty="0"/>
              <a:t> (</a:t>
            </a:r>
            <a:r>
              <a:rPr lang="en-US" altLang="pl-PL" sz="2000" dirty="0" err="1"/>
              <a:t>gaz</a:t>
            </a:r>
            <a:r>
              <a:rPr lang="en-US" altLang="pl-PL" sz="2000" dirty="0"/>
              <a:t>).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366092" y="413514"/>
            <a:ext cx="657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Podział podręcznego sprzętu</a:t>
            </a:r>
          </a:p>
          <a:p>
            <a:pPr algn="ctr"/>
            <a:r>
              <a:rPr lang="pl-PL" sz="2400" b="1" dirty="0">
                <a:solidFill>
                  <a:srgbClr val="FFFF00"/>
                </a:solidFill>
              </a:rPr>
              <a:t> gaśniczego</a:t>
            </a:r>
          </a:p>
        </p:txBody>
      </p:sp>
      <p:pic>
        <p:nvPicPr>
          <p:cNvPr id="11" name="Shape 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50" y="274637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ole tekstowe 11"/>
          <p:cNvSpPr txBox="1"/>
          <p:nvPr/>
        </p:nvSpPr>
        <p:spPr>
          <a:xfrm>
            <a:off x="588474" y="1596090"/>
            <a:ext cx="2126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/>
              <a:t>Odmiany gaśnic:</a:t>
            </a:r>
          </a:p>
        </p:txBody>
      </p:sp>
    </p:spTree>
    <p:extLst>
      <p:ext uri="{BB962C8B-B14F-4D97-AF65-F5344CB8AC3E}">
        <p14:creationId xmlns:p14="http://schemas.microsoft.com/office/powerpoint/2010/main" val="1608456293"/>
      </p:ext>
    </p:extLst>
  </p:cSld>
  <p:clrMapOvr>
    <a:masterClrMapping/>
  </p:clrMapOvr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1841</Words>
  <Application>Microsoft Office PowerPoint</Application>
  <PresentationFormat>Pokaz na ekranie (4:3)</PresentationFormat>
  <Paragraphs>245</Paragraphs>
  <Slides>35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35</vt:i4>
      </vt:variant>
    </vt:vector>
  </HeadingPairs>
  <TitlesOfParts>
    <vt:vector size="43" baseType="lpstr">
      <vt:lpstr>Arial Black</vt:lpstr>
      <vt:lpstr>Noto Sans Symbols</vt:lpstr>
      <vt:lpstr>Verdana</vt:lpstr>
      <vt:lpstr>Times New Roman</vt:lpstr>
      <vt:lpstr>Arial</vt:lpstr>
      <vt:lpstr>Calibri</vt:lpstr>
      <vt:lpstr>Moduł</vt:lpstr>
      <vt:lpstr>Moduł</vt:lpstr>
      <vt:lpstr>TEMAT 3:  Sprzęt ratowniczy  i podręczny sprzęt gaśniczy  </vt:lpstr>
      <vt:lpstr>MATERIAŁ NAUCZANIA</vt:lpstr>
      <vt:lpstr>Podział na grupy i przeznaczenie poszczególnego sprzętu pożarniczego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3:  Sprzęt ratowniczy  i podręczny sprzęt gaśniczy</dc:title>
  <dc:creator>Mateusz Wróblewski</dc:creator>
  <cp:lastModifiedBy>m.wroblewski</cp:lastModifiedBy>
  <cp:revision>31</cp:revision>
  <dcterms:modified xsi:type="dcterms:W3CDTF">2021-10-04T06:58:03Z</dcterms:modified>
</cp:coreProperties>
</file>