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9" r:id="rId5"/>
    <p:sldId id="290" r:id="rId6"/>
    <p:sldId id="260" r:id="rId7"/>
    <p:sldId id="258" r:id="rId8"/>
    <p:sldId id="277" r:id="rId9"/>
    <p:sldId id="276" r:id="rId10"/>
    <p:sldId id="278" r:id="rId11"/>
    <p:sldId id="294" r:id="rId12"/>
    <p:sldId id="295" r:id="rId13"/>
    <p:sldId id="281" r:id="rId14"/>
    <p:sldId id="296" r:id="rId15"/>
    <p:sldId id="298" r:id="rId16"/>
    <p:sldId id="299" r:id="rId17"/>
    <p:sldId id="300" r:id="rId18"/>
    <p:sldId id="301" r:id="rId19"/>
    <p:sldId id="302" r:id="rId20"/>
    <p:sldId id="297" r:id="rId21"/>
    <p:sldId id="303" r:id="rId22"/>
    <p:sldId id="304" r:id="rId23"/>
    <p:sldId id="292" r:id="rId24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E7A308-FB52-8150-C7F2-6F7ADE555EC4}" name="ODONGO Sharize" initials="OS" userId="S::OdongoS@ramsar.org::91a3bfa5-a164-4fd9-9658-2f20f66ce3e5" providerId="AD"/>
  <p188:author id="{5F39852F-CC03-07A3-4CE7-02AD8D1E6FF7}" name="Damien Gallay" initials="DG" userId="370450c06bd5ec50" providerId="Windows Live"/>
  <p188:author id="{144301E5-3F4F-6394-9555-1674D5F0C559}" name="Fabia D'Arienzo" initials="FD" userId="5690b859840e9f6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A00"/>
    <a:srgbClr val="006425"/>
    <a:srgbClr val="E92E09"/>
    <a:srgbClr val="AD9B1E"/>
    <a:srgbClr val="655348"/>
    <a:srgbClr val="FAF3EC"/>
    <a:srgbClr val="BE8B7A"/>
    <a:srgbClr val="5B802C"/>
    <a:srgbClr val="1A95A3"/>
    <a:srgbClr val="BBD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/>
    <p:restoredTop sz="96190"/>
  </p:normalViewPr>
  <p:slideViewPr>
    <p:cSldViewPr snapToGrid="0" snapToObjects="1">
      <p:cViewPr varScale="1">
        <p:scale>
          <a:sx n="81" d="100"/>
          <a:sy n="81" d="100"/>
        </p:scale>
        <p:origin x="9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4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74596-8B82-45C7-AE93-3297CC69F311}" type="datetimeFigureOut">
              <a:rPr lang="en-GB" smtClean="0"/>
              <a:t>18/01/2025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6DD2-4C87-4760-B016-D0012F25AA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8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0069-CD8C-49B5-B697-CD758BB017E2}" type="datetimeFigureOut">
              <a:rPr lang="en-US" smtClean="0"/>
              <a:t>1/18/2025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AA709-0045-4154-ACF6-54C4A8ABB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6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A2AA709-0045-4154-ACF6-54C4A8ABBEDC}" type="slidenum">
              <a:rPr/>
              <a:t>1</a:t>
            </a:fld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3242562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A2AA709-0045-4154-ACF6-54C4A8ABBEDC}" type="slidenum">
              <a:rPr/>
              <a:t>13</a:t>
            </a:fld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170316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A2AA709-0045-4154-ACF6-54C4A8ABBEDC}" type="slidenum">
              <a:rPr/>
              <a:t>14</a:t>
            </a:fld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62859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A2AA709-0045-4154-ACF6-54C4A8ABBEDC}" type="slidenum">
              <a:rPr/>
              <a:t>15</a:t>
            </a:fld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4184317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A2AA709-0045-4154-ACF6-54C4A8ABBEDC}" type="slidenum">
              <a:rPr/>
              <a:t>16</a:t>
            </a:fld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704895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A2AA709-0045-4154-ACF6-54C4A8ABBEDC}" type="slidenum">
              <a:rPr/>
              <a:t>17</a:t>
            </a:fld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3288704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34EDD-A808-274F-4EDC-13F4F6C61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9EEDBC-157D-3642-153E-9DE456B800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9616E-0E97-3AFF-EBC5-56FC28A4C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68A06-6FFE-B7BC-61A1-1B4173A7E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A2AA709-0045-4154-ACF6-54C4A8ABBEDC}" type="slidenum">
              <a:rPr/>
              <a:t>18</a:t>
            </a:fld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2622924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34EDD-A808-274F-4EDC-13F4F6C61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9EEDBC-157D-3642-153E-9DE456B800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9616E-0E97-3AFF-EBC5-56FC28A4C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68A06-6FFE-B7BC-61A1-1B4173A7E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A2AA709-0045-4154-ACF6-54C4A8ABBEDC}" type="slidenum">
              <a:rPr/>
              <a:t>19</a:t>
            </a:fld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284750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A2AA709-0045-4154-ACF6-54C4A8ABBEDC}" type="slidenum">
              <a:rPr/>
              <a:t>3</a:t>
            </a:fld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150669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A2AA709-0045-4154-ACF6-54C4A8ABBEDC}" type="slidenum">
              <a:rPr/>
              <a:t>4</a:t>
            </a:fld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660471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A2AA709-0045-4154-ACF6-54C4A8ABBEDC}" type="slidenum">
              <a:rPr/>
              <a:t>5</a:t>
            </a:fld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4552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A2AA709-0045-4154-ACF6-54C4A8ABBEDC}" type="slidenum">
              <a:rPr/>
              <a:t>6</a:t>
            </a:fld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215359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A2AA709-0045-4154-ACF6-54C4A8ABBEDC}" type="slidenum">
              <a:rPr/>
              <a:t>7</a:t>
            </a:fld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1488648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A2AA709-0045-4154-ACF6-54C4A8ABBEDC}" type="slidenum">
              <a:rPr/>
              <a:t>9</a:t>
            </a:fld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329956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A2AA709-0045-4154-ACF6-54C4A8ABBEDC}" type="slidenum">
              <a:rPr/>
              <a:t>11</a:t>
            </a:fld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3601161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A2AA709-0045-4154-ACF6-54C4A8ABBEDC}" type="slidenum">
              <a:rPr/>
              <a:t>12</a:t>
            </a:fld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364497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4C733C-C4BB-C47D-FA28-39A293792318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D135B8-254C-1DCE-51B9-33A2B9CFE30D}"/>
              </a:ext>
            </a:extLst>
          </p:cNvPr>
          <p:cNvSpPr/>
          <p:nvPr userDrawn="1"/>
        </p:nvSpPr>
        <p:spPr>
          <a:xfrm>
            <a:off x="287999" y="0"/>
            <a:ext cx="11616000" cy="288000"/>
          </a:xfrm>
          <a:prstGeom prst="rect">
            <a:avLst/>
          </a:prstGeom>
          <a:solidFill>
            <a:srgbClr val="E92E0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A1A39-8393-E7FC-D8B6-265C277AFCFF}"/>
              </a:ext>
            </a:extLst>
          </p:cNvPr>
          <p:cNvSpPr/>
          <p:nvPr userDrawn="1"/>
        </p:nvSpPr>
        <p:spPr>
          <a:xfrm>
            <a:off x="1190400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28807A5-B910-BAAD-9474-A3889396F75F}"/>
              </a:ext>
            </a:extLst>
          </p:cNvPr>
          <p:cNvSpPr txBox="1">
            <a:spLocks/>
          </p:cNvSpPr>
          <p:nvPr userDrawn="1"/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0DB475-25C4-1598-FDF0-C6C5B110882B}"/>
              </a:ext>
            </a:extLst>
          </p:cNvPr>
          <p:cNvSpPr/>
          <p:nvPr userDrawn="1"/>
        </p:nvSpPr>
        <p:spPr>
          <a:xfrm>
            <a:off x="282111" y="288000"/>
            <a:ext cx="9456114" cy="1221220"/>
          </a:xfrm>
          <a:prstGeom prst="rect">
            <a:avLst/>
          </a:prstGeom>
          <a:solidFill>
            <a:srgbClr val="FDBA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00654F-B4DD-E4E5-8B0C-0746E7FE3969}"/>
              </a:ext>
            </a:extLst>
          </p:cNvPr>
          <p:cNvSpPr/>
          <p:nvPr userDrawn="1"/>
        </p:nvSpPr>
        <p:spPr>
          <a:xfrm>
            <a:off x="9765792" y="288000"/>
            <a:ext cx="2132318" cy="1221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63733F21-B4B2-AE18-89DC-577071D46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832" y="383348"/>
            <a:ext cx="2035128" cy="101002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7498A2-CFC8-0346-BD5B-502878AB3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002F40-CF05-540D-1827-BA8BAF2DCD45}"/>
              </a:ext>
            </a:extLst>
          </p:cNvPr>
          <p:cNvSpPr/>
          <p:nvPr userDrawn="1"/>
        </p:nvSpPr>
        <p:spPr>
          <a:xfrm rot="16200000">
            <a:off x="-2976906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66AA89-8A0C-7184-00B8-582F9A2E0E55}"/>
              </a:ext>
            </a:extLst>
          </p:cNvPr>
          <p:cNvSpPr/>
          <p:nvPr userDrawn="1"/>
        </p:nvSpPr>
        <p:spPr>
          <a:xfrm rot="16200000">
            <a:off x="8924149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DAD4DB-0AF2-8F4F-8700-6E24D6B9F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2B2A2-5F38-934B-98F5-DB464E13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506" y="6135557"/>
            <a:ext cx="2743200" cy="365125"/>
          </a:xfrm>
        </p:spPr>
        <p:txBody>
          <a:bodyPr/>
          <a:lstStyle>
            <a:lvl1pPr>
              <a:defRPr>
                <a:solidFill>
                  <a:srgbClr val="655348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FEE2FC-6D3B-C141-95E1-B69FB014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5558"/>
            <a:ext cx="2743200" cy="365125"/>
          </a:xfrm>
        </p:spPr>
        <p:txBody>
          <a:bodyPr/>
          <a:lstStyle/>
          <a:p>
            <a:fld id="{43D04C09-88F4-D14E-ABCD-B2D4AC3DE463}" type="datetimeFigureOut">
              <a:rPr lang="fr-FR" smtClean="0"/>
              <a:t>18/01/2025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7DD75-6429-B042-996A-350089A4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35558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21360-44A6-AF8D-9239-3A354737C0D0}"/>
              </a:ext>
            </a:extLst>
          </p:cNvPr>
          <p:cNvSpPr/>
          <p:nvPr userDrawn="1"/>
        </p:nvSpPr>
        <p:spPr>
          <a:xfrm>
            <a:off x="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8A1D56-01E6-6996-03DC-63C3FC209C6C}"/>
              </a:ext>
            </a:extLst>
          </p:cNvPr>
          <p:cNvSpPr/>
          <p:nvPr userDrawn="1"/>
        </p:nvSpPr>
        <p:spPr>
          <a:xfrm>
            <a:off x="287999" y="6550702"/>
            <a:ext cx="11616000" cy="28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13F2EC-9769-7B74-1C16-4340B69186E5}"/>
              </a:ext>
            </a:extLst>
          </p:cNvPr>
          <p:cNvSpPr/>
          <p:nvPr userDrawn="1"/>
        </p:nvSpPr>
        <p:spPr>
          <a:xfrm>
            <a:off x="1190400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73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C4BE8-5DFC-8E41-87EA-450BDD21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75F4B5-0F02-B449-A18D-243C10FC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8447C-6C86-594B-ACED-68CFB861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18/01/2025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510E2-23C4-8C4C-A3D3-4C903594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E604E-ECC8-B645-B17F-0B043CE9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44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2BA57-C1F3-2E4D-A626-F697B1BB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18/01/2025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C181B2-B853-8541-A1AA-35ACC922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7C87F8-9989-AC41-9806-89BAC09E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E47113-8550-BD42-B0C3-747C10613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D9DA02-45D3-6D47-AD8A-A12D3DE8C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8083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12B5D-E432-F44D-8CDE-EEF74C4A0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rgbClr val="00642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1B4156-317B-0650-7E50-780FBFC7AFB2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8478DF-0B75-5178-F426-E5996309661A}"/>
              </a:ext>
            </a:extLst>
          </p:cNvPr>
          <p:cNvSpPr/>
          <p:nvPr userDrawn="1"/>
        </p:nvSpPr>
        <p:spPr>
          <a:xfrm>
            <a:off x="287999" y="0"/>
            <a:ext cx="11616000" cy="288000"/>
          </a:xfrm>
          <a:prstGeom prst="rect">
            <a:avLst/>
          </a:prstGeom>
          <a:solidFill>
            <a:srgbClr val="E92E0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61C10D-F711-93A0-89EE-DA7031D4C792}"/>
              </a:ext>
            </a:extLst>
          </p:cNvPr>
          <p:cNvSpPr/>
          <p:nvPr userDrawn="1"/>
        </p:nvSpPr>
        <p:spPr>
          <a:xfrm>
            <a:off x="1190400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575B32-0D98-224D-90DD-110BC41F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839700-0637-13CD-CB9A-FFCFCFE219FD}"/>
              </a:ext>
            </a:extLst>
          </p:cNvPr>
          <p:cNvSpPr/>
          <p:nvPr userDrawn="1"/>
        </p:nvSpPr>
        <p:spPr>
          <a:xfrm>
            <a:off x="282111" y="288000"/>
            <a:ext cx="11616000" cy="1221220"/>
          </a:xfrm>
          <a:prstGeom prst="rect">
            <a:avLst/>
          </a:prstGeom>
          <a:solidFill>
            <a:srgbClr val="FDBA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29B414-E011-3604-2BBC-2A1F8D1EB65C}"/>
              </a:ext>
            </a:extLst>
          </p:cNvPr>
          <p:cNvSpPr/>
          <p:nvPr userDrawn="1"/>
        </p:nvSpPr>
        <p:spPr>
          <a:xfrm>
            <a:off x="9765792" y="288000"/>
            <a:ext cx="2132318" cy="1221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B802CB2B-CAD3-603C-245D-6F65C8B96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832" y="383348"/>
            <a:ext cx="2035128" cy="101002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42F2EE9-C95D-1DFD-FEAE-9283A73F5D4C}"/>
              </a:ext>
            </a:extLst>
          </p:cNvPr>
          <p:cNvSpPr/>
          <p:nvPr userDrawn="1"/>
        </p:nvSpPr>
        <p:spPr>
          <a:xfrm rot="16200000">
            <a:off x="-2976906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CCC9FE-F12C-6D4F-5E5A-5DF44647F762}"/>
              </a:ext>
            </a:extLst>
          </p:cNvPr>
          <p:cNvSpPr/>
          <p:nvPr userDrawn="1"/>
        </p:nvSpPr>
        <p:spPr>
          <a:xfrm rot="16200000">
            <a:off x="8924149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3B6579-0F65-2942-A3BE-6628BA86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8495" y="6155039"/>
            <a:ext cx="2743200" cy="365125"/>
          </a:xfrm>
        </p:spPr>
        <p:txBody>
          <a:bodyPr/>
          <a:lstStyle>
            <a:lvl1pPr>
              <a:defRPr>
                <a:solidFill>
                  <a:srgbClr val="655348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547A01-7E47-A440-9C4B-EEA6DD3B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6470"/>
            <a:ext cx="2743200" cy="365125"/>
          </a:xfrm>
        </p:spPr>
        <p:txBody>
          <a:bodyPr/>
          <a:lstStyle/>
          <a:p>
            <a:fld id="{43D04C09-88F4-D14E-ABCD-B2D4AC3DE463}" type="datetimeFigureOut">
              <a:rPr lang="fr-FR" smtClean="0"/>
              <a:t>18/01/2025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30B02-302A-1647-A8F9-80E6CF93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6470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C6D790-47B6-819A-6C1E-A4A50204B0FD}"/>
              </a:ext>
            </a:extLst>
          </p:cNvPr>
          <p:cNvSpPr/>
          <p:nvPr userDrawn="1"/>
        </p:nvSpPr>
        <p:spPr>
          <a:xfrm>
            <a:off x="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9BBF18-0886-AB9F-F306-28F851CA5C47}"/>
              </a:ext>
            </a:extLst>
          </p:cNvPr>
          <p:cNvSpPr/>
          <p:nvPr userDrawn="1"/>
        </p:nvSpPr>
        <p:spPr>
          <a:xfrm>
            <a:off x="287999" y="6550702"/>
            <a:ext cx="11616000" cy="28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114DF3-9E00-056A-8EDC-28D37C8FDFB5}"/>
              </a:ext>
            </a:extLst>
          </p:cNvPr>
          <p:cNvSpPr/>
          <p:nvPr userDrawn="1"/>
        </p:nvSpPr>
        <p:spPr>
          <a:xfrm>
            <a:off x="1190400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3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00F9A-66D6-C54F-9C3A-12E5BBDE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18/01/2025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BA275-A511-404F-BE93-30D20B60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D64366-48FE-4147-B070-D5FABFB9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5D9283-E6FA-8D4E-A10D-2CDC93F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D7BF3A-4B1C-EC44-9F64-9C49F6D1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162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C6511-5E4A-5F4B-9715-1DE48D7F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1F3782-25CF-FA45-B51E-C25DF1CD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18/01/2025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290333-0751-1444-867D-A74B803D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6484E4-A5AB-1F4F-B744-89A87F52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29FD7-CA2E-3E48-AF83-D318F8D22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FEFC40-6534-D047-8C64-F247D5F86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7300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549385-E0AB-6F4E-9082-CBAEC42D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18/01/2025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A14F6E-F352-604B-B227-89102C29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F3EB2F-48BE-344D-B548-702DDDDC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848A66-6690-1147-A8A1-7FBBB5DB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E3C590-5F27-8342-B769-85958295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C9B013-FC6C-B541-A9FC-9AB1A94CC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EB28EE-2D13-E740-9643-2AB107AB0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C2997C-ABD5-D14A-98E5-F12C96D22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4393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BF559-C942-B34E-81C2-1586C8B7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B81820-AD3D-F24E-A78B-B762AB77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18/01/2025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488838-797C-1C43-8C1A-EC135826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919985-9E75-5E4C-97EB-8256C1C3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59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0C8227-3EF1-AB4B-B7B7-D44899E6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18/01/2025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956805-3BC2-0243-9725-E7DBEEEF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0692C-093D-E943-A3A0-D9C594C4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1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321E87-1087-0A49-BFE5-69AD450F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18/01/2025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33C075-3762-F64A-A4B7-E5474D5F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8805FF-5D29-7943-BE04-8D48CB8E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E12D81-8CF0-2946-8003-51F9A560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62F7D-F0FE-E241-8317-4F3C8E94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4242F5-C59D-C44A-B79C-80049C9F9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28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98C98A-E238-5B44-8DB8-E22C2CE0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18/01/2025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2FA8A5-23EC-024F-953B-9D8D5261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4DE844-5836-9D44-B1C3-89974B85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5B0917-6DBB-A449-97EA-E1FF1FFB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7B443A-8D29-1942-A217-E87ACBA0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4E86E4-8C92-154C-9B1C-FACD659F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6214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240250-3F44-4846-B50C-5DC94B27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000FF6-0F15-2E45-9044-120B6B643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814CE7-5C6F-374A-8ABF-1DEC5245B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4C09-88F4-D14E-ABCD-B2D4AC3DE463}" type="datetimeFigureOut">
              <a:rPr lang="fr-FR" smtClean="0"/>
              <a:t>18/01/2025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E1BEB-7C57-8745-A700-2FA7E89F6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6D73EF-A9EC-094E-980B-D201E21F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8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ECE7B5-1823-757D-1495-D2E36BA81A5E}"/>
              </a:ext>
            </a:extLst>
          </p:cNvPr>
          <p:cNvSpPr/>
          <p:nvPr/>
        </p:nvSpPr>
        <p:spPr>
          <a:xfrm>
            <a:off x="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69A7C7-9493-FE03-4392-F8B336125919}"/>
              </a:ext>
            </a:extLst>
          </p:cNvPr>
          <p:cNvSpPr/>
          <p:nvPr/>
        </p:nvSpPr>
        <p:spPr>
          <a:xfrm>
            <a:off x="287999" y="0"/>
            <a:ext cx="11616000" cy="288000"/>
          </a:xfrm>
          <a:prstGeom prst="rect">
            <a:avLst/>
          </a:prstGeom>
          <a:solidFill>
            <a:srgbClr val="E92E0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C5FCFF-00AC-98CC-713C-4CA98412769F}"/>
              </a:ext>
            </a:extLst>
          </p:cNvPr>
          <p:cNvSpPr/>
          <p:nvPr/>
        </p:nvSpPr>
        <p:spPr>
          <a:xfrm>
            <a:off x="11904000" y="0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D325CA-3EC0-F6C0-3CAA-E244291CF4DE}"/>
              </a:ext>
            </a:extLst>
          </p:cNvPr>
          <p:cNvSpPr/>
          <p:nvPr/>
        </p:nvSpPr>
        <p:spPr>
          <a:xfrm>
            <a:off x="5321808" y="288000"/>
            <a:ext cx="6579247" cy="6253595"/>
          </a:xfrm>
          <a:prstGeom prst="rect">
            <a:avLst/>
          </a:prstGeom>
          <a:solidFill>
            <a:srgbClr val="FDBA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/>
          </a:p>
        </p:txBody>
      </p:sp>
      <p:pic>
        <p:nvPicPr>
          <p:cNvPr id="6" name="Image 5" descr="Une image contenant Graphique, dessin, Police, dessin humoristique&#10;&#10;Description générée automatiquement">
            <a:extLst>
              <a:ext uri="{FF2B5EF4-FFF2-40B4-BE49-F238E27FC236}">
                <a16:creationId xmlns:a16="http://schemas.microsoft.com/office/drawing/2014/main" id="{02E242AC-F6BB-DAA2-A40B-6B9C615D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18" y="411045"/>
            <a:ext cx="3467100" cy="1384300"/>
          </a:xfrm>
          <a:prstGeom prst="rect">
            <a:avLst/>
          </a:prstGeom>
        </p:spPr>
      </p:pic>
      <p:pic>
        <p:nvPicPr>
          <p:cNvPr id="9" name="Image 8" descr="Une image contenant art, dessin, graphisme, illustration&#10;&#10;Description générée automatiquement">
            <a:extLst>
              <a:ext uri="{FF2B5EF4-FFF2-40B4-BE49-F238E27FC236}">
                <a16:creationId xmlns:a16="http://schemas.microsoft.com/office/drawing/2014/main" id="{90207B7A-6944-F336-DCCF-1285A436E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068" y="576542"/>
            <a:ext cx="6079585" cy="504772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D1C43CD-F747-B49C-FA75-3FFD9B8D66EB}"/>
              </a:ext>
            </a:extLst>
          </p:cNvPr>
          <p:cNvSpPr txBox="1"/>
          <p:nvPr/>
        </p:nvSpPr>
        <p:spPr>
          <a:xfrm>
            <a:off x="497823" y="2484743"/>
            <a:ext cx="4818097" cy="1639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4000"/>
              </a:lnSpc>
            </a:pPr>
            <a:r>
              <a:rPr lang="pl" sz="3900" b="1" i="0" u="none" baseline="0" dirty="0">
                <a:effectLst/>
                <a:latin typeface="Garrison Sans" panose="020B7200000000000000" pitchFamily="34" charset="0"/>
              </a:rPr>
              <a:t>Chrońmy</a:t>
            </a:r>
            <a:r>
              <a:rPr lang="pl" sz="3900" b="1" i="0" u="none" baseline="0" dirty="0">
                <a:latin typeface="Garrison Sans" panose="020B7200000000000000" pitchFamily="34" charset="0"/>
              </a:rPr>
              <a:t> </a:t>
            </a:r>
            <a:r>
              <a:rPr lang="pl" sz="3900" b="1" i="0" u="none" baseline="0" dirty="0">
                <a:effectLst/>
                <a:latin typeface="Garrison Sans" panose="020B7200000000000000" pitchFamily="34" charset="0"/>
              </a:rPr>
              <a:t>mokradła</a:t>
            </a:r>
            <a:br>
              <a:rPr lang="pl" sz="3900" b="1" i="0" u="none" baseline="0" dirty="0">
                <a:effectLst/>
                <a:latin typeface="Garrison Sans" panose="020B7200000000000000" pitchFamily="34" charset="0"/>
              </a:rPr>
            </a:br>
            <a:r>
              <a:rPr lang="pl" sz="3900" b="1" i="0" u="none" baseline="0" dirty="0">
                <a:effectLst/>
                <a:latin typeface="Garrison Sans" panose="020B7200000000000000" pitchFamily="34" charset="0"/>
              </a:rPr>
              <a:t>dla naszej</a:t>
            </a:r>
            <a:r>
              <a:rPr lang="pl" sz="3900" b="1" i="0" u="none" baseline="0" dirty="0">
                <a:latin typeface="Garrison Sans" panose="020B7200000000000000" pitchFamily="34" charset="0"/>
              </a:rPr>
              <a:t> </a:t>
            </a:r>
            <a:r>
              <a:rPr lang="pl" sz="3900" b="1" i="0" u="none" baseline="0" dirty="0">
                <a:effectLst/>
                <a:latin typeface="Garrison Sans" panose="020B7200000000000000" pitchFamily="34" charset="0"/>
              </a:rPr>
              <a:t>wspólnej przyszłości</a:t>
            </a:r>
            <a:endParaRPr lang="pl" sz="3900" dirty="0">
              <a:effectLst/>
              <a:latin typeface="Garrison Sans" panose="020B72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61BAFF-37A0-425C-4E73-21A7AAE97851}"/>
              </a:ext>
            </a:extLst>
          </p:cNvPr>
          <p:cNvSpPr/>
          <p:nvPr/>
        </p:nvSpPr>
        <p:spPr>
          <a:xfrm rot="16200000">
            <a:off x="-2976906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783559-3B78-DDAB-65A8-90DB3F0B0399}"/>
              </a:ext>
            </a:extLst>
          </p:cNvPr>
          <p:cNvSpPr/>
          <p:nvPr/>
        </p:nvSpPr>
        <p:spPr>
          <a:xfrm rot="16200000">
            <a:off x="8924149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 dirty="0"/>
          </a:p>
        </p:txBody>
      </p:sp>
      <p:pic>
        <p:nvPicPr>
          <p:cNvPr id="4" name="Image 3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C2A6CC1B-428F-755D-AC3E-231E9BA2B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76" y="5375529"/>
            <a:ext cx="717550" cy="9715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FD5A653-D8A0-59DD-0F40-832B3F57C049}"/>
              </a:ext>
            </a:extLst>
          </p:cNvPr>
          <p:cNvSpPr/>
          <p:nvPr/>
        </p:nvSpPr>
        <p:spPr>
          <a:xfrm>
            <a:off x="5321807" y="5861304"/>
            <a:ext cx="6582192" cy="689398"/>
          </a:xfrm>
          <a:prstGeom prst="rect">
            <a:avLst/>
          </a:prstGeom>
          <a:solidFill>
            <a:srgbClr val="E92E0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C0E2E-A024-1FEC-9A68-4A6C07281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5920" y="6003646"/>
            <a:ext cx="6588079" cy="424011"/>
          </a:xfrm>
        </p:spPr>
        <p:txBody>
          <a:bodyPr>
            <a:noAutofit/>
          </a:bodyPr>
          <a:lstStyle/>
          <a:p>
            <a:pPr rtl="0"/>
            <a:r>
              <a:rPr lang="pl" b="1" i="0" u="none" baseline="0">
                <a:solidFill>
                  <a:schemeClr val="bg1"/>
                </a:solidFill>
                <a:effectLst/>
                <a:latin typeface="Garrison Sans" panose="020B7200000000000000" pitchFamily="34" charset="0"/>
              </a:rPr>
              <a:t>Doceniaj. Chroń. Inspiruj.</a:t>
            </a:r>
            <a:endParaRPr lang="pl" dirty="0">
              <a:solidFill>
                <a:schemeClr val="bg1"/>
              </a:solidFill>
              <a:effectLst/>
              <a:latin typeface="Garrison Sans" panose="020B72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B666D6-E6F9-2DC1-10BC-C2B5F8F6D77C}"/>
              </a:ext>
            </a:extLst>
          </p:cNvPr>
          <p:cNvSpPr/>
          <p:nvPr/>
        </p:nvSpPr>
        <p:spPr>
          <a:xfrm>
            <a:off x="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9B8AD3-5D0F-DF8A-949B-98EC26F45CED}"/>
              </a:ext>
            </a:extLst>
          </p:cNvPr>
          <p:cNvSpPr/>
          <p:nvPr/>
        </p:nvSpPr>
        <p:spPr>
          <a:xfrm>
            <a:off x="287999" y="6550702"/>
            <a:ext cx="11616000" cy="28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B9DF8A-0194-B146-E56B-3441CA54F798}"/>
              </a:ext>
            </a:extLst>
          </p:cNvPr>
          <p:cNvSpPr/>
          <p:nvPr/>
        </p:nvSpPr>
        <p:spPr>
          <a:xfrm>
            <a:off x="11904000" y="6550702"/>
            <a:ext cx="288000" cy="28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192991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19862" y="362574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" sz="3600" b="1" i="0" u="none" baseline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Źródło życia</a:t>
            </a:r>
            <a:endParaRPr lang="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846660" y="1711312"/>
            <a:ext cx="10833495" cy="3235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" sz="8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wieków zapewniają świeżą wodę i pożywienie.</a:t>
            </a:r>
            <a:br>
              <a:rPr lang="pl" sz="8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" sz="8000" b="1" i="0" u="none" baseline="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r>
              <a:rPr lang="pl" sz="6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Zaopatrują nas w niemal całą dostępną słodką wodę.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5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Bogata w muł gleba i roślinność naturalnie filtrują i magazynują zasoby wodne.</a:t>
            </a:r>
          </a:p>
          <a:p>
            <a:pPr lvl="3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pl" sz="5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Nazywane są „nerkami Ziemi”.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pl" sz="6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Podstawowa dieta ponad połowy ludzkości opiera się na produktach pochodzących z mokradeł.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pl" sz="6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Ryby z terenów podmokłych stanowią główne źródło białka dla ponad miliarda ludzi na świecie.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pl" sz="6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Pola ryżowe co roku pozwalają wykarmić aż 3,5 mld osób.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pl" sz="6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W regionach o ograniczonych i nieregularnych opadach nawadnianie jest nieodzownym</a:t>
            </a:r>
            <a:br>
              <a:rPr lang="pl" sz="6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6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elementem rolnictwa.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pl" sz="6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Akwakultura jest dziś najszybciej rozwijającym się sektorem produkcji żywności.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endParaRPr lang="pl" sz="55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ts val="2000"/>
              </a:lnSpc>
              <a:spcBef>
                <a:spcPts val="0"/>
              </a:spcBef>
            </a:pPr>
            <a:endParaRPr lang="pl" sz="55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ts val="2000"/>
              </a:lnSpc>
              <a:spcBef>
                <a:spcPts val="0"/>
              </a:spcBef>
            </a:pPr>
            <a:endParaRPr lang="pl" sz="55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lnSpc>
                <a:spcPts val="2000"/>
              </a:lnSpc>
              <a:spcBef>
                <a:spcPts val="0"/>
              </a:spcBef>
              <a:buNone/>
            </a:pPr>
            <a:endParaRPr lang="pl" sz="5500" kern="100" dirty="0">
              <a:solidFill>
                <a:srgbClr val="65534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ts val="2000"/>
              </a:lnSpc>
              <a:spcBef>
                <a:spcPts val="0"/>
              </a:spcBef>
              <a:buNone/>
            </a:pPr>
            <a:endParaRPr lang="pl" sz="55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l" rtl="0">
              <a:lnSpc>
                <a:spcPts val="2000"/>
              </a:lnSpc>
              <a:spcBef>
                <a:spcPts val="0"/>
              </a:spcBef>
              <a:buNone/>
            </a:pPr>
            <a:endParaRPr lang="pl" sz="5500" b="1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ts val="2000"/>
              </a:lnSpc>
              <a:spcBef>
                <a:spcPts val="0"/>
              </a:spcBef>
            </a:pPr>
            <a:endParaRPr lang="pl" sz="55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ts val="2000"/>
              </a:lnSpc>
              <a:spcBef>
                <a:spcPts val="0"/>
              </a:spcBef>
            </a:pPr>
            <a:endParaRPr lang="pl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 descr="Une image contenant Graphique, art, graphisme, créativité&#10;&#10;Description générée automatiquement">
            <a:extLst>
              <a:ext uri="{FF2B5EF4-FFF2-40B4-BE49-F238E27FC236}">
                <a16:creationId xmlns:a16="http://schemas.microsoft.com/office/drawing/2014/main" id="{B47B1F9B-2A5F-308F-D6F3-A6B7BE9DE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408" y="4467310"/>
            <a:ext cx="1346200" cy="12573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4FB1FBD-7570-7ADA-AC99-F8C5D422A266}"/>
              </a:ext>
            </a:extLst>
          </p:cNvPr>
          <p:cNvSpPr txBox="1"/>
          <p:nvPr/>
        </p:nvSpPr>
        <p:spPr>
          <a:xfrm>
            <a:off x="846660" y="5407780"/>
            <a:ext cx="80383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" sz="2200" b="1" i="0" u="none" baseline="0" dirty="0">
                <a:solidFill>
                  <a:srgbClr val="E92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Woda, krwiobieg biosfery, który podtrzymuje życie ekosystemów i ludzi, jest nieocenionym darem mokradeł. </a:t>
            </a:r>
          </a:p>
          <a:p>
            <a:endParaRPr lang="pl" sz="2200" b="1" dirty="0">
              <a:solidFill>
                <a:srgbClr val="E92E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motif, Caractère coloré&#10;&#10;Description générée automatiquement">
            <a:extLst>
              <a:ext uri="{FF2B5EF4-FFF2-40B4-BE49-F238E27FC236}">
                <a16:creationId xmlns:a16="http://schemas.microsoft.com/office/drawing/2014/main" id="{EDB09D4E-DCD3-508C-DD8E-D1FF1E93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623"/>
          <a:stretch/>
        </p:blipFill>
        <p:spPr>
          <a:xfrm>
            <a:off x="8885008" y="5724610"/>
            <a:ext cx="3306992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14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5505" y="34957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" sz="3600" b="1" i="0" u="none" baseline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Bioróżnorodność</a:t>
            </a:r>
            <a:endParaRPr lang="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Graphique, conception, créativité, art&#10;&#10;Description générée automatiquement">
            <a:extLst>
              <a:ext uri="{FF2B5EF4-FFF2-40B4-BE49-F238E27FC236}">
                <a16:creationId xmlns:a16="http://schemas.microsoft.com/office/drawing/2014/main" id="{F0BEDFE8-3E6D-1D2D-4B78-D1F75442F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50405">
            <a:off x="4688587" y="493014"/>
            <a:ext cx="711978" cy="71197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18121" y="1753786"/>
            <a:ext cx="11027316" cy="4475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Wspierają złożoną tkankę życia.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Mokradła stanowią podstawę życia na Ziemi.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Ich bogata bioróżnorodność zapewnia nam żywność, czystą wodę, leki oraz miejsca pracy.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Aż 40% wszystkich znanych gatunków roślin i zwierząt żyje lub rozmnaża się na terenach podmokłych. 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Wśród nich jest wiele gatunków zagrożonych, będących w niebezpieczeństwie lub endemicznych, które mogą przetrwać wyłącznie w siedliskach podmokłych – i nigdzie indziej.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~12% wszystkich widocznych gatunków (dostrzegalnych bez mikroskopu) jest zależne od słodkowodnych terenów podmokłych.</a:t>
            </a:r>
          </a:p>
          <a:p>
            <a:pPr lvl="2">
              <a:lnSpc>
                <a:spcPts val="2000"/>
              </a:lnSpc>
              <a:spcBef>
                <a:spcPts val="0"/>
              </a:spcBef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Wlicza sie w to &gt;1/3 kręgowców, prawie wszystkie płazy i połowa ryb.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Łączą różne siedliska, umożliwiają przemieszczanie się gatunków, wspierają zachowanie różnorodności genetycznej i odgrywają ważną rolę w globalnych procesach klimatycznych i hydrologicznych.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Mokradła są miejscem odpoczynku, żerowania lub rozrodu ptaków wędrownych, ryb i innych zwierząt podczas ich wędrówek.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Bioróżnorodność wspomaga ochronę przed chorobami, gdyż zapewnia zdrowe ekosystemy </a:t>
            </a:r>
            <a:b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i bezpieczne przestrzenie dla dzikich zwierząt z dala od siedlisk ludzkich.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Źródło pochodzenia produktów leczniczych.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endParaRPr lang="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endParaRPr lang="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endParaRPr lang="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ts val="2000"/>
              </a:lnSpc>
              <a:spcBef>
                <a:spcPts val="0"/>
              </a:spcBef>
            </a:pPr>
            <a:endParaRPr lang="pl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Graphique, clipart, conception&#10;&#10;Description générée automatiquement">
            <a:extLst>
              <a:ext uri="{FF2B5EF4-FFF2-40B4-BE49-F238E27FC236}">
                <a16:creationId xmlns:a16="http://schemas.microsoft.com/office/drawing/2014/main" id="{444C7CAB-B7D2-4F11-DBDB-78D6024A1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51250">
            <a:off x="10799487" y="2057976"/>
            <a:ext cx="901700" cy="355600"/>
          </a:xfrm>
          <a:prstGeom prst="rect">
            <a:avLst/>
          </a:prstGeom>
        </p:spPr>
      </p:pic>
      <p:pic>
        <p:nvPicPr>
          <p:cNvPr id="2" name="Image 1" descr="Une image contenant clipart, Graphique, illustration, art&#10;&#10;Description générée automatiquement">
            <a:extLst>
              <a:ext uri="{FF2B5EF4-FFF2-40B4-BE49-F238E27FC236}">
                <a16:creationId xmlns:a16="http://schemas.microsoft.com/office/drawing/2014/main" id="{1D1DD74D-B786-75E5-10F6-290551AE0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508" y="4939477"/>
            <a:ext cx="15748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1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5505" y="34957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" sz="3600" b="1" i="0" u="none" baseline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Zmiana klimatu i klęski żywiołowe</a:t>
            </a:r>
            <a:endParaRPr lang="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dessin, Dessin d’enfant, illustration, peinture&#10;&#10;Description générée automatiquement">
            <a:extLst>
              <a:ext uri="{FF2B5EF4-FFF2-40B4-BE49-F238E27FC236}">
                <a16:creationId xmlns:a16="http://schemas.microsoft.com/office/drawing/2014/main" id="{70CF2B60-4AD1-462D-AC99-45AAE26682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139"/>
          <a:stretch/>
        </p:blipFill>
        <p:spPr>
          <a:xfrm>
            <a:off x="9740486" y="1734013"/>
            <a:ext cx="1875856" cy="283795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28875" y="1734013"/>
            <a:ext cx="11119755" cy="5018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Zwiększają odporność oraz łagodzą skutki zmiany klimatu </a:t>
            </a:r>
            <a:br>
              <a:rPr lang="pl" sz="2000" b="1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ekstremalnych zdarzeń pogodowych</a:t>
            </a:r>
            <a:b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" sz="2000" b="1" i="0" u="none" baseline="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Kluczowy element ziemskiego systemu klimatycznego.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Ich usługi zwiększają odporność i możliwość przystosowania środowiska </a:t>
            </a:r>
            <a:br>
              <a:rPr lang="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do zmiany klimatu oraz pomagają ustabilizować klimat.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Niezbędne dla bezpieczeństwa wodnego. 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Magazynują więcej dwutlenku węgla niż jakikolwiek inny ekosystem.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Wspomagają ochronę przed falami sztormowymi, powodziami i suszami.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&gt;90% klęsk żywiołowych jest związanych z wodą.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Ich naturalna infrastruktura wodna pomaga ograniczać powodzie oraz opóźniać i łagodzić susze. </a:t>
            </a:r>
          </a:p>
          <a:p>
            <a:pPr lvl="3" algn="l" rtl="0">
              <a:lnSpc>
                <a:spcPts val="2000"/>
              </a:lnSpc>
              <a:spcBef>
                <a:spcPts val="0"/>
              </a:spcBef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Każdy hektar śródlądowych terenów podmokłych pochłania niemal </a:t>
            </a:r>
            <a:r>
              <a:rPr lang="pl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mln litrów wód </a:t>
            </a:r>
            <a:b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powodziowych.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Usługi świadczone przez zdrowe mokradła zmniejszają humanitarne skutki klęsk żywiołowych.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Zwiększają zdolność społeczności do szybkiego reagowania i wspierają ich zrównoważoną </a:t>
            </a:r>
            <a:b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długoterminową odbudowę.</a:t>
            </a:r>
            <a:endParaRPr lang="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ts val="2000"/>
              </a:lnSpc>
              <a:spcBef>
                <a:spcPts val="0"/>
              </a:spcBef>
            </a:pPr>
            <a:endParaRPr lang="pl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54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5505" y="34957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" sz="3600" b="1" i="0" u="none" baseline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Gospodarka</a:t>
            </a:r>
            <a:endParaRPr lang="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28875" y="1939264"/>
            <a:ext cx="10790930" cy="5056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Przynoszą korzyści ekonomiczne.</a:t>
            </a:r>
            <a:b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" sz="2000" b="1" i="0" u="none" baseline="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Wnoszą wkład w gospodarkę lokalną i krajową.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Wspierają źródła utrzymania poprzez rybołówstwo, rolnictwo, turystykę i rekreację. 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1 mld ludzi na całym świecie (prawie co ósma osoba) utrzymuje się dzięki terenom podmokłym, </a:t>
            </a:r>
            <a:b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które jednocześnie dostarczają żywności, wody, możliwości transportu oraz rekreacji.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Głównym źródłem zatrudnienia na obszarach wodno-błotnych jest uprawa ryżu.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~80% ryżu na świecie jest produkowane przez drobnych rolników.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&gt;660 mln ludzi utrzymuje się z rybołówstwa i akwakultury.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Sektory podróży i turystyki zapewniają 266 mln miejsc pracy </a:t>
            </a:r>
            <a:b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– to 8,9% całkowitego zatrudnienia na świecie.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endParaRPr lang="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ts val="2000"/>
              </a:lnSpc>
              <a:spcBef>
                <a:spcPts val="0"/>
              </a:spcBef>
            </a:pPr>
            <a:endParaRPr lang="pl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dessin humoristique, clipart, illustration, conception&#10;&#10;Description générée automatiquement">
            <a:extLst>
              <a:ext uri="{FF2B5EF4-FFF2-40B4-BE49-F238E27FC236}">
                <a16:creationId xmlns:a16="http://schemas.microsoft.com/office/drawing/2014/main" id="{F163A924-93DD-CCCC-1EBE-E835216DE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736" y="4392087"/>
            <a:ext cx="2726605" cy="19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8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5505" y="336458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" sz="3600" b="1" i="0" u="none" baseline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Kultura i rekreacja</a:t>
            </a:r>
            <a:endParaRPr lang="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26C813B3-E301-591A-D40D-AE2F4F37D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12462">
            <a:off x="149959" y="424282"/>
            <a:ext cx="2489200" cy="2489200"/>
          </a:xfrm>
          <a:prstGeom prst="rect">
            <a:avLst/>
          </a:prstGeom>
        </p:spPr>
      </p:pic>
      <p:pic>
        <p:nvPicPr>
          <p:cNvPr id="7" name="Image 6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6F26658C-4CE3-CF1D-BD52-6B15FE755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78919">
            <a:off x="11315415" y="1745135"/>
            <a:ext cx="952500" cy="1016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28877" y="2347078"/>
            <a:ext cx="10790930" cy="1925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Łączą ludzi z naturą.</a:t>
            </a:r>
            <a:b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" sz="2000" b="1" i="0" u="none" baseline="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pl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ą cennym elementem kultury i wypoczynku dla wielu społeczności.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pl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ierozerwalnie związane z tradycjami, które od wieków opierają się na zrównoważonym korzystaniu z przyrody, umożliwiającym rozwój społeczności ludzkich.</a:t>
            </a:r>
          </a:p>
          <a:p>
            <a:pPr lvl="1" algn="l" rtl="0">
              <a:lnSpc>
                <a:spcPts val="2000"/>
              </a:lnSpc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Prawie wszystkie obszary wodno-błotne mające znaczenie międzynarodowe (obszary objęte Konwencją </a:t>
            </a:r>
            <a:r>
              <a:rPr lang="pl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amsarską) oferują kulturalne usługi ekosystemowe.</a:t>
            </a:r>
          </a:p>
          <a:p>
            <a:pPr lvl="2" algn="l" rtl="0">
              <a:lnSpc>
                <a:spcPts val="2000"/>
              </a:lnSpc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&gt;50% z nich ma wartość duchową i stanowi źródło inspiracji.</a:t>
            </a:r>
          </a:p>
          <a:p>
            <a:pPr lvl="2" algn="l" rtl="0">
              <a:lnSpc>
                <a:spcPts val="2000"/>
              </a:lnSpc>
            </a:pPr>
            <a:endParaRPr lang="pl" sz="1500" b="1" dirty="0">
              <a:solidFill>
                <a:srgbClr val="E92E09"/>
              </a:solidFill>
            </a:endParaRPr>
          </a:p>
          <a:p>
            <a:pPr lvl="2" algn="l" rtl="0">
              <a:lnSpc>
                <a:spcPts val="2000"/>
              </a:lnSpc>
            </a:pPr>
            <a:endParaRPr lang="pl" sz="1500" dirty="0"/>
          </a:p>
          <a:p>
            <a:pPr algn="l" rtl="0">
              <a:lnSpc>
                <a:spcPts val="2000"/>
              </a:lnSpc>
              <a:spcBef>
                <a:spcPts val="0"/>
              </a:spcBef>
            </a:pPr>
            <a:endParaRPr lang="pl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main, art,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89F100ED-3E13-CFC6-A12F-741225B5E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1336" y="4448723"/>
            <a:ext cx="762000" cy="2527300"/>
          </a:xfrm>
          <a:prstGeom prst="rect">
            <a:avLst/>
          </a:prstGeom>
        </p:spPr>
      </p:pic>
      <p:pic>
        <p:nvPicPr>
          <p:cNvPr id="8" name="Image 7" descr="Une image contenant outil, conception&#10;&#10;Description générée automatiquement">
            <a:extLst>
              <a:ext uri="{FF2B5EF4-FFF2-40B4-BE49-F238E27FC236}">
                <a16:creationId xmlns:a16="http://schemas.microsoft.com/office/drawing/2014/main" id="{51B21157-34B0-7D3C-E5AB-0F6A4CC43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07008">
            <a:off x="143354" y="5291328"/>
            <a:ext cx="1384300" cy="152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59C559F-26B1-EB2C-9DE9-D160D789CF2D}"/>
              </a:ext>
            </a:extLst>
          </p:cNvPr>
          <p:cNvSpPr txBox="1"/>
          <p:nvPr/>
        </p:nvSpPr>
        <p:spPr>
          <a:xfrm>
            <a:off x="1168888" y="5418850"/>
            <a:ext cx="8713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" sz="2200" b="1" i="0" u="none" baseline="0">
                <a:solidFill>
                  <a:srgbClr val="E92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Ochrona mokradeł zaczyna się od ludzi.</a:t>
            </a:r>
          </a:p>
          <a:p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352096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03989" y="34957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" sz="3600" b="1" i="0" u="none" baseline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Tereny zagrożone</a:t>
            </a:r>
            <a:endParaRPr lang="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18121" y="1648552"/>
            <a:ext cx="10876704" cy="4699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 nagli.</a:t>
            </a:r>
          </a:p>
          <a:p>
            <a:pPr lvl="1" algn="l" rtl="0">
              <a:lnSpc>
                <a:spcPts val="2000"/>
              </a:lnSpc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Mokradła są jednymi z najbardziej zagrożonych ekosystemów.</a:t>
            </a:r>
          </a:p>
          <a:p>
            <a:pPr lvl="2" algn="l" rtl="0">
              <a:lnSpc>
                <a:spcPts val="2000"/>
              </a:lnSpc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Od XVIII w. zniknęło &gt;85% wszystkich terenów podmokłych.</a:t>
            </a:r>
          </a:p>
          <a:p>
            <a:pPr lvl="2" algn="l" rtl="0">
              <a:lnSpc>
                <a:spcPts val="2000"/>
              </a:lnSpc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Od 1970 r. ich powierzchnia zmalała o co najmniej 35%, a tempo strat przyspiesza.</a:t>
            </a:r>
          </a:p>
          <a:p>
            <a:pPr lvl="2" algn="l" rtl="0">
              <a:lnSpc>
                <a:spcPts val="2000"/>
              </a:lnSpc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Tempo zanikania mokradeł jest 3x szybsze niż w przypadku lasów.</a:t>
            </a:r>
          </a:p>
          <a:p>
            <a:pPr lvl="1" algn="l" rtl="0">
              <a:lnSpc>
                <a:spcPts val="2000"/>
              </a:lnSpc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Czynniki ryzyka: niezrównoważony rozwój, zanieczyszczenie, zmiana klimatu, zmiany reżimów hydrologicznych, utrata łączności, obecność gatunków inwazyjnych oraz nadmierne pozyskiwanie wody, roślin, zwierząt i innych zasobów naturalnych.</a:t>
            </a:r>
          </a:p>
          <a:p>
            <a:pPr lvl="2" algn="l" rtl="0">
              <a:lnSpc>
                <a:spcPts val="2000"/>
              </a:lnSpc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Poważnym zagrożeniem </a:t>
            </a:r>
            <a:r>
              <a:rPr lang="pl" sz="1400" dirty="0">
                <a:latin typeface="Arial" panose="020B0604020202020204" pitchFamily="34" charset="0"/>
                <a:cs typeface="Arial" panose="020B0604020202020204" pitchFamily="34" charset="0"/>
              </a:rPr>
              <a:t>jest zasypywanie </a:t>
            </a: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i osuszanie w celu przekształcenia w tereny rolnicze i osiedla miejskie.</a:t>
            </a:r>
          </a:p>
          <a:p>
            <a:pPr lvl="1" algn="l" rtl="0">
              <a:lnSpc>
                <a:spcPts val="2000"/>
              </a:lnSpc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Gatunkom żyjącym na mokradłach grozi wyginięcie. </a:t>
            </a:r>
          </a:p>
          <a:p>
            <a:pPr lvl="2" algn="l" rtl="0">
              <a:lnSpc>
                <a:spcPts val="2000"/>
              </a:lnSpc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1/3 gatunków słodkowodnych i 25% wszystkich gatunków z obszarów wodno-błotnych może wyginąć z powodu zanikania mokradeł.</a:t>
            </a:r>
          </a:p>
          <a:p>
            <a:pPr lvl="2" algn="l" rtl="0">
              <a:lnSpc>
                <a:spcPts val="2000"/>
              </a:lnSpc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W ciągu ostatnich 50 lat wyginęło 81% gatunków żyjących na mokradłach śródlądowych oraz 36% gatunków przybrzeżnych i morskich.</a:t>
            </a:r>
          </a:p>
          <a:p>
            <a:pPr lvl="2" algn="l" rtl="0">
              <a:lnSpc>
                <a:spcPts val="2000"/>
              </a:lnSpc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Od 1970 r. liczebność gatunków słodkowodnych spadła o 83% (średnio).</a:t>
            </a:r>
          </a:p>
          <a:p>
            <a:pPr lvl="1" algn="l" rtl="0">
              <a:lnSpc>
                <a:spcPts val="2000"/>
              </a:lnSpc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Ok. 70% wody słodkiej wydobywanej i przekierowywanej na świecie wykorzystuje się na potrzeby rolnictwa.</a:t>
            </a:r>
          </a:p>
          <a:p>
            <a:pPr algn="l" rtl="0">
              <a:lnSpc>
                <a:spcPts val="2000"/>
              </a:lnSpc>
              <a:spcBef>
                <a:spcPts val="0"/>
              </a:spcBef>
            </a:pPr>
            <a:endParaRPr lang="pl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créativité, art&#10;&#10;Description générée automatiquement">
            <a:extLst>
              <a:ext uri="{FF2B5EF4-FFF2-40B4-BE49-F238E27FC236}">
                <a16:creationId xmlns:a16="http://schemas.microsoft.com/office/drawing/2014/main" id="{67F91773-50D0-1971-DCE1-C598A8877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541" y="1709921"/>
            <a:ext cx="29718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9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5505" y="34957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" sz="3600" b="1" i="0" u="none" baseline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Konieczne działania</a:t>
            </a:r>
            <a:endParaRPr lang="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28875" y="1853348"/>
            <a:ext cx="10790930" cy="4509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Naszym celem jest wspólna przyszłość odporna na zagrożenia.</a:t>
            </a:r>
          </a:p>
          <a:p>
            <a:pPr lvl="1" algn="l" rtl="0">
              <a:lnSpc>
                <a:spcPts val="2000"/>
              </a:lnSpc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Zdrowe mokradła mają kluczowe znaczenie dla łagodzenia skutków zmiany klimatu </a:t>
            </a:r>
            <a:b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i przystosowaniu do niej, bioróżnorodności oraz zdrowia i dobrostanu ludzi.</a:t>
            </a:r>
          </a:p>
          <a:p>
            <a:pPr lvl="2" algn="l" rtl="0">
              <a:lnSpc>
                <a:spcPts val="2000"/>
              </a:lnSpc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Dobrze gospodarowane, nienaruszone ekosystemy i rodzima bioróżnorodność są niezbędne do zwalczania pojawiających się chorób odzwierzęcych.</a:t>
            </a:r>
          </a:p>
          <a:p>
            <a:pPr lvl="1" algn="l" rtl="0">
              <a:lnSpc>
                <a:spcPts val="2000"/>
              </a:lnSpc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Ochrona mokradeł dla naszej wspólnej przyszłości wymaga:</a:t>
            </a:r>
          </a:p>
          <a:p>
            <a:pPr lvl="2" algn="l" rtl="0">
              <a:lnSpc>
                <a:spcPts val="2000"/>
              </a:lnSpc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skoordynowanych działań na szczeblu lokalnym, krajowym i globalnym </a:t>
            </a:r>
          </a:p>
          <a:p>
            <a:pPr lvl="2" algn="l" rtl="0">
              <a:lnSpc>
                <a:spcPts val="2000"/>
              </a:lnSpc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współpracy w zakresie polityki, regulacji i inicjatyw społecznych</a:t>
            </a:r>
          </a:p>
          <a:p>
            <a:pPr lvl="2" algn="l" rtl="0">
              <a:lnSpc>
                <a:spcPts val="2000"/>
              </a:lnSpc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integracji i koordynacji w sektorze rolnictwa, rozwoju obszarów miejskich i gospodarowania terenami podmokłymi.</a:t>
            </a:r>
            <a:endParaRPr lang="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Możesz: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zrozumieć znaczenie i rolę mokradeł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zapewnić ich zrównoważone użytkowanie dzięki mądremu gospodarowaniu nimi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przyciągnąć inwestycje potrzebne do ich ochrony i odbudowy.</a:t>
            </a:r>
          </a:p>
          <a:p>
            <a:pPr algn="l" rtl="0">
              <a:lnSpc>
                <a:spcPts val="2000"/>
              </a:lnSpc>
              <a:spcBef>
                <a:spcPts val="0"/>
              </a:spcBef>
            </a:pPr>
            <a:endParaRPr lang="pl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C4FB276-BAB1-CF7D-38F0-AB47288CA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2325" y="4337920"/>
            <a:ext cx="241300" cy="2260600"/>
          </a:xfrm>
          <a:prstGeom prst="rect">
            <a:avLst/>
          </a:prstGeom>
        </p:spPr>
      </p:pic>
      <p:pic>
        <p:nvPicPr>
          <p:cNvPr id="7" name="Image 6" descr="Une image contenant clipart, dessin humoristique&#10;&#10;Description générée automatiquement">
            <a:extLst>
              <a:ext uri="{FF2B5EF4-FFF2-40B4-BE49-F238E27FC236}">
                <a16:creationId xmlns:a16="http://schemas.microsoft.com/office/drawing/2014/main" id="{DA2DB9E0-92D7-47CE-5976-1991825DE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185" y="5619179"/>
            <a:ext cx="2369770" cy="7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80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47021" y="349572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" sz="3600" b="1" i="0" u="none" baseline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Środa dla mokradeł</a:t>
            </a:r>
            <a:endParaRPr lang="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Graphique, conception, créativité, art&#10;&#10;Description générée automatiquement">
            <a:extLst>
              <a:ext uri="{FF2B5EF4-FFF2-40B4-BE49-F238E27FC236}">
                <a16:creationId xmlns:a16="http://schemas.microsoft.com/office/drawing/2014/main" id="{893200AB-5B89-34CC-75CD-ECDDBF396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430" y="1158727"/>
            <a:ext cx="952500" cy="952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28872" y="2466482"/>
            <a:ext cx="10312754" cy="1925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Angażowanie przez media społecznościowe.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Dzięki hashtagowi #WetlandsWednesday ludzie na całym świecie dzielą się inspiracjami i pomysłami.</a:t>
            </a:r>
          </a:p>
          <a:p>
            <a:pPr lvl="1" algn="l" rtl="0">
              <a:lnSpc>
                <a:spcPts val="2000"/>
              </a:lnSpc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Co udostępniać w postach: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przykłady udanych projektów ochrony mokradeł i historie sukcesu;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pomysły na działania, które każdy może podjąć, by chronić mokradła;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dyskusje na temat korzyści, jakie zrównoważone użytkowanie mokradeł przynosi zarówno ludziom, jak i planecie;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najlepsze praktyki i innowacyjne rozwiązania w gospodarowaniu mokradłami;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osobiste refleksje związane z mokradłami.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</a:pPr>
            <a:endParaRPr lang="pl" sz="1600" dirty="0"/>
          </a:p>
          <a:p>
            <a:pPr algn="l" rtl="0">
              <a:lnSpc>
                <a:spcPts val="2000"/>
              </a:lnSpc>
              <a:spcBef>
                <a:spcPts val="0"/>
              </a:spcBef>
            </a:pPr>
            <a:endParaRPr lang="pl" sz="14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572ACED-D40D-F674-EF99-310980682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040" y="5082754"/>
            <a:ext cx="1562100" cy="1358900"/>
          </a:xfrm>
          <a:prstGeom prst="rect">
            <a:avLst/>
          </a:prstGeom>
        </p:spPr>
      </p:pic>
      <p:pic>
        <p:nvPicPr>
          <p:cNvPr id="7" name="Image 6" descr="Une image contenant motif, Caractère coloré&#10;&#10;Description générée automatiquement">
            <a:extLst>
              <a:ext uri="{FF2B5EF4-FFF2-40B4-BE49-F238E27FC236}">
                <a16:creationId xmlns:a16="http://schemas.microsoft.com/office/drawing/2014/main" id="{09A281A7-CBC8-0FCE-B11F-E34F55339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758" y="5813819"/>
            <a:ext cx="4699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81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582FA-F705-1B0E-78D8-F1DC5EAD2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B1AB79B-F183-B420-B7B5-C16C48953702}"/>
              </a:ext>
            </a:extLst>
          </p:cNvPr>
          <p:cNvSpPr>
            <a:spLocks noGrp="1"/>
          </p:cNvSpPr>
          <p:nvPr/>
        </p:nvSpPr>
        <p:spPr>
          <a:xfrm>
            <a:off x="838200" y="3961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02AAD4-D1DC-246E-D3F4-A1602B08EDB4}"/>
              </a:ext>
            </a:extLst>
          </p:cNvPr>
          <p:cNvSpPr>
            <a:spLocks noGrp="1"/>
          </p:cNvSpPr>
          <p:nvPr/>
        </p:nvSpPr>
        <p:spPr>
          <a:xfrm>
            <a:off x="1221528" y="2272425"/>
            <a:ext cx="9748944" cy="1658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4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Nasze dzisiejsze działania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4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rzecz mokradeł ukształtują przyszłość kolejnych pokoleń.</a:t>
            </a:r>
            <a:endParaRPr lang="pl" sz="440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main, art,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E8300422-0F8A-F8ED-6583-4FB932989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8154">
            <a:off x="10911336" y="4448723"/>
            <a:ext cx="762000" cy="2527300"/>
          </a:xfrm>
          <a:prstGeom prst="rect">
            <a:avLst/>
          </a:prstGeom>
        </p:spPr>
      </p:pic>
      <p:pic>
        <p:nvPicPr>
          <p:cNvPr id="8" name="Image 7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3D87A3E3-3041-4BB9-14B9-8283ECD84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7078">
            <a:off x="7656251" y="4892670"/>
            <a:ext cx="2489200" cy="2489200"/>
          </a:xfrm>
          <a:prstGeom prst="rect">
            <a:avLst/>
          </a:prstGeom>
        </p:spPr>
      </p:pic>
      <p:pic>
        <p:nvPicPr>
          <p:cNvPr id="7" name="Image 6" descr="Une image contenant outil, conception&#10;&#10;Description générée automatiquement">
            <a:extLst>
              <a:ext uri="{FF2B5EF4-FFF2-40B4-BE49-F238E27FC236}">
                <a16:creationId xmlns:a16="http://schemas.microsoft.com/office/drawing/2014/main" id="{8A6E9DD2-B817-1099-A8EB-59AEA70A5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07008">
            <a:off x="9234905" y="5375270"/>
            <a:ext cx="1384300" cy="1524000"/>
          </a:xfrm>
          <a:prstGeom prst="rect">
            <a:avLst/>
          </a:prstGeom>
        </p:spPr>
      </p:pic>
      <p:pic>
        <p:nvPicPr>
          <p:cNvPr id="11" name="Image 10" descr="Une image contenant main, art,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5B3C8BDB-730D-1127-D30C-28FCD2246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8154" flipH="1">
            <a:off x="6986566" y="5487486"/>
            <a:ext cx="516294" cy="1857136"/>
          </a:xfrm>
          <a:prstGeom prst="rect">
            <a:avLst/>
          </a:prstGeom>
        </p:spPr>
      </p:pic>
      <p:pic>
        <p:nvPicPr>
          <p:cNvPr id="5" name="Image 4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3B509DE2-BED0-C0BD-E1CD-139EC00A3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72722">
            <a:off x="9955414" y="5943999"/>
            <a:ext cx="952500" cy="1016000"/>
          </a:xfrm>
          <a:prstGeom prst="rect">
            <a:avLst/>
          </a:prstGeom>
        </p:spPr>
      </p:pic>
      <p:pic>
        <p:nvPicPr>
          <p:cNvPr id="10" name="Image 9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5FD8E017-D1EA-B6B9-E9EC-FE52B0027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603356" flipH="1" flipV="1">
            <a:off x="7484652" y="5982759"/>
            <a:ext cx="898361" cy="95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36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582FA-F705-1B0E-78D8-F1DC5EAD2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B1AB79B-F183-B420-B7B5-C16C48953702}"/>
              </a:ext>
            </a:extLst>
          </p:cNvPr>
          <p:cNvSpPr>
            <a:spLocks noGrp="1"/>
          </p:cNvSpPr>
          <p:nvPr/>
        </p:nvSpPr>
        <p:spPr>
          <a:xfrm>
            <a:off x="838200" y="3961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art, dessin, graphisme, illustration&#10;&#10;Description générée automatiquement">
            <a:extLst>
              <a:ext uri="{FF2B5EF4-FFF2-40B4-BE49-F238E27FC236}">
                <a16:creationId xmlns:a16="http://schemas.microsoft.com/office/drawing/2014/main" id="{63F01738-077B-1284-CEA4-B88CB0127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361" y="2192841"/>
            <a:ext cx="4122353" cy="342268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02AAD4-D1DC-246E-D3F4-A1602B08EDB4}"/>
              </a:ext>
            </a:extLst>
          </p:cNvPr>
          <p:cNvSpPr>
            <a:spLocks noGrp="1"/>
          </p:cNvSpPr>
          <p:nvPr/>
        </p:nvSpPr>
        <p:spPr>
          <a:xfrm>
            <a:off x="980132" y="2762997"/>
            <a:ext cx="9748944" cy="1658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4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Chrońmy mokradła</a:t>
            </a:r>
            <a:br>
              <a:rPr lang="pl" sz="44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44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naszej wspólnej </a:t>
            </a:r>
            <a:br>
              <a:rPr lang="pl" sz="44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44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przyszłości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" sz="4400" b="1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pl" sz="3000" b="1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Doceniaj. Chroń. Inspiruj.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" sz="440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3119687-7692-B480-B1AA-7056E3BB4496}"/>
              </a:ext>
            </a:extLst>
          </p:cNvPr>
          <p:cNvSpPr>
            <a:spLocks noGrp="1"/>
          </p:cNvSpPr>
          <p:nvPr/>
        </p:nvSpPr>
        <p:spPr>
          <a:xfrm>
            <a:off x="727024" y="230899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80000"/>
              </a:lnSpc>
            </a:pPr>
            <a:r>
              <a:rPr lang="pl" sz="36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Światowy Dzień Mokradeł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873F51-4396-C259-01B9-38224247E63E}"/>
              </a:ext>
            </a:extLst>
          </p:cNvPr>
          <p:cNvSpPr>
            <a:spLocks noGrp="1"/>
          </p:cNvSpPr>
          <p:nvPr/>
        </p:nvSpPr>
        <p:spPr>
          <a:xfrm>
            <a:off x="727024" y="1841073"/>
            <a:ext cx="11093267" cy="4646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100"/>
              </a:spcBef>
              <a:spcAft>
                <a:spcPts val="600"/>
              </a:spcAft>
              <a:buNone/>
            </a:pPr>
            <a: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Szerzenie informacji na temat wysokoproduktywnego i zagrożonego ekosystemu.</a:t>
            </a:r>
            <a:b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" sz="2000" b="1" i="0" u="none" baseline="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Globalna kampania informacyjna.</a:t>
            </a:r>
          </a:p>
          <a:p>
            <a:pPr lvl="2" algn="l" rtl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</a:pPr>
            <a:r>
              <a:rPr lang="pl" sz="14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Apel do narodów – i wszystkich ludzi na całym świecie – o ochronę terenów podmokłych naszej planety.</a:t>
            </a:r>
          </a:p>
          <a:p>
            <a:pPr lvl="2" algn="l" rtl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</a:pPr>
            <a:r>
              <a:rPr lang="pl" sz="1400" b="0" i="0" u="none" kern="100" baseline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Przypomnienie, że</a:t>
            </a:r>
            <a:r>
              <a:rPr lang="pl" sz="14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zdrowe mokradła są niezbędne dla naszego ogólnego dobrobytu i długofalowego przetrwania.</a:t>
            </a:r>
            <a:endParaRPr lang="pl" sz="1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</a:pPr>
            <a:r>
              <a:rPr lang="pl" sz="1600" b="0" i="0" u="none" kern="100" baseline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Światowy Dzień </a:t>
            </a:r>
            <a:r>
              <a:rPr lang="pl" sz="1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Mokradeł </a:t>
            </a:r>
            <a:r>
              <a:rPr lang="pl" sz="1600" b="0" i="0" u="none" kern="100" baseline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obchodzony co roku </a:t>
            </a:r>
            <a:r>
              <a:rPr lang="pl" sz="1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 lutego od 1997 r.</a:t>
            </a:r>
          </a:p>
          <a:p>
            <a:pPr lvl="1" algn="l" rtl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Rocznica podpisania Konwencji </a:t>
            </a:r>
            <a:r>
              <a:rPr lang="pl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amsarskiej.</a:t>
            </a:r>
          </a:p>
          <a:p>
            <a:pPr lvl="2" algn="l" rtl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Przyjęta jako traktat międzynarodowy w 1971 r. w Ramsarze w Iranie, u wybrzeży Morza Kaspijskiego.</a:t>
            </a:r>
          </a:p>
          <a:p>
            <a:pPr lvl="2" algn="l" rtl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To pierwsza na świecie współczesna wielostronna umowa środowiskowa.</a:t>
            </a:r>
          </a:p>
          <a:p>
            <a:pPr lvl="2" algn="l" rtl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Jedyna dotycząca konkretnego ekosystemu – obszarów wodno-błotnych.</a:t>
            </a:r>
          </a:p>
          <a:p>
            <a:pPr lvl="2" algn="l" rtl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</a:pPr>
            <a:r>
              <a:rPr lang="pl" sz="14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 konwencji przystąpiły już 172 państwa (Umawiające się Strony). </a:t>
            </a:r>
          </a:p>
          <a:p>
            <a:pPr lvl="3" algn="l" rtl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</a:pPr>
            <a:r>
              <a:rPr lang="pl" sz="1200" b="0" i="0" u="none" kern="100" baseline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Każde z nich jest </a:t>
            </a:r>
            <a:r>
              <a:rPr lang="pl" sz="12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zaangażowane w ochronę i rozsądne zrównoważone użytkowanie terenów podmokłych na swoim terytorium.</a:t>
            </a:r>
          </a:p>
          <a:p>
            <a:pPr lvl="1" algn="l" rtl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Od 2022 r. </a:t>
            </a:r>
            <a:r>
              <a:rPr lang="pl" sz="1600" b="0" i="0" u="none" kern="100" baseline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Światowy Dzień </a:t>
            </a:r>
            <a:r>
              <a:rPr lang="pl" sz="1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Mokradeł </a:t>
            </a: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jest oficjalnym świętem Organizacji Narodów Zjednoczonych.</a:t>
            </a:r>
          </a:p>
          <a:p>
            <a:pPr lvl="1" algn="l" rtl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Wpisuje się w </a:t>
            </a:r>
            <a:r>
              <a:rPr lang="pl" sz="1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Dekadę Restytucji Ekosystemów ONZ, w której wzywa się </a:t>
            </a:r>
            <a:br>
              <a:rPr lang="pl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l" sz="1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 ochrony i odtwarzania ekosystemów na całym świecie (2021–2030</a:t>
            </a:r>
            <a:r>
              <a:rPr lang="pl" sz="1600" b="0" i="0" u="none" kern="100" baseline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</a:t>
            </a:r>
            <a:r>
              <a:rPr lang="pl" sz="1600" b="0" i="0" u="none" kern="100" baseline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age 1" descr="Une image contenant fleur, clipart, dessin humoristique&#10;&#10;Description générée automatiquement">
            <a:extLst>
              <a:ext uri="{FF2B5EF4-FFF2-40B4-BE49-F238E27FC236}">
                <a16:creationId xmlns:a16="http://schemas.microsoft.com/office/drawing/2014/main" id="{338ABD0B-CB8A-D358-D4C5-38AFD8A18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3882" y="5631547"/>
            <a:ext cx="673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4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E368D0-7124-1743-AB96-6C4CEE6131D6}"/>
              </a:ext>
            </a:extLst>
          </p:cNvPr>
          <p:cNvSpPr/>
          <p:nvPr/>
        </p:nvSpPr>
        <p:spPr>
          <a:xfrm>
            <a:off x="0" y="0"/>
            <a:ext cx="288000" cy="288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EA80ED-5256-2677-3569-702ADB75CB49}"/>
              </a:ext>
            </a:extLst>
          </p:cNvPr>
          <p:cNvSpPr/>
          <p:nvPr/>
        </p:nvSpPr>
        <p:spPr>
          <a:xfrm>
            <a:off x="287999" y="0"/>
            <a:ext cx="11616000" cy="288000"/>
          </a:xfrm>
          <a:prstGeom prst="rect">
            <a:avLst/>
          </a:prstGeom>
          <a:solidFill>
            <a:srgbClr val="E92E09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272BED-7911-E27E-0FC5-F538B603A301}"/>
              </a:ext>
            </a:extLst>
          </p:cNvPr>
          <p:cNvSpPr/>
          <p:nvPr/>
        </p:nvSpPr>
        <p:spPr>
          <a:xfrm>
            <a:off x="11904000" y="0"/>
            <a:ext cx="288000" cy="288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25F029-50AA-1821-F078-0FB76AE46357}"/>
              </a:ext>
            </a:extLst>
          </p:cNvPr>
          <p:cNvSpPr/>
          <p:nvPr/>
        </p:nvSpPr>
        <p:spPr>
          <a:xfrm>
            <a:off x="285055" y="288000"/>
            <a:ext cx="11616000" cy="6253595"/>
          </a:xfrm>
          <a:prstGeom prst="rect">
            <a:avLst/>
          </a:prstGeom>
          <a:solidFill>
            <a:srgbClr val="FDBA0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4214E3-53E8-8AC9-8CCB-29A71E8D9E56}"/>
              </a:ext>
            </a:extLst>
          </p:cNvPr>
          <p:cNvSpPr>
            <a:spLocks noGrp="1"/>
          </p:cNvSpPr>
          <p:nvPr/>
        </p:nvSpPr>
        <p:spPr>
          <a:xfrm>
            <a:off x="1220056" y="2743935"/>
            <a:ext cx="9748944" cy="1658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0" b="1" i="0" u="none" baseline="0" dirty="0">
                <a:latin typeface="Calibri (Headings)"/>
              </a:rPr>
              <a:t>Razem to możliwe.</a:t>
            </a:r>
            <a:endParaRPr lang="pl" sz="600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1B26BF-BFA8-1E84-8789-7E52737EA117}"/>
              </a:ext>
            </a:extLst>
          </p:cNvPr>
          <p:cNvSpPr/>
          <p:nvPr/>
        </p:nvSpPr>
        <p:spPr>
          <a:xfrm rot="16200000">
            <a:off x="-2976906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CA6CE6-7D6C-D52F-12CD-159574E4CE25}"/>
              </a:ext>
            </a:extLst>
          </p:cNvPr>
          <p:cNvSpPr/>
          <p:nvPr/>
        </p:nvSpPr>
        <p:spPr>
          <a:xfrm rot="16200000">
            <a:off x="8924149" y="3276689"/>
            <a:ext cx="6241812" cy="288000"/>
          </a:xfrm>
          <a:prstGeom prst="rect">
            <a:avLst/>
          </a:prstGeom>
          <a:solidFill>
            <a:srgbClr val="0064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 dirty="0"/>
          </a:p>
        </p:txBody>
      </p:sp>
      <p:pic>
        <p:nvPicPr>
          <p:cNvPr id="15" name="Image 1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1C2CF6AD-19E5-0D95-490E-76EA14077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89" y="4829039"/>
            <a:ext cx="1022759" cy="1384798"/>
          </a:xfrm>
          <a:prstGeom prst="rect">
            <a:avLst/>
          </a:prstGeom>
        </p:spPr>
      </p:pic>
      <p:pic>
        <p:nvPicPr>
          <p:cNvPr id="16" name="Image 15" descr="Une image contenant texte, Police, noir, Graphique&#10;&#10;Description générée automatiquement">
            <a:extLst>
              <a:ext uri="{FF2B5EF4-FFF2-40B4-BE49-F238E27FC236}">
                <a16:creationId xmlns:a16="http://schemas.microsoft.com/office/drawing/2014/main" id="{68B213F9-0108-06C0-DA04-DF2566841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461" y="4862456"/>
            <a:ext cx="2687450" cy="139424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D8E9A7-BEF9-14B4-B4E5-DC110A9B03CF}"/>
              </a:ext>
            </a:extLst>
          </p:cNvPr>
          <p:cNvSpPr>
            <a:spLocks noGrp="1"/>
          </p:cNvSpPr>
          <p:nvPr/>
        </p:nvSpPr>
        <p:spPr>
          <a:xfrm>
            <a:off x="4703253" y="5861304"/>
            <a:ext cx="2785491" cy="427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0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#ActForWetlands</a:t>
            </a:r>
            <a:endParaRPr lang="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129F7E-BF41-3D2F-DFEC-07E6C53CF3C8}"/>
              </a:ext>
            </a:extLst>
          </p:cNvPr>
          <p:cNvSpPr/>
          <p:nvPr/>
        </p:nvSpPr>
        <p:spPr>
          <a:xfrm>
            <a:off x="0" y="6550702"/>
            <a:ext cx="288000" cy="288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D4F3A5-7F0D-0762-CF68-6BDF3C7FAF92}"/>
              </a:ext>
            </a:extLst>
          </p:cNvPr>
          <p:cNvSpPr/>
          <p:nvPr/>
        </p:nvSpPr>
        <p:spPr>
          <a:xfrm>
            <a:off x="287999" y="6550702"/>
            <a:ext cx="11616000" cy="28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B6707-F91D-4F53-FB97-E40AC926BFC3}"/>
              </a:ext>
            </a:extLst>
          </p:cNvPr>
          <p:cNvSpPr/>
          <p:nvPr/>
        </p:nvSpPr>
        <p:spPr>
          <a:xfrm>
            <a:off x="11904000" y="6550702"/>
            <a:ext cx="288000" cy="288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111432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6E89869-A2DE-E602-0F26-962DA2B31BAD}"/>
              </a:ext>
            </a:extLst>
          </p:cNvPr>
          <p:cNvSpPr>
            <a:spLocks noGrp="1"/>
          </p:cNvSpPr>
          <p:nvPr/>
        </p:nvSpPr>
        <p:spPr>
          <a:xfrm>
            <a:off x="710893" y="182681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pl" sz="28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15. posiedzenie Konferencji Umawiających się </a:t>
            </a:r>
            <a:br>
              <a:rPr lang="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28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Stron Konwencji </a:t>
            </a:r>
            <a:r>
              <a:rPr lang="pl" sz="28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" sz="28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amsarskiej (COP15)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38B72E4-A606-F141-805C-F384FCBB6854}"/>
              </a:ext>
            </a:extLst>
          </p:cNvPr>
          <p:cNvSpPr>
            <a:spLocks noGrp="1"/>
          </p:cNvSpPr>
          <p:nvPr/>
        </p:nvSpPr>
        <p:spPr>
          <a:xfrm>
            <a:off x="724695" y="1817832"/>
            <a:ext cx="10666762" cy="3953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Wykorzystanie globalnych możliwości.</a:t>
            </a:r>
            <a:b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" sz="2000" b="1" i="0" u="none" baseline="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Konferencja odbywa się co trzy lata.</a:t>
            </a:r>
          </a:p>
          <a:p>
            <a:pPr marL="342900" indent="-342900" algn="l" rtl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Przedstawiciele rządów każdej ze 172 Umawiających się Stron spotykają się,</a:t>
            </a:r>
            <a:b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aby przeprowadzić istotne dyskusje na temat ochrony i zrównoważonego</a:t>
            </a:r>
            <a:b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użytkowania obszarów wodno-błotnych, wspierać współpracę międzynarodową</a:t>
            </a:r>
            <a:b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i uzgodnić program prac na następne trzy lata.</a:t>
            </a:r>
          </a:p>
          <a:p>
            <a:pPr marL="342900" indent="-342900" algn="l" rtl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Najbliższa konferencja zaplanowana jest na 23–31 lipca 2025 r. w Victoria Falls w Zimbabwe.</a:t>
            </a:r>
          </a:p>
          <a:p>
            <a:pPr marL="342900" indent="-342900" algn="l" rtl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Ministerstwo Środowiska, Klimatu, Turystyki i Hotelarstwa Republiki Zimbabwe jest kluczowym </a:t>
            </a:r>
            <a:b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partnerem zarówno COP15, jak i Światowego Dnia Mokradeł 2025 (WWD2025).</a:t>
            </a:r>
          </a:p>
          <a:p>
            <a:pPr marL="342900" indent="-342900" algn="l" rtl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Konferencja pełni rolę platformy promującej ochronę mokradeł i podkreślającej ich wartość.</a:t>
            </a:r>
            <a:endParaRPr lang="pl" sz="160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 descr="Une image contenant texte, mammifère&#10;&#10;Description générée automatiquement">
            <a:extLst>
              <a:ext uri="{FF2B5EF4-FFF2-40B4-BE49-F238E27FC236}">
                <a16:creationId xmlns:a16="http://schemas.microsoft.com/office/drawing/2014/main" id="{593587F6-8634-1CE5-89A2-8FD122653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889" y="1817831"/>
            <a:ext cx="2159000" cy="2095500"/>
          </a:xfrm>
          <a:prstGeom prst="rect">
            <a:avLst/>
          </a:prstGeom>
        </p:spPr>
      </p:pic>
      <p:sp>
        <p:nvSpPr>
          <p:cNvPr id="18" name="ZoneTexte 3">
            <a:extLst>
              <a:ext uri="{FF2B5EF4-FFF2-40B4-BE49-F238E27FC236}">
                <a16:creationId xmlns:a16="http://schemas.microsoft.com/office/drawing/2014/main" id="{9140F04C-0118-A040-8B16-99F1B49BA6A3}"/>
              </a:ext>
            </a:extLst>
          </p:cNvPr>
          <p:cNvSpPr txBox="1"/>
          <p:nvPr/>
        </p:nvSpPr>
        <p:spPr>
          <a:xfrm>
            <a:off x="1948544" y="6527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265661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6690" y="396481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" sz="3600" b="1" i="0" u="none" baseline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Temat przewodni WWD2025 i COP15</a:t>
            </a:r>
            <a:endParaRPr lang="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C6A02E-B9E5-48CB-5015-B1EE510A9FBE}"/>
              </a:ext>
            </a:extLst>
          </p:cNvPr>
          <p:cNvSpPr>
            <a:spLocks noGrp="1"/>
          </p:cNvSpPr>
          <p:nvPr/>
        </p:nvSpPr>
        <p:spPr>
          <a:xfrm>
            <a:off x="726690" y="1988360"/>
            <a:ext cx="10825973" cy="4562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Łączymy siły na rzecz zrównoważonej przyszłości.</a:t>
            </a:r>
            <a:b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" sz="2000" b="1" i="0" u="none" baseline="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pl" sz="20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Chrońmy mokradła dla naszej wspólnej przyszłości.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Temat przewodni zarówno WWD2025, jak i COP15.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Podkreśla potrzebę współpracy i perspektywicznego myślenia.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Główny przekaz:</a:t>
            </a:r>
          </a:p>
          <a:p>
            <a:pPr lvl="3" algn="l" rtl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Jeśli będziemy doceniać i chronić te pełne bioróżnorodności, wydajne </a:t>
            </a:r>
            <a:b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ekosystemy oraz inspirować do podejmowania działań na ich rzecz,</a:t>
            </a:r>
            <a:b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możemy</a:t>
            </a:r>
            <a:r>
              <a:rPr lang="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zabezpieczyć naszą wspólną przyszłość i nasz dobrobyt.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Logo WWD2025 przedstawia ludzi z całego świata, którzy łączą się razem </a:t>
            </a:r>
            <a:br>
              <a:rPr lang="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w miłości do mokradeł i angażują się w ich ochronę.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Kolorystyka odzwierciedla barwy flagi Zimbabwe, ponieważ miejscem obrad </a:t>
            </a:r>
            <a:b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dotyczących globalnej ochrony mokradeł podczas COP15 będzie Victoria Falls w Zimbabwe.</a:t>
            </a:r>
            <a:endParaRPr lang="pl" sz="16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art, dessin, graphisme, illustration&#10;&#10;Description générée automatiquement">
            <a:extLst>
              <a:ext uri="{FF2B5EF4-FFF2-40B4-BE49-F238E27FC236}">
                <a16:creationId xmlns:a16="http://schemas.microsoft.com/office/drawing/2014/main" id="{4B206E79-BAD8-C349-3608-7C6578B24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418" y="1906859"/>
            <a:ext cx="2841411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1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6690" y="348577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" sz="3600" b="1" i="0" u="none" baseline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Główne cele</a:t>
            </a:r>
            <a:endParaRPr lang="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729710" y="1726357"/>
            <a:ext cx="10106949" cy="4808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Koncentracja na wspólnych działaniach. </a:t>
            </a:r>
            <a:b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" sz="2000" b="1" i="0" u="none" baseline="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 rtl="0">
              <a:lnSpc>
                <a:spcPts val="2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Celem kampanii jest:</a:t>
            </a:r>
          </a:p>
          <a:p>
            <a:pPr marL="1257300" lvl="2" indent="-342900" algn="l" rtl="0">
              <a:lnSpc>
                <a:spcPts val="2000"/>
              </a:lnSpc>
              <a:spcBef>
                <a:spcPts val="1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podniesienie świadomości opinii publicznej, decydentów i zainteresowanych stron na temat </a:t>
            </a:r>
            <a:b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kluczowej roli mokradeł w zrównoważeniu środowiskowym i przetrwaniu ludzi;</a:t>
            </a:r>
            <a:endParaRPr lang="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l" rtl="0">
              <a:lnSpc>
                <a:spcPts val="2000"/>
              </a:lnSpc>
              <a:spcBef>
                <a:spcPts val="1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podkreślenie wyzwań związanych z terenami podmokłymi;</a:t>
            </a:r>
          </a:p>
          <a:p>
            <a:pPr marL="1257300" lvl="2" indent="-342900" algn="l" rtl="0">
              <a:lnSpc>
                <a:spcPts val="2000"/>
              </a:lnSpc>
              <a:spcBef>
                <a:spcPts val="1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zainspirowanie rządów, organizacji i osób prywatnych do podjęcia działań na rzecz ochrony </a:t>
            </a:r>
            <a:b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i odtworzenia obszarów podmokłych – na szczeblu krajowym i międzynarodowym; </a:t>
            </a:r>
          </a:p>
          <a:p>
            <a:pPr marL="1257300" lvl="2" indent="-342900" algn="l" rtl="0">
              <a:lnSpc>
                <a:spcPts val="2000"/>
              </a:lnSpc>
              <a:spcBef>
                <a:spcPts val="1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propagowanie włączenia ochrony mokradeł do szerszych programów </a:t>
            </a:r>
            <a:br>
              <a:rPr lang="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środowiskowych i rozwojowych;</a:t>
            </a:r>
          </a:p>
          <a:p>
            <a:pPr marL="1257300" lvl="2" indent="-342900" algn="l" rtl="0">
              <a:lnSpc>
                <a:spcPts val="2000"/>
              </a:lnSpc>
              <a:spcBef>
                <a:spcPts val="1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zaprezentowanie udanych projektów w zakresie ochrony i odtwarzania mokradeł </a:t>
            </a:r>
            <a:br>
              <a:rPr lang="p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z całego świata; </a:t>
            </a:r>
          </a:p>
          <a:p>
            <a:pPr marL="1257300" lvl="2" indent="-342900" algn="l" rtl="0">
              <a:lnSpc>
                <a:spcPts val="2000"/>
              </a:lnSpc>
              <a:spcBef>
                <a:spcPts val="1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dzielenie się najlepszymi praktykami i innowacyjnymi podejściami do gospodarowania terenami podmokłymi;</a:t>
            </a:r>
          </a:p>
          <a:p>
            <a:pPr marL="1257300" lvl="2" indent="-342900" algn="l" rtl="0">
              <a:lnSpc>
                <a:spcPts val="2000"/>
              </a:lnSpc>
              <a:spcBef>
                <a:spcPts val="1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zwiększenie partnerstwa i inwestycji w ochronę mokradeł.</a:t>
            </a:r>
          </a:p>
          <a:p>
            <a:pPr marL="800100" lvl="1" indent="-342900" algn="l" rtl="0">
              <a:lnSpc>
                <a:spcPts val="2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Hashtagi:   </a:t>
            </a:r>
            <a:r>
              <a:rPr lang="pl" sz="1600" b="0" i="0" u="none" baseline="0" dirty="0"/>
              <a:t>#WWD2025  –   #WetlandsCOP15   –   #WetlandsForOurCommonFuture </a:t>
            </a:r>
          </a:p>
          <a:p>
            <a:pPr marL="0" indent="0" algn="l" rtl="0">
              <a:lnSpc>
                <a:spcPts val="2000"/>
              </a:lnSpc>
              <a:spcBef>
                <a:spcPts val="0"/>
              </a:spcBef>
              <a:buNone/>
            </a:pPr>
            <a:endParaRPr lang="pl" sz="1600" dirty="0"/>
          </a:p>
          <a:p>
            <a:pPr marL="342900" indent="-342900" algn="l" rtl="0">
              <a:lnSpc>
                <a:spcPts val="2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pl" sz="2000" dirty="0">
              <a:solidFill>
                <a:srgbClr val="655348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Graphique, symbole, conception&#10;&#10;Description générée automatiquement">
            <a:extLst>
              <a:ext uri="{FF2B5EF4-FFF2-40B4-BE49-F238E27FC236}">
                <a16:creationId xmlns:a16="http://schemas.microsoft.com/office/drawing/2014/main" id="{ED89B93C-BBAE-3EF6-AAD7-75813BC45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02225">
            <a:off x="11467295" y="1871549"/>
            <a:ext cx="838200" cy="850900"/>
          </a:xfrm>
          <a:prstGeom prst="rect">
            <a:avLst/>
          </a:prstGeom>
        </p:spPr>
      </p:pic>
      <p:pic>
        <p:nvPicPr>
          <p:cNvPr id="5" name="Image 4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E64861D6-6962-28AC-135F-0E0F6FBE0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7400" y="2684512"/>
            <a:ext cx="2489200" cy="2489200"/>
          </a:xfrm>
          <a:prstGeom prst="rect">
            <a:avLst/>
          </a:prstGeom>
        </p:spPr>
      </p:pic>
      <p:pic>
        <p:nvPicPr>
          <p:cNvPr id="2" name="Image 1" descr="Une image contenant conception&#10;&#10;Description générée automatiquement avec une confiance moyenne">
            <a:extLst>
              <a:ext uri="{FF2B5EF4-FFF2-40B4-BE49-F238E27FC236}">
                <a16:creationId xmlns:a16="http://schemas.microsoft.com/office/drawing/2014/main" id="{0861A7D1-5575-6EE7-3B46-7C6F24983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6659" y="4953895"/>
            <a:ext cx="1816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7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725505" y="414793"/>
            <a:ext cx="10890836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" sz="3600" b="1" i="0" u="none" baseline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Mokradła: cenny i kluczowy </a:t>
            </a:r>
            <a:br>
              <a:rPr lang="pl" sz="3600" b="1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</a:br>
            <a:r>
              <a:rPr lang="pl" sz="3600" b="1" i="0" u="none" baseline="0"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ekosystem</a:t>
            </a:r>
            <a:endParaRPr lang="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 descr="Une image contenant Graphique, conception, créativité, art&#10;&#10;Description générée automatiquement">
            <a:extLst>
              <a:ext uri="{FF2B5EF4-FFF2-40B4-BE49-F238E27FC236}">
                <a16:creationId xmlns:a16="http://schemas.microsoft.com/office/drawing/2014/main" id="{AC663E91-1760-8863-5C3B-78B7D2A7E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92146">
            <a:off x="8389822" y="973772"/>
            <a:ext cx="745218" cy="74521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DADD30-5BA8-FFFE-E2EC-AE80F70B90EF}"/>
              </a:ext>
            </a:extLst>
          </p:cNvPr>
          <p:cNvSpPr>
            <a:spLocks noGrp="1"/>
          </p:cNvSpPr>
          <p:nvPr/>
        </p:nvSpPr>
        <p:spPr>
          <a:xfrm>
            <a:off x="718120" y="2003638"/>
            <a:ext cx="10790930" cy="4443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" sz="20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Pełne życia, korzyści i wartości dla całej społeczności.</a:t>
            </a:r>
            <a:br>
              <a:rPr lang="pl" sz="2200" b="1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" sz="2200" b="1" i="0" u="none" baseline="0" dirty="0">
              <a:solidFill>
                <a:srgbClr val="0064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Dzięki mokradłom życie na Ziemi jest możliwe.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Silnie wzajemnie połączone i pełne bioróżnorodności.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Łączą góry z oceanami, </a:t>
            </a:r>
            <a:r>
              <a:rPr lang="pl" sz="1400" dirty="0">
                <a:latin typeface="Arial" panose="020B0604020202020204" pitchFamily="34" charset="0"/>
                <a:cs typeface="Arial" panose="020B0604020202020204" pitchFamily="34" charset="0"/>
              </a:rPr>
              <a:t>wy</a:t>
            </a: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kraczają poza granice państw, scalają różnorodne siedliska i ułatwiają migrację gatunków. 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Woda to kluczowy element kształtujący środowisko, życie roślin i zwierząt. 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Zajmują &gt;12,1 mln kilometrów kwadratowych na świecie, ~6% powierzchni lądowej planety.</a:t>
            </a:r>
          </a:p>
          <a:p>
            <a:pPr lvl="1" algn="l" rtl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pl" sz="16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Mogą być słonowodne lub słodkowodne, śródlądowe lub przybrzeżne, naturalne lub stworzone przez człowieka, stałe lub tymczasowe, stojące lub płynące.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Mokradła słodkowodne: rzeki, jeziora, sadzawki, terasy zalewowe, torfowiska i bagna.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Mokradła słonowodne: estuaria, muliste płycizny, słone bagna, namorzyny, laguny, rafy koralowe i rafy skorupiaków.</a:t>
            </a:r>
          </a:p>
          <a:p>
            <a:pPr lvl="2" algn="l" rtl="0">
              <a:lnSpc>
                <a:spcPts val="2000"/>
              </a:lnSpc>
              <a:spcBef>
                <a:spcPts val="0"/>
              </a:spcBef>
            </a:pPr>
            <a:r>
              <a:rPr lang="pl" sz="1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Mokradła antropogeniczne: stawy rybne, pola ryżowe, zbiorniki retencyjne i solniska.</a:t>
            </a:r>
          </a:p>
        </p:txBody>
      </p:sp>
      <p:pic>
        <p:nvPicPr>
          <p:cNvPr id="3" name="Image 2" descr="Une image contenant Graphique, clipart, conception&#10;&#10;Description générée automatiquement">
            <a:extLst>
              <a:ext uri="{FF2B5EF4-FFF2-40B4-BE49-F238E27FC236}">
                <a16:creationId xmlns:a16="http://schemas.microsoft.com/office/drawing/2014/main" id="{444C7CAB-B7D2-4F11-DBDB-78D6024A1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08803">
            <a:off x="10873980" y="1953237"/>
            <a:ext cx="901700" cy="355600"/>
          </a:xfrm>
          <a:prstGeom prst="rect">
            <a:avLst/>
          </a:prstGeom>
        </p:spPr>
      </p:pic>
      <p:pic>
        <p:nvPicPr>
          <p:cNvPr id="10" name="Image 9" descr="Une image contenant plante&#10;&#10;Description générée automatiquement avec une confiance moyenne">
            <a:extLst>
              <a:ext uri="{FF2B5EF4-FFF2-40B4-BE49-F238E27FC236}">
                <a16:creationId xmlns:a16="http://schemas.microsoft.com/office/drawing/2014/main" id="{7E2326F2-A0ED-4B9B-B27D-472375494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28885" y="5452946"/>
            <a:ext cx="1263370" cy="13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4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961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E9114C-6DB1-89AA-6F8F-C73225B9CC34}"/>
              </a:ext>
            </a:extLst>
          </p:cNvPr>
          <p:cNvSpPr>
            <a:spLocks noGrp="1"/>
          </p:cNvSpPr>
          <p:nvPr/>
        </p:nvSpPr>
        <p:spPr>
          <a:xfrm>
            <a:off x="980132" y="2231605"/>
            <a:ext cx="10373668" cy="1658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3800"/>
              </a:lnSpc>
              <a:spcBef>
                <a:spcPts val="0"/>
              </a:spcBef>
              <a:buNone/>
            </a:pPr>
            <a:r>
              <a:rPr lang="pl" sz="3000" b="0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„Wszędzie tam, gdzie ziemia styka się z wodą, tętni życie. Mokradła obecne w każdym zakątku naszej pięknej planety nazywane są </a:t>
            </a:r>
            <a:r>
              <a:rPr lang="pl" sz="300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często </a:t>
            </a:r>
            <a:r>
              <a:rPr lang="pl" sz="3000" b="0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tętnicami i żyłami Ziemi.</a:t>
            </a:r>
            <a:br>
              <a:rPr lang="pl" sz="3000" b="0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3000" b="0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majestatyczne, potężne tereny podmokłe</a:t>
            </a:r>
            <a:br>
              <a:rPr lang="pl" sz="3000" b="0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3000" b="0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krajobraz wart podziwiania.”</a:t>
            </a:r>
            <a:endParaRPr lang="pl" sz="30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7DDCC8-C381-BA82-9739-EC110AC780D8}"/>
              </a:ext>
            </a:extLst>
          </p:cNvPr>
          <p:cNvSpPr txBox="1"/>
          <p:nvPr/>
        </p:nvSpPr>
        <p:spPr>
          <a:xfrm>
            <a:off x="2115981" y="4858467"/>
            <a:ext cx="81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l" sz="1800" b="0" i="0" u="none" kern="1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pl" sz="1800" b="0" i="1" u="none" kern="1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 Musonda Mumba, Sekretarz Generalna Konwencji </a:t>
            </a:r>
            <a:r>
              <a:rPr lang="pl" i="1" kern="1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pl" sz="1800" b="0" i="1" u="none" kern="1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amsarskiej</a:t>
            </a:r>
            <a:endParaRPr lang="pl" dirty="0"/>
          </a:p>
        </p:txBody>
      </p:sp>
      <p:pic>
        <p:nvPicPr>
          <p:cNvPr id="7" name="Image 6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3950F83D-4BBF-BEA4-7BF4-409E19BE1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76" y="5043133"/>
            <a:ext cx="987752" cy="1337399"/>
          </a:xfrm>
          <a:prstGeom prst="rect">
            <a:avLst/>
          </a:prstGeom>
        </p:spPr>
      </p:pic>
      <p:pic>
        <p:nvPicPr>
          <p:cNvPr id="8" name="Image 7" descr="Une image contenant texte, mammifère&#10;&#10;Description générée automatiquement">
            <a:extLst>
              <a:ext uri="{FF2B5EF4-FFF2-40B4-BE49-F238E27FC236}">
                <a16:creationId xmlns:a16="http://schemas.microsoft.com/office/drawing/2014/main" id="{372C27D9-3806-C64F-BABF-84274E280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751" y="5043236"/>
            <a:ext cx="1377926" cy="13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0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31E4FAC-9A8A-7749-F939-F9764542F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776"/>
            <a:ext cx="10515600" cy="2697083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pl" sz="44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Dlaczego mokradła są ważne</a:t>
            </a:r>
            <a:endParaRPr lang="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cercle, symbole, art&#10;&#10;Description générée automatiquement">
            <a:extLst>
              <a:ext uri="{FF2B5EF4-FFF2-40B4-BE49-F238E27FC236}">
                <a16:creationId xmlns:a16="http://schemas.microsoft.com/office/drawing/2014/main" id="{898B1A3A-7C84-1478-15C1-26DDE7E84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251" y="4533299"/>
            <a:ext cx="1522036" cy="2034558"/>
          </a:xfrm>
          <a:prstGeom prst="rect">
            <a:avLst/>
          </a:prstGeom>
        </p:spPr>
      </p:pic>
      <p:pic>
        <p:nvPicPr>
          <p:cNvPr id="5" name="Image 4" descr="Une image contenant cercle, symbole, art&#10;&#10;Description générée automatiquement">
            <a:extLst>
              <a:ext uri="{FF2B5EF4-FFF2-40B4-BE49-F238E27FC236}">
                <a16:creationId xmlns:a16="http://schemas.microsoft.com/office/drawing/2014/main" id="{8CE8B0A1-3AF3-8AE9-6D29-F7732BE4F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73" y="4533299"/>
            <a:ext cx="1522036" cy="2034558"/>
          </a:xfrm>
          <a:prstGeom prst="rect">
            <a:avLst/>
          </a:prstGeom>
        </p:spPr>
      </p:pic>
      <p:pic>
        <p:nvPicPr>
          <p:cNvPr id="6" name="Image 5" descr="Une image contenant cercle, symbole, art&#10;&#10;Description générée automatiquement">
            <a:extLst>
              <a:ext uri="{FF2B5EF4-FFF2-40B4-BE49-F238E27FC236}">
                <a16:creationId xmlns:a16="http://schemas.microsoft.com/office/drawing/2014/main" id="{6CE9C982-F8C0-02C2-A57F-068A64FDD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895" y="4533299"/>
            <a:ext cx="1522036" cy="2034558"/>
          </a:xfrm>
          <a:prstGeom prst="rect">
            <a:avLst/>
          </a:prstGeom>
        </p:spPr>
      </p:pic>
      <p:pic>
        <p:nvPicPr>
          <p:cNvPr id="8" name="Image 7" descr="Une image contenant motif, Caractère coloré&#10;&#10;Description générée automatiquement">
            <a:extLst>
              <a:ext uri="{FF2B5EF4-FFF2-40B4-BE49-F238E27FC236}">
                <a16:creationId xmlns:a16="http://schemas.microsoft.com/office/drawing/2014/main" id="{518362C8-1C65-BDF4-A94F-A950AB4DBE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623"/>
          <a:stretch/>
        </p:blipFill>
        <p:spPr>
          <a:xfrm>
            <a:off x="-24817" y="5724610"/>
            <a:ext cx="3306992" cy="647700"/>
          </a:xfrm>
          <a:prstGeom prst="rect">
            <a:avLst/>
          </a:prstGeom>
        </p:spPr>
      </p:pic>
      <p:pic>
        <p:nvPicPr>
          <p:cNvPr id="7" name="Image 6" descr="Une image contenant motif, Caractère coloré&#10;&#10;Description générée automatiquement">
            <a:extLst>
              <a:ext uri="{FF2B5EF4-FFF2-40B4-BE49-F238E27FC236}">
                <a16:creationId xmlns:a16="http://schemas.microsoft.com/office/drawing/2014/main" id="{0156DE82-F086-C97E-3D54-A9A036D01A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623"/>
          <a:stretch/>
        </p:blipFill>
        <p:spPr>
          <a:xfrm>
            <a:off x="8885008" y="5724610"/>
            <a:ext cx="3306992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5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84925DEB-DEAB-B5AB-EBCC-CD3E73B17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27719">
            <a:off x="-294888" y="203123"/>
            <a:ext cx="2489200" cy="2489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38200" y="396115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symbole, clipart, conception&#10;&#10;Description générée automatiquement">
            <a:extLst>
              <a:ext uri="{FF2B5EF4-FFF2-40B4-BE49-F238E27FC236}">
                <a16:creationId xmlns:a16="http://schemas.microsoft.com/office/drawing/2014/main" id="{EBDBD7C0-F178-3AF8-9D4F-F5CB84D8B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997459" y="1146368"/>
            <a:ext cx="839363" cy="108211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E9114C-6DB1-89AA-6F8F-C73225B9CC34}"/>
              </a:ext>
            </a:extLst>
          </p:cNvPr>
          <p:cNvSpPr>
            <a:spLocks noGrp="1"/>
          </p:cNvSpPr>
          <p:nvPr/>
        </p:nvSpPr>
        <p:spPr>
          <a:xfrm>
            <a:off x="1221528" y="2145230"/>
            <a:ext cx="10515600" cy="2800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b="0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Społeczności ludzkie są w zasadniczy i fundamentalny sposób powiązane z obszarami podmokłymi.</a:t>
            </a:r>
            <a:br>
              <a:rPr lang="pl" sz="3000" b="0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3000" b="0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Najstarsze cywilizacje miejskie powstawały na wielkich terasach zalewowych Afryki Północnej, Eurazji, Andów</a:t>
            </a:r>
            <a:br>
              <a:rPr lang="pl" sz="3000" b="0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3000" b="0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Mezoameryki, co świadczy o znaczeniu mokradeł</a:t>
            </a:r>
            <a:br>
              <a:rPr lang="pl" sz="3000" b="0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3000" b="0" i="0" u="none" baseline="0" dirty="0">
                <a:solidFill>
                  <a:srgbClr val="006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ludzkości. </a:t>
            </a:r>
            <a:endParaRPr lang="pl" sz="3000" dirty="0">
              <a:solidFill>
                <a:srgbClr val="6553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Une image contenant dessin humoristique, dessin, clipart, illustration&#10;&#10;Description générée automatiquement">
            <a:extLst>
              <a:ext uri="{FF2B5EF4-FFF2-40B4-BE49-F238E27FC236}">
                <a16:creationId xmlns:a16="http://schemas.microsoft.com/office/drawing/2014/main" id="{5805C5B6-2E6D-0823-97CF-98BB6D406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787" y="4555247"/>
            <a:ext cx="3839736" cy="178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025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8499A3D4EBC46A54B223F15BF4755" ma:contentTypeVersion="14" ma:contentTypeDescription="Create a new document." ma:contentTypeScope="" ma:versionID="d3d5f6b086a7ab15a956499acfa0459b">
  <xsd:schema xmlns:xsd="http://www.w3.org/2001/XMLSchema" xmlns:xs="http://www.w3.org/2001/XMLSchema" xmlns:p="http://schemas.microsoft.com/office/2006/metadata/properties" xmlns:ns3="682f1ccd-e5c5-43c9-b9d9-dd72e0a643d0" xmlns:ns4="75035800-fbd9-4494-bf62-86cc10c5d50d" targetNamespace="http://schemas.microsoft.com/office/2006/metadata/properties" ma:root="true" ma:fieldsID="511bc48eb78312e8c3260c6625d820ce" ns3:_="" ns4:_="">
    <xsd:import namespace="682f1ccd-e5c5-43c9-b9d9-dd72e0a643d0"/>
    <xsd:import namespace="75035800-fbd9-4494-bf62-86cc10c5d5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f1ccd-e5c5-43c9-b9d9-dd72e0a64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35800-fbd9-4494-bf62-86cc10c5d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4DEC0-F9D9-4A49-8D4C-D0B1FA58B8DC}">
  <ds:schemaRefs>
    <ds:schemaRef ds:uri="http://schemas.microsoft.com/office/2006/documentManagement/types"/>
    <ds:schemaRef ds:uri="http://purl.org/dc/elements/1.1/"/>
    <ds:schemaRef ds:uri="75035800-fbd9-4494-bf62-86cc10c5d50d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682f1ccd-e5c5-43c9-b9d9-dd72e0a643d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15B054F-8548-473B-9AE2-82DB7B4E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12F664-61FA-4F5A-81D5-194DE546B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f1ccd-e5c5-43c9-b9d9-dd72e0a643d0"/>
    <ds:schemaRef ds:uri="75035800-fbd9-4494-bf62-86cc10c5d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6538</TotalTime>
  <Words>1819</Words>
  <Application>Microsoft Office PowerPoint</Application>
  <PresentationFormat>Panoramiczny</PresentationFormat>
  <Paragraphs>175</Paragraphs>
  <Slides>20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(Headings)</vt:lpstr>
      <vt:lpstr>Calibri Light</vt:lpstr>
      <vt:lpstr>Garrison Sans</vt:lpstr>
      <vt:lpstr>Symbol</vt:lpstr>
      <vt:lpstr>Thème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</dc:title>
  <dc:creator>Damien Gallay</dc:creator>
  <cp:lastModifiedBy>Sylwia Gawrońska</cp:lastModifiedBy>
  <cp:revision>184</cp:revision>
  <cp:lastPrinted>2021-11-25T14:43:02Z</cp:lastPrinted>
  <dcterms:created xsi:type="dcterms:W3CDTF">2021-11-23T15:20:39Z</dcterms:created>
  <dcterms:modified xsi:type="dcterms:W3CDTF">2025-01-18T16:09:01Z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0x0101009528499A3D4EBC46A54B223F15BF4755</vt:lpwstr>
  </property>
</Properties>
</file>