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9" r:id="rId6"/>
    <p:sldId id="260" r:id="rId7"/>
    <p:sldId id="263" r:id="rId8"/>
    <p:sldId id="262" r:id="rId9"/>
    <p:sldId id="261" r:id="rId10"/>
    <p:sldId id="286" r:id="rId11"/>
    <p:sldId id="269" r:id="rId12"/>
    <p:sldId id="274" r:id="rId13"/>
    <p:sldId id="271" r:id="rId14"/>
    <p:sldId id="268" r:id="rId15"/>
    <p:sldId id="282" r:id="rId16"/>
    <p:sldId id="283" r:id="rId17"/>
    <p:sldId id="284" r:id="rId18"/>
    <p:sldId id="267" r:id="rId19"/>
    <p:sldId id="258" r:id="rId20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6" clrIdx="0">
    <p:extLst>
      <p:ext uri="{19B8F6BF-5375-455C-9EA6-DF929625EA0E}">
        <p15:presenceInfo xmlns:p15="http://schemas.microsoft.com/office/powerpoint/2012/main" userId="Anna Gałąz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3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4" y="-544"/>
      </p:cViewPr>
      <p:guideLst>
        <p:guide orient="horz" pos="2160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647973958060405E-2"/>
          <c:y val="3.549993361029511E-2"/>
          <c:w val="0.8995305070561832"/>
          <c:h val="0.775087368468984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solidFill>
                <a:srgbClr val="0070C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7D4-4913-A2E4-2110E47298B1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7D4-4913-A2E4-2110E47298B1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111 838 378,72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7D4-4913-A2E4-2110E47298B1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107 292 917,71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7D4-4913-A2E4-2110E47298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111838378.72</c:v>
                </c:pt>
                <c:pt idx="1">
                  <c:v>107292917.70999999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7D4-4913-A2E4-2110E47298B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3003403205635842E-2"/>
                  <c:y val="-4.8596498679667572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78 612 786,05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26F-478F-B63B-D2CCB15B604D}"/>
                </c:ext>
              </c:extLst>
            </c:dLbl>
            <c:dLbl>
              <c:idx val="1"/>
              <c:layout>
                <c:manualLayout>
                  <c:x val="2.3406125770144472E-2"/>
                  <c:y val="-2.915789920780054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75 121 952,02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26F-478F-B63B-D2CCB15B60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78612786.049999997</c:v>
                </c:pt>
                <c:pt idx="1">
                  <c:v>75121952.019999996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7D4-4913-A2E4-2110E47298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359078200"/>
        <c:axId val="359070752"/>
      </c:barChart>
      <c:catAx>
        <c:axId val="359078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9070752"/>
        <c:crosses val="autoZero"/>
        <c:auto val="1"/>
        <c:lblAlgn val="ctr"/>
        <c:lblOffset val="100"/>
        <c:noMultiLvlLbl val="0"/>
      </c:catAx>
      <c:valAx>
        <c:axId val="359070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9078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6535737380653504"/>
          <c:y val="0.56376820187261933"/>
          <c:w val="0.25744950359465935"/>
          <c:h val="0.226089538436223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2AF072-2CF1-4767-9E22-EC13ADF69F40}" type="datetimeFigureOut">
              <a:rPr lang="pl-PL" smtClean="0"/>
              <a:t>16.05.2022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CBED6-4002-48E7-9A0C-9FCFED016F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2653700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837C1-9150-4214-A6E2-9B1DDB9A13D9}" type="datetimeFigureOut">
              <a:rPr lang="pl-PL" smtClean="0"/>
              <a:t>16.05.2022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C3993-F876-42E9-8862-4A1DCFAEE77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461154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C3993-F876-42E9-8862-4A1DCFAEE774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5352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16.05.2022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16.05.2022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16.05.2022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16.05.2022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16.05.2022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16.05.2022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16.05.2022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1689712" y="1015519"/>
            <a:ext cx="8250701" cy="3539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3200" b="1" dirty="0">
                <a:solidFill>
                  <a:schemeClr val="bg1"/>
                </a:solidFill>
              </a:rPr>
              <a:t>Raport końcowy z realizacji projektu: „Cyfrowa rekonstrukcja i digitalizacja polskich filmów fabularnych, dokumentalnych i animowanych w celu zapewnienia dostępu na wszystkich polach dystrybucji (kino, </a:t>
            </a:r>
            <a:r>
              <a:rPr lang="pl-PL" sz="3200" b="1" dirty="0" err="1">
                <a:solidFill>
                  <a:schemeClr val="bg1"/>
                </a:solidFill>
              </a:rPr>
              <a:t>telewizja,Internet,urządzenia</a:t>
            </a:r>
            <a:r>
              <a:rPr lang="pl-PL" sz="3200" b="1" dirty="0">
                <a:solidFill>
                  <a:schemeClr val="bg1"/>
                </a:solidFill>
              </a:rPr>
              <a:t> mobilne) oraz zachowania dla przyszłych pokoleń polskiego dziedzictwa filmowego.</a:t>
            </a:r>
            <a:endParaRPr lang="pl-PL" sz="32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661184" y="1226371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KORZYŚCI Z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361150"/>
              </p:ext>
            </p:extLst>
          </p:nvPr>
        </p:nvGraphicFramePr>
        <p:xfrm>
          <a:off x="487530" y="1903815"/>
          <a:ext cx="10823598" cy="39472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5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8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56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Opis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666"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Powszechne</a:t>
                      </a:r>
                      <a:r>
                        <a:rPr lang="pl-PL" sz="1200" b="1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udostępnienie zasobów filmowych będących w posiadaniu Partnerów Projektu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pl-PL" sz="1200" b="1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Zachowanie dla przyszłych pokoleń materiałów o charakterze historycznym,</a:t>
                      </a:r>
                      <a:r>
                        <a:rPr lang="pl-PL" sz="1200" b="0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stworzenie możliwości ponownego wykorzystania istniejących zasobów przez obecnych i przyszłych twórców działających w branży kreatywnej</a:t>
                      </a:r>
                      <a:endParaRPr lang="pl-PL" sz="1200" b="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2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Digitalizacja dokumentów stanowiących informacje sektora publicznego stanowiących zasoby polskiej kinematografii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Zapobieganie procesowi utraty materiałów</a:t>
                      </a:r>
                      <a:r>
                        <a:rPr lang="pl-PL" sz="12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wyjściowych spowodowanemu procesami niszczenia materiałów filmowych stanowiących  informacje sektora publicznego,                   a będących w posiadaniu Partnerów Projektu, zachowanie istniejących dóbr kultury dla przyszłych pokoleń, stworzenie warunków umożliwiających powszechny dostęp          do zasobów kultury filmowej osobom niepełnosprawnych (w szczególności nie(do)widzącym i nie(do)słyszącym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7877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Optymalizacja</a:t>
                      </a:r>
                      <a:r>
                        <a:rPr lang="pl-PL" sz="12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nakładów finansowych ponoszonych na digitalizację filmowych zasobów kultury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Zwiększenie różnorodności</a:t>
                      </a:r>
                      <a:r>
                        <a:rPr lang="pl-PL" sz="12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200" i="1" baseline="0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digitalizowanego</a:t>
                      </a:r>
                      <a:r>
                        <a:rPr lang="pl-PL" sz="12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materiału w ramach jednego projektu, zwiększenie zakresu realizacji projektu poprzez dostęp do materiałów filmowych będących w posiadaniu  podmiotów dysponujących prawami  autorskimi do  tytułów objętych procesem digitalizacji realizowanym w ramach projektu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 flipH="1">
            <a:off x="1554474" y="6047988"/>
            <a:ext cx="8616387" cy="738379"/>
          </a:xfrm>
          <a:prstGeom prst="rect">
            <a:avLst/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3738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908872" y="115351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 flipH="1">
            <a:off x="1441449" y="6131779"/>
            <a:ext cx="8729418" cy="654588"/>
          </a:xfrm>
          <a:prstGeom prst="rect">
            <a:avLst/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264448"/>
              </p:ext>
            </p:extLst>
          </p:nvPr>
        </p:nvGraphicFramePr>
        <p:xfrm>
          <a:off x="361950" y="2056738"/>
          <a:ext cx="11220450" cy="3478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7132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584">
                <a:tc>
                  <a:txBody>
                    <a:bodyPr/>
                    <a:lstStyle/>
                    <a:p>
                      <a:pPr algn="l"/>
                      <a:r>
                        <a:rPr lang="pl-PL" sz="1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Repozytorium cyfrowe </a:t>
                      </a:r>
                      <a:endParaRPr lang="pl-PL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pl-PL" sz="1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dojrzałość e-usługi na poziomie 4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System powstał w zgodzie z wymogami zawartymi w Rozporządzeniu Rady Ministrów z dnia 12.04.2012 r. w sprawie Krajowych Ram Interoperacyjności, minimalnych wymagań dla rejestrów publicznych i wymiany informacji w postaci elektronicznej oraz minimalnych wymagań dla systemów teleinformatycznych (Dz.U. z2016 poz.113), i spełnia zasady bezpieczeństwa poprzez: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12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wysoki poziom specjalizacji pracowników skorelowany z czynnym nadzorem przez kadrę zarządzającą na newralgicznych etapach procesów 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12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posiadanie certyfikatu ISO 9001 przez Dostawców usług serwisowych 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12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wysoki poziom zabezpieczenia zasobów na styku sieci LAN/WAN, 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12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rozproszenie zasobów platformy dystrybucyjnej 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12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dbałość utrzymania poziomu zabezpieczeń programistycznych poprzez aktualizację wszelkich części oprogramowania 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12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przeprowadzanie cyklicznych audytów bezpieczeństwa oraz testów penetracyjnych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system wspiera IPv4 oraz IPv6 w zakresie: firewall, ochrony w warstwie aplikacji, protokołów routingu dynamicznego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monitoring stanu realizowanych połączeń VPN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analizę bezpieczeństwa systemu zaporowego Firewall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kontrolę dostępu – zapora ogniowa klasy </a:t>
                      </a:r>
                      <a:r>
                        <a:rPr lang="pl-PL" sz="1200" dirty="0" err="1">
                          <a:solidFill>
                            <a:srgbClr val="002060"/>
                          </a:solidFill>
                        </a:rPr>
                        <a:t>Stateful</a:t>
                      </a: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l-PL" sz="1200" dirty="0" err="1">
                          <a:solidFill>
                            <a:srgbClr val="002060"/>
                          </a:solidFill>
                        </a:rPr>
                        <a:t>Inspection</a:t>
                      </a:r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kontrolę aplikacji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598">
                <a:tc>
                  <a:txBody>
                    <a:bodyPr/>
                    <a:lstStyle/>
                    <a:p>
                      <a:pPr algn="l"/>
                      <a:r>
                        <a:rPr lang="pl-PL" sz="1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Cyfrowa platforma online (aplikacja WEB, aplikacje mobilne, aplikacje telewizyjne)</a:t>
                      </a:r>
                      <a:r>
                        <a:rPr lang="pl-PL" sz="1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l"/>
                      <a:r>
                        <a:rPr lang="pl-PL" sz="1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dojrzałość e-usługi na poziomie 4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Wszystkie części składowe platformy oraz procedury obsługi kont zgodne z obowiązującymi w tym zakresie przepisami RODO/GDPR.</a:t>
                      </a:r>
                    </a:p>
                    <a:p>
                      <a:pPr algn="l"/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Serwery zbierające ruch, umieszczone są zarówno za </a:t>
                      </a:r>
                      <a:r>
                        <a:rPr lang="pl-PL" sz="1200" dirty="0" err="1">
                          <a:solidFill>
                            <a:srgbClr val="002060"/>
                          </a:solidFill>
                        </a:rPr>
                        <a:t>firewall’ami</a:t>
                      </a: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 własnymi, jak i </a:t>
                      </a:r>
                      <a:r>
                        <a:rPr lang="pl-PL" sz="1200" dirty="0" err="1">
                          <a:solidFill>
                            <a:srgbClr val="002060"/>
                          </a:solidFill>
                        </a:rPr>
                        <a:t>firewall’ami</a:t>
                      </a: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 centrów danych, w których się znajdują. Ich praca jest </a:t>
                      </a:r>
                      <a:r>
                        <a:rPr lang="pl-PL" sz="1200" dirty="0" err="1">
                          <a:solidFill>
                            <a:srgbClr val="002060"/>
                          </a:solidFill>
                        </a:rPr>
                        <a:t>monitorowanaw</a:t>
                      </a: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 sposób ciągły, a zbierane logi są analizowane. System monitoringu tych maszyn realizowany jest w systemie 24/7 (całą dobę siedem dni w tygodniu, również w dni wolne od pracy). Wykrywa on i następnie powiadamia dedykowane do tego zadania osoby o niepożądanych zjawiskach, przeciążeniach, niedostępności lub innego rodzaju oznakach nieprawidłowej pracy. Przy tym systemie pełnią dyżury wykwalifikowane osoby i ich zadaniem jest niezwłoczna reakcja na wszelkie anomalie w działaniu infrastruktury sprzętowo-softwarowej.</a:t>
                      </a:r>
                    </a:p>
                    <a:p>
                      <a:pPr algn="l"/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Projekt zapewnia dostępność graficznych interfejsów dla wszystkich użytkowników w stopniu wykraczającym poza minimum określone w wytycznych WCAG 2.0 wskazane w Rozporządzeniu RM.</a:t>
                      </a:r>
                    </a:p>
                    <a:p>
                      <a:pPr algn="l"/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05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Aplikacja WEB do zarządzania platformą (CMS) </a:t>
                      </a:r>
                      <a:endParaRPr lang="pl-PL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dojrzałość e-usługi na poziomie 5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96806"/>
                  </a:ext>
                </a:extLst>
              </a:tr>
              <a:tr h="858663">
                <a:tc>
                  <a:txBody>
                    <a:bodyPr/>
                    <a:lstStyle/>
                    <a:p>
                      <a:pPr algn="l"/>
                      <a:r>
                        <a:rPr lang="pl-PL" sz="1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API do bazy danych </a:t>
                      </a:r>
                      <a:endParaRPr lang="pl-PL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pl-PL" sz="1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dojrzałość e-usługi na poziomie 5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04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46080" y="12942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 –cd.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 flipH="1">
            <a:off x="1441449" y="6131779"/>
            <a:ext cx="8729418" cy="654588"/>
          </a:xfrm>
          <a:prstGeom prst="rect">
            <a:avLst/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44589"/>
              </p:ext>
            </p:extLst>
          </p:nvPr>
        </p:nvGraphicFramePr>
        <p:xfrm>
          <a:off x="762000" y="2235380"/>
          <a:ext cx="1052616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11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0984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460">
                <a:tc>
                  <a:txBody>
                    <a:bodyPr/>
                    <a:lstStyle/>
                    <a:p>
                      <a:pPr algn="l"/>
                      <a:r>
                        <a:rPr lang="pl-PL" sz="1200" b="1" dirty="0">
                          <a:solidFill>
                            <a:srgbClr val="002060"/>
                          </a:solidFill>
                        </a:rPr>
                        <a:t>Moduł</a:t>
                      </a:r>
                      <a:r>
                        <a:rPr lang="pl-PL" sz="12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l-PL" sz="1200" b="1" dirty="0">
                          <a:solidFill>
                            <a:srgbClr val="002060"/>
                          </a:solidFill>
                        </a:rPr>
                        <a:t>licencjobiorców</a:t>
                      </a:r>
                      <a:r>
                        <a:rPr lang="pl-PL" sz="1200" b="1" baseline="0" dirty="0">
                          <a:solidFill>
                            <a:srgbClr val="002060"/>
                          </a:solidFill>
                        </a:rPr>
                        <a:t> do obsługi użytkowników profesjonalnych </a:t>
                      </a:r>
                      <a:r>
                        <a:rPr lang="pl-PL" sz="1200" b="0" baseline="0" dirty="0">
                          <a:solidFill>
                            <a:srgbClr val="002060"/>
                          </a:solidFill>
                        </a:rPr>
                        <a:t>dojrzałość e-usługi na poziomie 3</a:t>
                      </a:r>
                      <a:endParaRPr lang="pl-PL" sz="1200" b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poufność transmisji danych – połączenia szyfrowane </a:t>
                      </a:r>
                      <a:r>
                        <a:rPr lang="pl-PL" sz="1200" dirty="0" err="1">
                          <a:solidFill>
                            <a:srgbClr val="002060"/>
                          </a:solidFill>
                        </a:rPr>
                        <a:t>IPSec</a:t>
                      </a: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 VPN oraz SSL VPN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ochronę przed </a:t>
                      </a:r>
                      <a:r>
                        <a:rPr lang="pl-PL" sz="1200" dirty="0" err="1">
                          <a:solidFill>
                            <a:srgbClr val="002060"/>
                          </a:solidFill>
                        </a:rPr>
                        <a:t>malware</a:t>
                      </a:r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ochronę przed atakami – </a:t>
                      </a:r>
                      <a:r>
                        <a:rPr lang="pl-PL" sz="1200" dirty="0" err="1">
                          <a:solidFill>
                            <a:srgbClr val="002060"/>
                          </a:solidFill>
                        </a:rPr>
                        <a:t>Intrusion</a:t>
                      </a: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l-PL" sz="1200" dirty="0" err="1">
                          <a:solidFill>
                            <a:srgbClr val="002060"/>
                          </a:solidFill>
                        </a:rPr>
                        <a:t>Prevention</a:t>
                      </a: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 System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kontrolę stron www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kontrolę zawartości poczty – </a:t>
                      </a:r>
                      <a:r>
                        <a:rPr lang="pl-PL" sz="1200" dirty="0" err="1">
                          <a:solidFill>
                            <a:srgbClr val="002060"/>
                          </a:solidFill>
                        </a:rPr>
                        <a:t>antyspam</a:t>
                      </a: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 dla protokołów SMPT, POP3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zarządzanie pasmem (</a:t>
                      </a:r>
                      <a:r>
                        <a:rPr lang="pl-PL" sz="1200" dirty="0" err="1">
                          <a:solidFill>
                            <a:srgbClr val="002060"/>
                          </a:solidFill>
                        </a:rPr>
                        <a:t>QqS</a:t>
                      </a: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lang="pl-PL" sz="1200" dirty="0" err="1">
                          <a:solidFill>
                            <a:srgbClr val="002060"/>
                          </a:solidFill>
                        </a:rPr>
                        <a:t>Traffic</a:t>
                      </a: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l-PL" sz="1200" dirty="0" err="1">
                          <a:solidFill>
                            <a:srgbClr val="002060"/>
                          </a:solidFill>
                        </a:rPr>
                        <a:t>shaping</a:t>
                      </a: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)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mechanizmy ochrony przed wyciekami poufnej informacji (DLP)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analizę ruchu szyfrowanego protokołem SSL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analizę ruchu szyfrowanego protokołem SSH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weryfikację poprawności konfiguracji elementów sieciowych systemu informatycznego.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w ramach wykonywanych testów bezpieczeństwa weryfikację poprawności reakcji systemu zabezpieczeń na wykonywane ataki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ograniczenie dostępu do poszczególnych komponentów i produktów Projektu wyłącznie do dedykowanych i uprawnionych pracowników Instytucji.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centrum danych dysponuje źródłem nieprzerwanego zasilania (UPS), systemem zapobiegania pożarom i ochrony przeciwpożarowej , systemem wykrywania naruszeń fizycznych i zapobiegania im oraz systemem kontroli środowiskowej.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333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 - cd.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 flipH="1">
            <a:off x="1441449" y="6131779"/>
            <a:ext cx="8729418" cy="654588"/>
          </a:xfrm>
          <a:prstGeom prst="rect">
            <a:avLst/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267279"/>
              </p:ext>
            </p:extLst>
          </p:nvPr>
        </p:nvGraphicFramePr>
        <p:xfrm>
          <a:off x="814038" y="2235380"/>
          <a:ext cx="10474121" cy="3691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3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8721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60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rgbClr val="002060"/>
                          </a:solidFill>
                        </a:rPr>
                        <a:t>Moduł</a:t>
                      </a:r>
                      <a:r>
                        <a:rPr lang="pl-PL" sz="12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l-PL" sz="1200" b="1" dirty="0">
                          <a:solidFill>
                            <a:srgbClr val="002060"/>
                          </a:solidFill>
                        </a:rPr>
                        <a:t>licencjobiorców</a:t>
                      </a:r>
                      <a:r>
                        <a:rPr lang="pl-PL" sz="1200" b="1" baseline="0" dirty="0">
                          <a:solidFill>
                            <a:srgbClr val="002060"/>
                          </a:solidFill>
                        </a:rPr>
                        <a:t> do obsługi użytkowników profesjonalnych </a:t>
                      </a:r>
                      <a:r>
                        <a:rPr lang="pl-PL" sz="1200" b="0" baseline="0" dirty="0">
                          <a:solidFill>
                            <a:srgbClr val="002060"/>
                          </a:solidFill>
                        </a:rPr>
                        <a:t>dojrzałość e-usługi na poziomie 3</a:t>
                      </a:r>
                      <a:endParaRPr lang="pl-PL" sz="1200" b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sz="1200" b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wszystkie części składowe platformy oraz procedury obsługi kont są zgodne z obowiązującymi w tym zakresie przepisami RODO/GDPR.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wysoki poziom SLA produktów i usług dostarczanych przez Dostawców zewnętrznych (gwarantowany czas reakcji na awarie)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wdrożone dedykowane procedury bezpieczeństwa i instrukcje wewnętrzne dotyczące poszczególnych procesów operacyjnych wykonywanych przez Zespół Wsparcia Technicznego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wszelkie komponenty infrastruktury umieszczone są zarówno za </a:t>
                      </a:r>
                      <a:r>
                        <a:rPr lang="pl-PL" sz="1200" dirty="0" err="1">
                          <a:solidFill>
                            <a:srgbClr val="002060"/>
                          </a:solidFill>
                        </a:rPr>
                        <a:t>firewall’am</a:t>
                      </a: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 własnym jak i poszczególnych Dostawców. Ich praca jest monitorowana w sposób ciągły, a zbierane logi są analizowane. System monitoringu realizowany jest w systemie 24/7 (całą dobę siedem dni w tygodniu, również w dni wolne od pracy). Wykrywa on i następnie powiadamia dedykowane do tego zadania osoby o niepożądanych zjawiskach, przeciążeniach, niedostępności lub innego rodzaju oznakach nieprawidłowej pracy. Przy tym systemie pełnią dyżury wykwalifikowane osoby i ich zadaniem jest niezwłoczna reakcja na wszelkie anomalie w działaniu infrastruktury sprzętowo-softwarowej.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projekt zapewnia dostępność graficznych interfejsów dla wszystkich użytkowników w stopniu wykraczającym poza minimum określone w wytycznych WCAG 2.0 wskazane w Rozporządzeniu RM.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654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2023172" y="1157278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 flipH="1">
            <a:off x="1441449" y="5932449"/>
            <a:ext cx="8729418" cy="853918"/>
          </a:xfrm>
          <a:prstGeom prst="rect">
            <a:avLst/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858644" y="1907874"/>
            <a:ext cx="9771256" cy="14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środki własne Wytwórni Filmów Dokumentalnych i Fabularnych w Warszawie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33059"/>
              </p:ext>
            </p:extLst>
          </p:nvPr>
        </p:nvGraphicFramePr>
        <p:xfrm>
          <a:off x="776930" y="3523207"/>
          <a:ext cx="10729194" cy="1855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2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9308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875"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Zmniejszenie liczby użytkowników rzeczywistych lub odsłon/</a:t>
                      </a:r>
                      <a:r>
                        <a:rPr lang="pl-PL" sz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odtworzeń</a:t>
                      </a:r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w okresie trwałości projektu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mała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zmniejszenie zagrożenia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7875"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Prawne ograniczenia w zakresie udostępniania zasobów kultury publicznie.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mała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znikome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współdzielenie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069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538227"/>
              </p:ext>
            </p:extLst>
          </p:nvPr>
        </p:nvGraphicFramePr>
        <p:xfrm>
          <a:off x="750257" y="2235380"/>
          <a:ext cx="10560205" cy="322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8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49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6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1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3115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444"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Wysoka fluktuacja zespołu/kadry utrzymaniowego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zmniejszenie zagrożenia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351"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Inflacja, wzrost kosztów</a:t>
                      </a:r>
                    </a:p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bezpośrednich oraz wynagrodzeń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mała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tolerowanie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351"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Ryzyko operacyjne i finansowe:</a:t>
                      </a:r>
                    </a:p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wzrost kosztów operacyjnych</a:t>
                      </a:r>
                    </a:p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związanych z rozbudową wydajności środowiska IT oraz zwiększaniem poziomu zabezpieczeń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zmniejszenie zagrożenia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017561"/>
                  </a:ext>
                </a:extLst>
              </a:tr>
              <a:tr h="360351"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Wystąpienie cyberataku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zmniejszenie zagrożenia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pole tekstowe 6"/>
          <p:cNvSpPr txBox="1"/>
          <p:nvPr/>
        </p:nvSpPr>
        <p:spPr>
          <a:xfrm flipH="1">
            <a:off x="1441449" y="6131779"/>
            <a:ext cx="8729418" cy="654588"/>
          </a:xfrm>
          <a:prstGeom prst="rect">
            <a:avLst/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833878" y="1311343"/>
            <a:ext cx="8429445" cy="1224137"/>
          </a:xfrm>
        </p:spPr>
        <p:txBody>
          <a:bodyPr>
            <a:normAutofit fontScale="47500" lnSpcReduction="20000"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Cyfrowa rekonstrukcja i digitalizacja polskich filmów fabularnych, dokumentalnych i animowanych w celu zapewnienia dostępu na wszystkich polach dystrybucji (kino, telewizja, Internet, urządzenia mobilne) oraz zachowania dla przyszłych pokoleń polskiego dziedzictwa filmowego</a:t>
            </a:r>
            <a:endParaRPr lang="pl-PL" sz="4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24277" y="2403035"/>
            <a:ext cx="10604555" cy="20723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400" b="1" dirty="0">
                <a:solidFill>
                  <a:srgbClr val="002060"/>
                </a:solidFill>
              </a:rPr>
              <a:t>Wnioskodawca:</a:t>
            </a:r>
            <a:r>
              <a:rPr lang="pl-PL" sz="1400" dirty="0">
                <a:solidFill>
                  <a:srgbClr val="002060"/>
                </a:solidFill>
              </a:rPr>
              <a:t> Ministerstwo Kultury i Dziedzictwa Narodowego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400" b="1" dirty="0">
                <a:solidFill>
                  <a:srgbClr val="002060"/>
                </a:solidFill>
              </a:rPr>
              <a:t>Beneficjent:</a:t>
            </a:r>
            <a:r>
              <a:rPr lang="pl-PL" sz="1400" dirty="0">
                <a:solidFill>
                  <a:srgbClr val="002060"/>
                </a:solidFill>
              </a:rPr>
              <a:t> Polski Instytut Sztuki Filmowej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400" b="1" dirty="0">
                <a:solidFill>
                  <a:srgbClr val="002060"/>
                </a:solidFill>
              </a:rPr>
              <a:t>Partnerzy</a:t>
            </a:r>
            <a:r>
              <a:rPr lang="pl-PL" sz="1400" dirty="0">
                <a:solidFill>
                  <a:srgbClr val="002060"/>
                </a:solidFill>
              </a:rPr>
              <a:t>: Wytwórnia Filmów Dokumentalnych i Fabularnych, Studio Filmów Rysunkowych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2060"/>
                </a:solidFill>
              </a:rPr>
              <a:t>Źródło finansowania: Projekt współfinansowany ze środków Unii Europejskiej w ramach Programu Operacyjnego Polska Cyfrowa na lata 2014-2020, Oś Priorytetowa nr 2 „E-administracja i otwarty rząd”, Działanie nr 2.3 „Cyfrowa dostępność i użyteczność informacji sektora publicznego”, Poddziałanie nr 2.3.2 „Cyfrowe udostępnienie zasobów kultury”; Budżet Państwa – część budżetowa nr 24</a:t>
            </a:r>
            <a:endParaRPr lang="pl-PL" sz="1400" dirty="0"/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245806" y="4272736"/>
            <a:ext cx="11946194" cy="6515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b="1" i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i="1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35980" y="4936700"/>
            <a:ext cx="104928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Celem projektu była cyfrowa rekonstrukcja, digitalizacja i upowszechnianie zasobów polskiej kinematografii oraz zwiększenie ich dostępności poprzez cyfryzację posiadanych zasobów i zapewnienie interoperacyjności z krajowymi i zagranicznymi repozytoriami danych publicznych</a:t>
            </a:r>
            <a:endParaRPr lang="pl-PL" sz="16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 flipH="1">
            <a:off x="1441449" y="6044696"/>
            <a:ext cx="8729418" cy="670823"/>
          </a:xfrm>
          <a:prstGeom prst="rect">
            <a:avLst/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41161" y="1095909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509352"/>
              </p:ext>
            </p:extLst>
          </p:nvPr>
        </p:nvGraphicFramePr>
        <p:xfrm>
          <a:off x="643889" y="1873735"/>
          <a:ext cx="11056620" cy="871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2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13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7971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01.12.2017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30.11.2020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988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01.12.2017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30.10.2021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-1" y="2772924"/>
            <a:ext cx="12192000" cy="839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8" name="Symbol zastępczy zawartości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5757875"/>
              </p:ext>
            </p:extLst>
          </p:nvPr>
        </p:nvGraphicFramePr>
        <p:xfrm>
          <a:off x="922821" y="3559117"/>
          <a:ext cx="9766674" cy="2613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pole tekstowe 11"/>
          <p:cNvSpPr txBox="1"/>
          <p:nvPr/>
        </p:nvSpPr>
        <p:spPr>
          <a:xfrm flipH="1">
            <a:off x="1441449" y="6044696"/>
            <a:ext cx="8729418" cy="670823"/>
          </a:xfrm>
          <a:prstGeom prst="rect">
            <a:avLst/>
          </a:prstGeom>
          <a:blipFill dpi="0" rotWithShape="0">
            <a:blip r:embed="rId4"/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84083" y="1300163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371015" y="2050759"/>
            <a:ext cx="1070688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2060"/>
                </a:solidFill>
                <a:ea typeface="Times New Roman" panose="02020603050405020304" pitchFamily="18" charset="0"/>
              </a:rPr>
              <a:t>Projekt był realizowany w  ramach 5 zadań:</a:t>
            </a:r>
          </a:p>
          <a:p>
            <a:endParaRPr lang="pl-PL" sz="1600" dirty="0">
              <a:solidFill>
                <a:srgbClr val="002060"/>
              </a:solidFill>
              <a:ea typeface="Times New Roman" panose="02020603050405020304" pitchFamily="18" charset="0"/>
            </a:endParaRPr>
          </a:p>
          <a:p>
            <a:r>
              <a:rPr lang="pl-PL" sz="1600" b="1" dirty="0">
                <a:solidFill>
                  <a:srgbClr val="002060"/>
                </a:solidFill>
              </a:rPr>
              <a:t>Zadanie 1: Faza przygotowawcza projektu </a:t>
            </a:r>
          </a:p>
          <a:p>
            <a:r>
              <a:rPr lang="pl-PL" sz="1600" dirty="0">
                <a:solidFill>
                  <a:srgbClr val="002060"/>
                </a:solidFill>
              </a:rPr>
              <a:t>Zadanie zostało zrealizowanie,  wszystkie powiązane kamienie milowe zostały osiągnięte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2060"/>
                </a:solidFill>
              </a:rPr>
              <a:t>Opracowano studium wykonalności projektu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600" dirty="0">
              <a:solidFill>
                <a:srgbClr val="002060"/>
              </a:solidFill>
            </a:endParaRPr>
          </a:p>
          <a:p>
            <a:r>
              <a:rPr lang="pl-PL" sz="1600" b="1" dirty="0">
                <a:solidFill>
                  <a:srgbClr val="002060"/>
                </a:solidFill>
              </a:rPr>
              <a:t>Zadanie 2: Rekonstrukcja cyfrowa materiałów filmowych do których prawa autorskie posiadają Członkowie</a:t>
            </a:r>
            <a:r>
              <a:rPr lang="pl-PL" sz="1600" dirty="0">
                <a:solidFill>
                  <a:srgbClr val="002060"/>
                </a:solidFill>
              </a:rPr>
              <a:t> </a:t>
            </a:r>
            <a:r>
              <a:rPr lang="pl-PL" sz="1600" b="1" dirty="0">
                <a:solidFill>
                  <a:srgbClr val="002060"/>
                </a:solidFill>
              </a:rPr>
              <a:t>Konsorcjum</a:t>
            </a:r>
            <a:r>
              <a:rPr lang="pl-PL" sz="1600" dirty="0">
                <a:solidFill>
                  <a:srgbClr val="002060"/>
                </a:solidFill>
              </a:rPr>
              <a:t> wszystkie powiązane kamienie milowe zostały osiągnięte</a:t>
            </a:r>
          </a:p>
          <a:p>
            <a:r>
              <a:rPr lang="pl-PL" sz="1600" dirty="0">
                <a:solidFill>
                  <a:srgbClr val="002060"/>
                </a:solidFill>
              </a:rPr>
              <a:t>Zrekonstruowano w 3 etapach: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2060"/>
                </a:solidFill>
              </a:rPr>
              <a:t>160 filmów fabularnych,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2060"/>
                </a:solidFill>
              </a:rPr>
              <a:t>71 filmów dokumentalnych,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2060"/>
                </a:solidFill>
              </a:rPr>
              <a:t>474 filmy animowane </a:t>
            </a:r>
          </a:p>
          <a:p>
            <a:r>
              <a:rPr lang="pl-PL" sz="1600" dirty="0">
                <a:solidFill>
                  <a:srgbClr val="002060"/>
                </a:solidFill>
              </a:rPr>
              <a:t>oraz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err="1">
                <a:solidFill>
                  <a:srgbClr val="002060"/>
                </a:solidFill>
              </a:rPr>
              <a:t>zdigitalizowano</a:t>
            </a:r>
            <a:r>
              <a:rPr lang="pl-PL" sz="1600" dirty="0">
                <a:solidFill>
                  <a:srgbClr val="002060"/>
                </a:solidFill>
              </a:rPr>
              <a:t> 3108 kronik Polskiej Kroniki Filmowej, dodatkowo zostało udostępnionych 8 tytułów</a:t>
            </a:r>
          </a:p>
          <a:p>
            <a:endParaRPr lang="pl-PL" sz="1600" dirty="0">
              <a:solidFill>
                <a:srgbClr val="002060"/>
              </a:solidFill>
            </a:endParaRPr>
          </a:p>
          <a:p>
            <a:endParaRPr lang="pl-PL" sz="1600" dirty="0">
              <a:solidFill>
                <a:srgbClr val="0070C0"/>
              </a:solidFill>
            </a:endParaRPr>
          </a:p>
          <a:p>
            <a:endParaRPr lang="pl-PL" dirty="0">
              <a:solidFill>
                <a:srgbClr val="0070C0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 flipH="1">
            <a:off x="1441449" y="6136640"/>
            <a:ext cx="8729418" cy="649727"/>
          </a:xfrm>
          <a:prstGeom prst="rect">
            <a:avLst/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310190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 cd.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53732" y="2013940"/>
            <a:ext cx="11487807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1400" i="1" dirty="0">
              <a:solidFill>
                <a:srgbClr val="002060"/>
              </a:solidFill>
            </a:endParaRPr>
          </a:p>
          <a:p>
            <a:r>
              <a:rPr lang="pl-PL" sz="1600" b="1" dirty="0">
                <a:solidFill>
                  <a:srgbClr val="002060"/>
                </a:solidFill>
              </a:rPr>
              <a:t>Zadanie 3: Adaptacja pomieszczeń do Centrum Dystrybucji,</a:t>
            </a:r>
            <a:r>
              <a:rPr lang="pl-PL" sz="1600" dirty="0">
                <a:solidFill>
                  <a:srgbClr val="002060"/>
                </a:solidFill>
              </a:rPr>
              <a:t> wszystkie powiązane kamienie milowe zostały osiągnięte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2060"/>
                </a:solidFill>
              </a:rPr>
              <a:t>Odebrano prace budowlane, których celem była adaptacja pomieszczeń do potrzeb Centrum Dystrybucji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600" dirty="0">
              <a:solidFill>
                <a:srgbClr val="002060"/>
              </a:solidFill>
            </a:endParaRPr>
          </a:p>
          <a:p>
            <a:r>
              <a:rPr lang="pl-PL" sz="1600" b="1" dirty="0">
                <a:solidFill>
                  <a:srgbClr val="002060"/>
                </a:solidFill>
              </a:rPr>
              <a:t>Zadanie 4: Wyposażenie Centrum Dystrybucji, zadanie zostało zrealizowane</a:t>
            </a:r>
            <a:r>
              <a:rPr lang="pl-PL" sz="1600" dirty="0">
                <a:solidFill>
                  <a:srgbClr val="002060"/>
                </a:solidFill>
              </a:rPr>
              <a:t>, wszystkie powiązane kamienie milowe zostały osiągnięte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2060"/>
                </a:solidFill>
              </a:rPr>
              <a:t>Przeprowadzono postępowania w celu wyłonienia dostawców wyposażenia,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2060"/>
                </a:solidFill>
              </a:rPr>
              <a:t>Podpisano umowy z wykonawcami i dostawcami prac oraz wyposażenia,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2060"/>
                </a:solidFill>
              </a:rPr>
              <a:t>Dokonano odbioru prac instalatorskich.</a:t>
            </a:r>
          </a:p>
          <a:p>
            <a:endParaRPr lang="pl-PL" sz="1600" dirty="0">
              <a:solidFill>
                <a:srgbClr val="002060"/>
              </a:solidFill>
            </a:endParaRPr>
          </a:p>
          <a:p>
            <a:r>
              <a:rPr lang="pl-PL" sz="1600" b="1" dirty="0">
                <a:solidFill>
                  <a:srgbClr val="002060"/>
                </a:solidFill>
              </a:rPr>
              <a:t>Zadanie 5: Informacja i Promocja, zadanie zostało zrealizowane,</a:t>
            </a:r>
            <a:r>
              <a:rPr lang="pl-PL" sz="1600" dirty="0">
                <a:solidFill>
                  <a:srgbClr val="002060"/>
                </a:solidFill>
              </a:rPr>
              <a:t> wszystkie powiązane kamienie milowe zostały osiągnięte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2060"/>
                </a:solidFill>
              </a:rPr>
              <a:t>Przeprowadzono ogólnopolską kampanię informacyjno-promocyjną,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2060"/>
                </a:solidFill>
              </a:rPr>
              <a:t>Przygotowano film promujący projekt,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2060"/>
                </a:solidFill>
              </a:rPr>
              <a:t>Zaprezentowano wyniki i postęp prac podczas 46. Festiwalu Polskich Filmów Fabularnych w Gdyni,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2060"/>
                </a:solidFill>
              </a:rPr>
              <a:t>Prowadzono działania informacyjne w mediach społecznościowych.</a:t>
            </a:r>
          </a:p>
          <a:p>
            <a:endParaRPr lang="pl-PL" sz="1400" i="1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 flipH="1">
            <a:off x="1378387" y="6075657"/>
            <a:ext cx="8729418" cy="670823"/>
          </a:xfrm>
          <a:prstGeom prst="rect">
            <a:avLst/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58101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79142" y="1163438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111197"/>
              </p:ext>
            </p:extLst>
          </p:nvPr>
        </p:nvGraphicFramePr>
        <p:xfrm>
          <a:off x="706583" y="1914034"/>
          <a:ext cx="10854796" cy="3774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23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2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2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4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22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Produkty projektu: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zrekonstruowane i </a:t>
                      </a:r>
                      <a:r>
                        <a:rPr lang="pl-PL" sz="12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zdigitalizowane</a:t>
                      </a: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materiały filmowe gotowe do przekazania do głębokiej</a:t>
                      </a:r>
                      <a:r>
                        <a:rPr lang="pl-PL" sz="12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archiwizacji,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2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cyfrowe repozytorium na potrzeby udostępniania,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2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platforma on-line w ramach Centrum Dystrybucji,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2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API do bazy danych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2020-11-30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2021-10-31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58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E-usługi: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repozytorium</a:t>
                      </a:r>
                      <a:r>
                        <a:rPr lang="pl-PL" sz="12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cyfrowe – dojrzałość na poziomie 4,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2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cyfrowa platforma online (aplikacja WEB, aplikacje mobilne, aplikacje telewizyjne) – dojrzałość                        na poziomie 4,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2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aplikacja WEB do zarządzania platformą (CMS) – dojrzałość na poziomie 5,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2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API do bazy danych – dojrzałość na poziomie 5,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200" i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Moduł licencjobiorców do obsługi użytkowników profesjonalnych – dojrzałość na poziomie 3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2020-11-30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2021-10-31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pole tekstowe 6"/>
          <p:cNvSpPr txBox="1"/>
          <p:nvPr/>
        </p:nvSpPr>
        <p:spPr>
          <a:xfrm flipH="1">
            <a:off x="1441449" y="6115544"/>
            <a:ext cx="8729418" cy="670823"/>
          </a:xfrm>
          <a:prstGeom prst="rect">
            <a:avLst/>
          </a:prstGeom>
          <a:blipFill dpi="0" rotWithShape="0">
            <a:blip r:embed="rId4"/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670345" y="1206489"/>
            <a:ext cx="8640961" cy="680391"/>
          </a:xfrm>
        </p:spPr>
        <p:txBody>
          <a:bodyPr>
            <a:noAutofit/>
          </a:bodyPr>
          <a:lstStyle/>
          <a:p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sz="1600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sz="1600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sz="1600" dirty="0"/>
          </a:p>
        </p:txBody>
      </p:sp>
      <p:sp>
        <p:nvSpPr>
          <p:cNvPr id="113" name="pole tekstowe 112"/>
          <p:cNvSpPr txBox="1"/>
          <p:nvPr/>
        </p:nvSpPr>
        <p:spPr>
          <a:xfrm>
            <a:off x="8865179" y="1886881"/>
            <a:ext cx="1777437" cy="1635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Oznaczenia powiązanych 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systemów: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planowany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modyfikowany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istniejący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dot. systemów własnych oraz innych jednostek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4" name="Prostokąt 113"/>
          <p:cNvSpPr/>
          <p:nvPr/>
        </p:nvSpPr>
        <p:spPr>
          <a:xfrm>
            <a:off x="8986429" y="2538587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5" name="Prostokąt 114"/>
          <p:cNvSpPr/>
          <p:nvPr/>
        </p:nvSpPr>
        <p:spPr>
          <a:xfrm>
            <a:off x="8986429" y="2727643"/>
            <a:ext cx="144016" cy="144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6" name="Prostokąt 115"/>
          <p:cNvSpPr/>
          <p:nvPr/>
        </p:nvSpPr>
        <p:spPr>
          <a:xfrm>
            <a:off x="8986429" y="2914843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0" name="pole tekstowe 139"/>
          <p:cNvSpPr txBox="1"/>
          <p:nvPr/>
        </p:nvSpPr>
        <p:spPr>
          <a:xfrm flipH="1">
            <a:off x="1731290" y="6187177"/>
            <a:ext cx="8729418" cy="670823"/>
          </a:xfrm>
          <a:prstGeom prst="rect">
            <a:avLst/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Prostokąt 50">
            <a:extLst>
              <a:ext uri="{FF2B5EF4-FFF2-40B4-BE49-F238E27FC236}">
                <a16:creationId xmlns:a16="http://schemas.microsoft.com/office/drawing/2014/main" id="{FA48E113-A245-1DB0-E730-E7C8030BC512}"/>
              </a:ext>
            </a:extLst>
          </p:cNvPr>
          <p:cNvSpPr/>
          <p:nvPr/>
        </p:nvSpPr>
        <p:spPr>
          <a:xfrm>
            <a:off x="3461166" y="1988530"/>
            <a:ext cx="1315782" cy="61355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Platforma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KRONIK@</a:t>
            </a:r>
          </a:p>
        </p:txBody>
      </p:sp>
      <p:sp>
        <p:nvSpPr>
          <p:cNvPr id="52" name="Prostokąt 51">
            <a:extLst>
              <a:ext uri="{FF2B5EF4-FFF2-40B4-BE49-F238E27FC236}">
                <a16:creationId xmlns:a16="http://schemas.microsoft.com/office/drawing/2014/main" id="{0D5B60CB-BCF2-5109-3CD9-E98D5F8DCD3C}"/>
              </a:ext>
            </a:extLst>
          </p:cNvPr>
          <p:cNvSpPr/>
          <p:nvPr/>
        </p:nvSpPr>
        <p:spPr>
          <a:xfrm>
            <a:off x="3461166" y="4401655"/>
            <a:ext cx="1315781" cy="61355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Repozytorium cyfrowe</a:t>
            </a:r>
          </a:p>
        </p:txBody>
      </p:sp>
      <p:sp>
        <p:nvSpPr>
          <p:cNvPr id="54" name="Prostokąt 53">
            <a:extLst>
              <a:ext uri="{FF2B5EF4-FFF2-40B4-BE49-F238E27FC236}">
                <a16:creationId xmlns:a16="http://schemas.microsoft.com/office/drawing/2014/main" id="{BC413D78-098F-CAD5-B67C-C4F2EADEF0CB}"/>
              </a:ext>
            </a:extLst>
          </p:cNvPr>
          <p:cNvSpPr/>
          <p:nvPr/>
        </p:nvSpPr>
        <p:spPr>
          <a:xfrm>
            <a:off x="3461166" y="5206031"/>
            <a:ext cx="1315782" cy="61355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Pamięć masowa w chmurze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pl-PL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cloud</a:t>
            </a: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l-PL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storage</a:t>
            </a: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55" name="Prostokąt 54">
            <a:extLst>
              <a:ext uri="{FF2B5EF4-FFF2-40B4-BE49-F238E27FC236}">
                <a16:creationId xmlns:a16="http://schemas.microsoft.com/office/drawing/2014/main" id="{09F1F24C-2466-32F0-295B-89A4CEBA44E6}"/>
              </a:ext>
            </a:extLst>
          </p:cNvPr>
          <p:cNvSpPr/>
          <p:nvPr/>
        </p:nvSpPr>
        <p:spPr>
          <a:xfrm>
            <a:off x="7204705" y="5206031"/>
            <a:ext cx="1315782" cy="61355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 ERP</a:t>
            </a:r>
          </a:p>
        </p:txBody>
      </p:sp>
      <p:sp>
        <p:nvSpPr>
          <p:cNvPr id="56" name="Prostokąt 55">
            <a:extLst>
              <a:ext uri="{FF2B5EF4-FFF2-40B4-BE49-F238E27FC236}">
                <a16:creationId xmlns:a16="http://schemas.microsoft.com/office/drawing/2014/main" id="{3C06A3EA-6A88-136E-C0CC-D5C3E063A06A}"/>
              </a:ext>
            </a:extLst>
          </p:cNvPr>
          <p:cNvSpPr/>
          <p:nvPr/>
        </p:nvSpPr>
        <p:spPr>
          <a:xfrm>
            <a:off x="7204705" y="4401655"/>
            <a:ext cx="1315782" cy="61355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Moduł licencjobiorców do obsługi użytkowników profesjonalnych </a:t>
            </a:r>
          </a:p>
        </p:txBody>
      </p:sp>
      <p:sp>
        <p:nvSpPr>
          <p:cNvPr id="57" name="Prostokąt 56">
            <a:extLst>
              <a:ext uri="{FF2B5EF4-FFF2-40B4-BE49-F238E27FC236}">
                <a16:creationId xmlns:a16="http://schemas.microsoft.com/office/drawing/2014/main" id="{CA05673E-EF91-F814-0419-49A9A2EFCA1B}"/>
              </a:ext>
            </a:extLst>
          </p:cNvPr>
          <p:cNvSpPr/>
          <p:nvPr/>
        </p:nvSpPr>
        <p:spPr>
          <a:xfrm>
            <a:off x="3461165" y="2792905"/>
            <a:ext cx="1315782" cy="680063"/>
          </a:xfrm>
          <a:prstGeom prst="rect">
            <a:avLst/>
          </a:prstGeom>
          <a:solidFill>
            <a:srgbClr val="00B050"/>
          </a:solidFill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Zaawansowana wyszukiwarka zbudowana w oparciu o mechanizm sztucznej inteligencji – AI </a:t>
            </a:r>
          </a:p>
        </p:txBody>
      </p:sp>
      <p:sp>
        <p:nvSpPr>
          <p:cNvPr id="58" name="Prostokąt 57">
            <a:extLst>
              <a:ext uri="{FF2B5EF4-FFF2-40B4-BE49-F238E27FC236}">
                <a16:creationId xmlns:a16="http://schemas.microsoft.com/office/drawing/2014/main" id="{691B2DC0-F307-27CF-5F1D-F40D013A0123}"/>
              </a:ext>
            </a:extLst>
          </p:cNvPr>
          <p:cNvSpPr/>
          <p:nvPr/>
        </p:nvSpPr>
        <p:spPr>
          <a:xfrm>
            <a:off x="5332935" y="2792905"/>
            <a:ext cx="1315782" cy="61355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Cyfrowa platforma online (aplikacja WEB, aplikacje mobilne, aplikacje telewizyjne) </a:t>
            </a:r>
          </a:p>
        </p:txBody>
      </p:sp>
      <p:sp>
        <p:nvSpPr>
          <p:cNvPr id="59" name="Prostokąt 58">
            <a:extLst>
              <a:ext uri="{FF2B5EF4-FFF2-40B4-BE49-F238E27FC236}">
                <a16:creationId xmlns:a16="http://schemas.microsoft.com/office/drawing/2014/main" id="{E1C807AE-54F5-EA89-5ACD-06EFC58A8B0E}"/>
              </a:ext>
            </a:extLst>
          </p:cNvPr>
          <p:cNvSpPr/>
          <p:nvPr/>
        </p:nvSpPr>
        <p:spPr>
          <a:xfrm>
            <a:off x="7204705" y="1994225"/>
            <a:ext cx="1315782" cy="613559"/>
          </a:xfrm>
          <a:prstGeom prst="rect">
            <a:avLst/>
          </a:prstGeom>
          <a:solidFill>
            <a:srgbClr val="00B050"/>
          </a:solidFill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Moduł płatności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on-line</a:t>
            </a:r>
          </a:p>
        </p:txBody>
      </p:sp>
      <p:sp>
        <p:nvSpPr>
          <p:cNvPr id="60" name="Prostokąt 59">
            <a:extLst>
              <a:ext uri="{FF2B5EF4-FFF2-40B4-BE49-F238E27FC236}">
                <a16:creationId xmlns:a16="http://schemas.microsoft.com/office/drawing/2014/main" id="{0CE656FF-D129-4BD6-8233-219794FC0A2A}"/>
              </a:ext>
            </a:extLst>
          </p:cNvPr>
          <p:cNvSpPr/>
          <p:nvPr/>
        </p:nvSpPr>
        <p:spPr>
          <a:xfrm>
            <a:off x="5332935" y="1994225"/>
            <a:ext cx="1315782" cy="61355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Aplikacja WEB do zarządzania platformą (CMS)</a:t>
            </a:r>
          </a:p>
        </p:txBody>
      </p:sp>
      <p:sp>
        <p:nvSpPr>
          <p:cNvPr id="64" name="Prostokąt 63">
            <a:extLst>
              <a:ext uri="{FF2B5EF4-FFF2-40B4-BE49-F238E27FC236}">
                <a16:creationId xmlns:a16="http://schemas.microsoft.com/office/drawing/2014/main" id="{98E442A1-D3D5-3C00-8A8A-70ADB30C94EA}"/>
              </a:ext>
            </a:extLst>
          </p:cNvPr>
          <p:cNvSpPr/>
          <p:nvPr/>
        </p:nvSpPr>
        <p:spPr>
          <a:xfrm>
            <a:off x="3461166" y="3597280"/>
            <a:ext cx="1315782" cy="61355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Zbiór danych wejściowych</a:t>
            </a:r>
          </a:p>
        </p:txBody>
      </p:sp>
      <p:cxnSp>
        <p:nvCxnSpPr>
          <p:cNvPr id="71" name="Łącznik prosty ze strzałką 70">
            <a:extLst>
              <a:ext uri="{FF2B5EF4-FFF2-40B4-BE49-F238E27FC236}">
                <a16:creationId xmlns:a16="http://schemas.microsoft.com/office/drawing/2014/main" id="{A4F03753-AA78-36EC-1BB6-B19E2CBBB5E1}"/>
              </a:ext>
            </a:extLst>
          </p:cNvPr>
          <p:cNvCxnSpPr>
            <a:cxnSpLocks/>
            <a:stCxn id="60" idx="1"/>
            <a:endCxn id="51" idx="3"/>
          </p:cNvCxnSpPr>
          <p:nvPr/>
        </p:nvCxnSpPr>
        <p:spPr>
          <a:xfrm flipH="1" flipV="1">
            <a:off x="4776948" y="2295310"/>
            <a:ext cx="555987" cy="5695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ze strzałką 77">
            <a:extLst>
              <a:ext uri="{FF2B5EF4-FFF2-40B4-BE49-F238E27FC236}">
                <a16:creationId xmlns:a16="http://schemas.microsoft.com/office/drawing/2014/main" id="{A1037104-D878-1DA5-F569-A492A428426C}"/>
              </a:ext>
            </a:extLst>
          </p:cNvPr>
          <p:cNvCxnSpPr>
            <a:cxnSpLocks/>
            <a:stCxn id="59" idx="1"/>
            <a:endCxn id="60" idx="3"/>
          </p:cNvCxnSpPr>
          <p:nvPr/>
        </p:nvCxnSpPr>
        <p:spPr>
          <a:xfrm flipH="1">
            <a:off x="6648717" y="2301005"/>
            <a:ext cx="555988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Łącznik prosty ze strzałką 80">
            <a:extLst>
              <a:ext uri="{FF2B5EF4-FFF2-40B4-BE49-F238E27FC236}">
                <a16:creationId xmlns:a16="http://schemas.microsoft.com/office/drawing/2014/main" id="{17EF90CB-2904-8809-A560-503A946369AE}"/>
              </a:ext>
            </a:extLst>
          </p:cNvPr>
          <p:cNvCxnSpPr>
            <a:cxnSpLocks/>
            <a:stCxn id="56" idx="0"/>
            <a:endCxn id="59" idx="2"/>
          </p:cNvCxnSpPr>
          <p:nvPr/>
        </p:nvCxnSpPr>
        <p:spPr>
          <a:xfrm flipV="1">
            <a:off x="7862596" y="2607784"/>
            <a:ext cx="0" cy="179387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Łącznik prosty ze strzałką 83">
            <a:extLst>
              <a:ext uri="{FF2B5EF4-FFF2-40B4-BE49-F238E27FC236}">
                <a16:creationId xmlns:a16="http://schemas.microsoft.com/office/drawing/2014/main" id="{98C962C6-70B1-D230-0EA1-AADE654238DB}"/>
              </a:ext>
            </a:extLst>
          </p:cNvPr>
          <p:cNvCxnSpPr>
            <a:cxnSpLocks/>
            <a:stCxn id="55" idx="0"/>
            <a:endCxn id="56" idx="2"/>
          </p:cNvCxnSpPr>
          <p:nvPr/>
        </p:nvCxnSpPr>
        <p:spPr>
          <a:xfrm flipV="1">
            <a:off x="7862596" y="5015214"/>
            <a:ext cx="0" cy="19081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Łącznik prosty ze strzałką 28">
            <a:extLst>
              <a:ext uri="{FF2B5EF4-FFF2-40B4-BE49-F238E27FC236}">
                <a16:creationId xmlns:a16="http://schemas.microsoft.com/office/drawing/2014/main" id="{D597978F-AAE7-82E8-B83F-E172BA1D54B6}"/>
              </a:ext>
            </a:extLst>
          </p:cNvPr>
          <p:cNvCxnSpPr>
            <a:stCxn id="60" idx="2"/>
            <a:endCxn id="58" idx="0"/>
          </p:cNvCxnSpPr>
          <p:nvPr/>
        </p:nvCxnSpPr>
        <p:spPr>
          <a:xfrm>
            <a:off x="5990826" y="2607784"/>
            <a:ext cx="0" cy="18512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>
            <a:extLst>
              <a:ext uri="{FF2B5EF4-FFF2-40B4-BE49-F238E27FC236}">
                <a16:creationId xmlns:a16="http://schemas.microsoft.com/office/drawing/2014/main" id="{8F5FA159-C4C9-0036-F197-F56CAAADAFF8}"/>
              </a:ext>
            </a:extLst>
          </p:cNvPr>
          <p:cNvCxnSpPr>
            <a:cxnSpLocks/>
            <a:stCxn id="58" idx="1"/>
          </p:cNvCxnSpPr>
          <p:nvPr/>
        </p:nvCxnSpPr>
        <p:spPr>
          <a:xfrm flipH="1" flipV="1">
            <a:off x="4776947" y="3092501"/>
            <a:ext cx="555988" cy="718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Łącznik prosty ze strzałką 137">
            <a:extLst>
              <a:ext uri="{FF2B5EF4-FFF2-40B4-BE49-F238E27FC236}">
                <a16:creationId xmlns:a16="http://schemas.microsoft.com/office/drawing/2014/main" id="{54452397-62A1-8152-2A50-BE82004431BF}"/>
              </a:ext>
            </a:extLst>
          </p:cNvPr>
          <p:cNvCxnSpPr>
            <a:cxnSpLocks/>
          </p:cNvCxnSpPr>
          <p:nvPr/>
        </p:nvCxnSpPr>
        <p:spPr>
          <a:xfrm>
            <a:off x="4776947" y="4853579"/>
            <a:ext cx="242775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Łącznik prosty ze strzałką 140">
            <a:extLst>
              <a:ext uri="{FF2B5EF4-FFF2-40B4-BE49-F238E27FC236}">
                <a16:creationId xmlns:a16="http://schemas.microsoft.com/office/drawing/2014/main" id="{D9BAF27D-94CD-B3C1-0C84-07E5DC88E7CF}"/>
              </a:ext>
            </a:extLst>
          </p:cNvPr>
          <p:cNvCxnSpPr>
            <a:cxnSpLocks/>
            <a:stCxn id="64" idx="2"/>
            <a:endCxn id="52" idx="0"/>
          </p:cNvCxnSpPr>
          <p:nvPr/>
        </p:nvCxnSpPr>
        <p:spPr>
          <a:xfrm>
            <a:off x="4119057" y="4210839"/>
            <a:ext cx="0" cy="19081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Łącznik prosty ze strzałką 142">
            <a:extLst>
              <a:ext uri="{FF2B5EF4-FFF2-40B4-BE49-F238E27FC236}">
                <a16:creationId xmlns:a16="http://schemas.microsoft.com/office/drawing/2014/main" id="{D63E73EF-78C9-98B7-3A5E-D01D484CB67D}"/>
              </a:ext>
            </a:extLst>
          </p:cNvPr>
          <p:cNvCxnSpPr>
            <a:cxnSpLocks/>
            <a:stCxn id="52" idx="2"/>
            <a:endCxn id="54" idx="0"/>
          </p:cNvCxnSpPr>
          <p:nvPr/>
        </p:nvCxnSpPr>
        <p:spPr>
          <a:xfrm>
            <a:off x="4119057" y="5015214"/>
            <a:ext cx="0" cy="19081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Łącznik prosty ze strzałką 42">
            <a:extLst>
              <a:ext uri="{FF2B5EF4-FFF2-40B4-BE49-F238E27FC236}">
                <a16:creationId xmlns:a16="http://schemas.microsoft.com/office/drawing/2014/main" id="{B731108B-B8D0-08C7-F24E-C9A837C5C7FA}"/>
              </a:ext>
            </a:extLst>
          </p:cNvPr>
          <p:cNvCxnSpPr>
            <a:cxnSpLocks/>
          </p:cNvCxnSpPr>
          <p:nvPr/>
        </p:nvCxnSpPr>
        <p:spPr>
          <a:xfrm flipV="1">
            <a:off x="7527471" y="2606487"/>
            <a:ext cx="0" cy="49319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Łącznik prosty ze strzałką 72">
            <a:extLst>
              <a:ext uri="{FF2B5EF4-FFF2-40B4-BE49-F238E27FC236}">
                <a16:creationId xmlns:a16="http://schemas.microsoft.com/office/drawing/2014/main" id="{64EA7281-53C7-14C0-B282-E75466926B46}"/>
              </a:ext>
            </a:extLst>
          </p:cNvPr>
          <p:cNvCxnSpPr>
            <a:cxnSpLocks/>
            <a:endCxn id="58" idx="3"/>
          </p:cNvCxnSpPr>
          <p:nvPr/>
        </p:nvCxnSpPr>
        <p:spPr>
          <a:xfrm flipH="1">
            <a:off x="6648717" y="3099685"/>
            <a:ext cx="893269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Łącznik prosty ze strzałką 76">
            <a:extLst>
              <a:ext uri="{FF2B5EF4-FFF2-40B4-BE49-F238E27FC236}">
                <a16:creationId xmlns:a16="http://schemas.microsoft.com/office/drawing/2014/main" id="{C7639C9A-3716-8D92-0BBD-CECC9E5B022C}"/>
              </a:ext>
            </a:extLst>
          </p:cNvPr>
          <p:cNvCxnSpPr>
            <a:cxnSpLocks/>
          </p:cNvCxnSpPr>
          <p:nvPr/>
        </p:nvCxnSpPr>
        <p:spPr>
          <a:xfrm flipV="1">
            <a:off x="5669643" y="3406464"/>
            <a:ext cx="0" cy="114376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Łącznik prosty ze strzałką 78">
            <a:extLst>
              <a:ext uri="{FF2B5EF4-FFF2-40B4-BE49-F238E27FC236}">
                <a16:creationId xmlns:a16="http://schemas.microsoft.com/office/drawing/2014/main" id="{1C4989F8-8EBA-85A5-31ED-DC0B2B226AD2}"/>
              </a:ext>
            </a:extLst>
          </p:cNvPr>
          <p:cNvCxnSpPr>
            <a:cxnSpLocks/>
          </p:cNvCxnSpPr>
          <p:nvPr/>
        </p:nvCxnSpPr>
        <p:spPr>
          <a:xfrm flipH="1">
            <a:off x="4776947" y="4550229"/>
            <a:ext cx="90902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ze strzałką 48">
            <a:extLst>
              <a:ext uri="{FF2B5EF4-FFF2-40B4-BE49-F238E27FC236}">
                <a16:creationId xmlns:a16="http://schemas.microsoft.com/office/drawing/2014/main" id="{53DD4D80-EE9B-0E91-4624-2918B8A0A518}"/>
              </a:ext>
            </a:extLst>
          </p:cNvPr>
          <p:cNvCxnSpPr>
            <a:cxnSpLocks/>
          </p:cNvCxnSpPr>
          <p:nvPr/>
        </p:nvCxnSpPr>
        <p:spPr>
          <a:xfrm flipV="1">
            <a:off x="6315583" y="3406464"/>
            <a:ext cx="0" cy="114376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ze strzałką 49">
            <a:extLst>
              <a:ext uri="{FF2B5EF4-FFF2-40B4-BE49-F238E27FC236}">
                <a16:creationId xmlns:a16="http://schemas.microsoft.com/office/drawing/2014/main" id="{2B16A634-E957-D4DD-BE6A-5B16C81E4BB7}"/>
              </a:ext>
            </a:extLst>
          </p:cNvPr>
          <p:cNvCxnSpPr>
            <a:cxnSpLocks/>
          </p:cNvCxnSpPr>
          <p:nvPr/>
        </p:nvCxnSpPr>
        <p:spPr>
          <a:xfrm>
            <a:off x="6304643" y="4550229"/>
            <a:ext cx="900062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2042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48090" y="1219606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769214"/>
              </p:ext>
            </p:extLst>
          </p:nvPr>
        </p:nvGraphicFramePr>
        <p:xfrm>
          <a:off x="621792" y="2143940"/>
          <a:ext cx="10863287" cy="35855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82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96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2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47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4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Wskaźniki projektu i aktualny stan ich realizacji: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Liczba pobrań/</a:t>
                      </a:r>
                      <a:r>
                        <a:rPr lang="pl-PL" sz="12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odtworzeń</a:t>
                      </a:r>
                      <a:r>
                        <a:rPr lang="pl-PL" sz="1200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dokumentów zawierających informacje sektora publicznego</a:t>
                      </a:r>
                      <a:endParaRPr lang="pl-PL" sz="1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1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100" b="1" i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100" b="1" i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100" b="1" i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6 140 000,00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100" b="1" i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100" b="1" i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100" b="1" i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235 361,00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100" b="1" i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100" b="1" i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100" b="1" i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208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2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wygenerowanych API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pl-PL" sz="1200" b="1" i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1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1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1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podmiotów, które udostępniły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1" i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</a:t>
                      </a:r>
                      <a:r>
                        <a:rPr lang="pl-PL" sz="1200" b="1" i="1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zdigitalizowanych</a:t>
                      </a:r>
                      <a:r>
                        <a:rPr lang="pl-PL" sz="12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dokumentów zawierających informacje sektora publicznego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1" i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3813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3821</a:t>
                      </a:r>
                      <a:endParaRPr lang="pl-PL" sz="1100" b="1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 flipH="1">
            <a:off x="1441449" y="6115544"/>
            <a:ext cx="8729418" cy="670823"/>
          </a:xfrm>
          <a:prstGeom prst="rect">
            <a:avLst/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06910" y="1281439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162360"/>
              </p:ext>
            </p:extLst>
          </p:nvPr>
        </p:nvGraphicFramePr>
        <p:xfrm>
          <a:off x="591064" y="2169195"/>
          <a:ext cx="10723079" cy="36086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98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8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68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95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95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8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udostępnionych online  dokumentów zawierających informacje sektora publicznego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3813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3821</a:t>
                      </a:r>
                      <a:endParaRPr lang="pl-PL" sz="1100" b="1" i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502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utworzonych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964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baz danych udostępnionych przez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251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2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Rozmiar </a:t>
                      </a:r>
                      <a:r>
                        <a:rPr lang="pl-PL" sz="1200" b="1" i="1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zdigitalizowanej</a:t>
                      </a:r>
                      <a:r>
                        <a:rPr lang="pl-PL" sz="12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informacji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3076,55</a:t>
                      </a:r>
                      <a:endParaRPr lang="pl-PL" sz="1100" b="1" i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1067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2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Rozmiar udostępnionych on-line informacji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3076,55</a:t>
                      </a:r>
                      <a:endParaRPr lang="pl-PL" sz="1100" b="1" i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 flipH="1">
            <a:off x="1487169" y="6033248"/>
            <a:ext cx="8729418" cy="670823"/>
          </a:xfrm>
          <a:prstGeom prst="rect">
            <a:avLst/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763853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5df3a10b-8748-402e-bef4-aee373db4dbb"/>
    <ds:schemaRef ds:uri="9affde3b-50dd-4e74-9e2c-6b9654ae514a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6421</TotalTime>
  <Words>1535</Words>
  <Application>Microsoft Office PowerPoint</Application>
  <PresentationFormat>Panoramiczny</PresentationFormat>
  <Paragraphs>246</Paragraphs>
  <Slides>16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Agata Parzyszek</cp:lastModifiedBy>
  <cp:revision>103</cp:revision>
  <cp:lastPrinted>2022-01-14T13:34:50Z</cp:lastPrinted>
  <dcterms:created xsi:type="dcterms:W3CDTF">2017-01-27T12:50:17Z</dcterms:created>
  <dcterms:modified xsi:type="dcterms:W3CDTF">2022-05-16T13:43:20Z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