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88" r:id="rId2"/>
    <p:sldId id="536" r:id="rId3"/>
    <p:sldId id="549" r:id="rId4"/>
    <p:sldId id="496" r:id="rId5"/>
    <p:sldId id="550" r:id="rId6"/>
    <p:sldId id="511" r:id="rId7"/>
    <p:sldId id="514" r:id="rId8"/>
    <p:sldId id="512" r:id="rId9"/>
    <p:sldId id="544" r:id="rId10"/>
    <p:sldId id="551" r:id="rId11"/>
    <p:sldId id="552" r:id="rId12"/>
    <p:sldId id="537" r:id="rId13"/>
    <p:sldId id="538" r:id="rId14"/>
    <p:sldId id="53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547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6" autoAdjust="0"/>
  </p:normalViewPr>
  <p:slideViewPr>
    <p:cSldViewPr snapToGrid="0">
      <p:cViewPr varScale="1">
        <p:scale>
          <a:sx n="100" d="100"/>
          <a:sy n="100" d="100"/>
        </p:scale>
        <p:origin x="19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936A-8F0E-49E6-BE47-6B0FC60BFD0C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7AD28-F9E8-420C-9592-58EAF5FB9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7AD28-F9E8-420C-9592-58EAF5FB93D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7AD28-F9E8-420C-9592-58EAF5FB93D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04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7AD28-F9E8-420C-9592-58EAF5FB93D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18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7AD28-F9E8-420C-9592-58EAF5FB93D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0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E0C59BED-0767-43F1-A0E9-ED0600121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42E120D6-5315-4062-A7B5-BCDEEC37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181DE3F3-4FA0-42B1-B14A-31ABFCA9A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E869C-1DAD-4D3E-AFAC-1920483910E7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E0C59BED-0767-43F1-A0E9-ED0600121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42E120D6-5315-4062-A7B5-BCDEEC37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181DE3F3-4FA0-42B1-B14A-31ABFCA9A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E869C-1DAD-4D3E-AFAC-1920483910E7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63F54851-449E-4176-8574-817ECB4E2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B7443682-84BC-4275-9EB2-EB5E7BEF6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9466EE26-8DE3-4D2F-87CC-DEBCD7696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F060F7-60EE-46D0-A21E-5A8041ACFAC8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FFA78E00-3A1B-46F8-836D-43D1A9CC9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E2F90854-0D8B-4105-8139-1D7692239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AF1F4312-FE58-4F49-8CF0-574C66EE2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76CA3-8DFE-4779-A532-6595C7ED5CE0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>
            <a:extLst>
              <a:ext uri="{FF2B5EF4-FFF2-40B4-BE49-F238E27FC236}">
                <a16:creationId xmlns:a16="http://schemas.microsoft.com/office/drawing/2014/main" id="{4D9FE872-1968-49AA-8370-B28218A6B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7110921A-D36C-4544-A5BA-9B72DA3F0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7412" name="Symbol zastępczy numeru slajdu 3">
            <a:extLst>
              <a:ext uri="{FF2B5EF4-FFF2-40B4-BE49-F238E27FC236}">
                <a16:creationId xmlns:a16="http://schemas.microsoft.com/office/drawing/2014/main" id="{14D81EC8-9A56-4CB6-9C6A-02734286D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E5BFBD-C6E8-46B3-BB75-BF1608A27164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E0C59BED-0767-43F1-A0E9-ED0600121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42E120D6-5315-4062-A7B5-BCDEEC37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181DE3F3-4FA0-42B1-B14A-31ABFCA9A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E869C-1DAD-4D3E-AFAC-1920483910E7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0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E0C59BED-0767-43F1-A0E9-ED0600121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42E120D6-5315-4062-A7B5-BCDEEC37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181DE3F3-4FA0-42B1-B14A-31ABFCA9A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AE869C-1DAD-4D3E-AFAC-1920483910E7}" type="slidenum">
              <a:rPr lang="pl-PL" altLang="pl-PL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9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72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27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7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0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8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28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08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4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8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71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3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9B80-1EC6-4BE4-A927-80265B01FB4A}" type="datetimeFigureOut">
              <a:rPr lang="pl-PL" smtClean="0"/>
              <a:t>07.02.2023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D7ED-52D4-451C-9AEA-AA8F54F40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90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extLst>
              <a:ext uri="{FF2B5EF4-FFF2-40B4-BE49-F238E27FC236}">
                <a16:creationId xmlns:a16="http://schemas.microsoft.com/office/drawing/2014/main" id="{8D2BE37B-3A8A-42B1-80C1-537998DE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5" y="3627326"/>
            <a:ext cx="8137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200" b="1" dirty="0">
                <a:solidFill>
                  <a:srgbClr val="002060"/>
                </a:solidFill>
              </a:rPr>
              <a:t>Zasady stosowania wyrobów budowlanych</a:t>
            </a:r>
          </a:p>
        </p:txBody>
      </p:sp>
      <p:pic>
        <p:nvPicPr>
          <p:cNvPr id="4099" name="Picture 7" descr="logo_GUNB">
            <a:extLst>
              <a:ext uri="{FF2B5EF4-FFF2-40B4-BE49-F238E27FC236}">
                <a16:creationId xmlns:a16="http://schemas.microsoft.com/office/drawing/2014/main" id="{1C2382E7-5D2E-4097-ACA8-50A20722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257177" y="180973"/>
            <a:ext cx="2190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93EDAEF-BB43-4B49-8015-672A0A20431E}"/>
              </a:ext>
            </a:extLst>
          </p:cNvPr>
          <p:cNvSpPr/>
          <p:nvPr/>
        </p:nvSpPr>
        <p:spPr>
          <a:xfrm>
            <a:off x="19052" y="5568952"/>
            <a:ext cx="9129713" cy="1108075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4101" name="Prostokąt 4">
            <a:extLst>
              <a:ext uri="{FF2B5EF4-FFF2-40B4-BE49-F238E27FC236}">
                <a16:creationId xmlns:a16="http://schemas.microsoft.com/office/drawing/2014/main" id="{71202913-2821-46D8-8EAB-9037E12E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7" y="5799823"/>
            <a:ext cx="8886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2060"/>
                </a:solidFill>
              </a:rPr>
              <a:t>9.02.2023 r.</a:t>
            </a:r>
          </a:p>
        </p:txBody>
      </p:sp>
      <p:sp>
        <p:nvSpPr>
          <p:cNvPr id="6" name="Prostokąt 2">
            <a:extLst>
              <a:ext uri="{FF2B5EF4-FFF2-40B4-BE49-F238E27FC236}">
                <a16:creationId xmlns:a16="http://schemas.microsoft.com/office/drawing/2014/main" id="{9800832A-B40F-4FAD-805A-D7AF0144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51306"/>
            <a:ext cx="912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b="1" dirty="0">
                <a:solidFill>
                  <a:srgbClr val="002060"/>
                </a:solidFill>
              </a:rPr>
              <a:t>Marek Mickiewicz– Departament Wyrobów Budowlanych GUNB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1341DC6-091A-406C-BA15-FFBA68372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/>
          <a:stretch/>
        </p:blipFill>
        <p:spPr>
          <a:xfrm>
            <a:off x="5748952" y="225387"/>
            <a:ext cx="3137871" cy="2918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1">
            <a:extLst>
              <a:ext uri="{FF2B5EF4-FFF2-40B4-BE49-F238E27FC236}">
                <a16:creationId xmlns:a16="http://schemas.microsoft.com/office/drawing/2014/main" id="{CFD811EB-D4FB-429D-9FD9-34CFA0E5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FA12E-7AAD-4505-BDC7-3B28133FD313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F4145F77-9C08-4727-980E-C64580DB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349250"/>
            <a:ext cx="7469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„Zasada wzajemnego uznawania” i art. 5 ust. 3 ustawy o wyrobach budowlanych</a:t>
            </a:r>
          </a:p>
        </p:txBody>
      </p:sp>
      <p:pic>
        <p:nvPicPr>
          <p:cNvPr id="6165" name="Picture 7" descr="logo_GUNB">
            <a:extLst>
              <a:ext uri="{FF2B5EF4-FFF2-40B4-BE49-F238E27FC236}">
                <a16:creationId xmlns:a16="http://schemas.microsoft.com/office/drawing/2014/main" id="{825373A6-DEE9-4123-9DB7-12C1A571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6334E5-CD10-4C44-9A2B-161DAE8CB19C}"/>
              </a:ext>
            </a:extLst>
          </p:cNvPr>
          <p:cNvSpPr/>
          <p:nvPr/>
        </p:nvSpPr>
        <p:spPr>
          <a:xfrm>
            <a:off x="405062" y="1479550"/>
            <a:ext cx="837799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Wyrób budowlany nieobjęty zakresem przedmiotowym zharmonizowanych specyfikacji technicznych, może być udostępniany na rynku krajowym, jeżeli został legalnie wprowadzony do obrotu w innym państwie członkowskim Unii Europejskiej a jego właściwości użytkowe umożliwiają spełnienie wymagań podstawowych przez obiekty budowlane zaprojektowane i budowane w sposób określony w przepisach techniczno-budowlanych, oraz zgodnie z zasadami wiedzy technicznej.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95D04E-5683-46E6-A6F5-1AAF2ECF624E}"/>
              </a:ext>
            </a:extLst>
          </p:cNvPr>
          <p:cNvSpPr/>
          <p:nvPr/>
        </p:nvSpPr>
        <p:spPr>
          <a:xfrm>
            <a:off x="405062" y="3236526"/>
            <a:ext cx="837799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Wraz z wyrobem budowlanym udostępnianym na rynku krajowym dostarcza się informacje o jego właściwościach użytkowych oznaczonych zgodnie z przepisami państwa, w którym wyrób budowlany do obrotu został wprowadzony, instrukcje stosowania, instrukcje obsługi oraz informacje dotyczące zagrożenia dla zdrowia i bezpieczeństwa, jakie ten wyrób stwarza podczas stosowania i użytkowania.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B45744A-68A2-47F6-829B-0F6F0E660B2D}"/>
              </a:ext>
            </a:extLst>
          </p:cNvPr>
          <p:cNvSpPr/>
          <p:nvPr/>
        </p:nvSpPr>
        <p:spPr>
          <a:xfrm>
            <a:off x="410535" y="4747281"/>
            <a:ext cx="690211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/>
              <a:t>Informacje oraz instrukcje powinny zostać sporządzone w języku polskim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DB4903-0384-4C7E-8E2F-570AD3ADBF9D}"/>
              </a:ext>
            </a:extLst>
          </p:cNvPr>
          <p:cNvSpPr/>
          <p:nvPr/>
        </p:nvSpPr>
        <p:spPr>
          <a:xfrm>
            <a:off x="405062" y="5303929"/>
            <a:ext cx="837799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/>
              <a:t>Do wyrobów budowlanych spełniających wymagania art. 5 ust. 3 ustawy o wyrobach budowlanych </a:t>
            </a:r>
            <a:r>
              <a:rPr lang="pl-PL" sz="1600" b="1" dirty="0">
                <a:solidFill>
                  <a:srgbClr val="C00000"/>
                </a:solidFill>
              </a:rPr>
              <a:t>nie stosuje się ww. wymagań krajowych, w tym obowiązku sporządzania krajowej deklaracji właściwości użytkowych</a:t>
            </a:r>
            <a:r>
              <a:rPr lang="pl-P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349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1">
            <a:extLst>
              <a:ext uri="{FF2B5EF4-FFF2-40B4-BE49-F238E27FC236}">
                <a16:creationId xmlns:a16="http://schemas.microsoft.com/office/drawing/2014/main" id="{CFD811EB-D4FB-429D-9FD9-34CFA0E5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FA12E-7AAD-4505-BDC7-3B28133FD313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F4145F77-9C08-4727-980E-C64580DB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190888"/>
            <a:ext cx="7469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Jednostkowe zastosowanie w obiekcie budowlanym - art. 10 </a:t>
            </a:r>
            <a:r>
              <a:rPr lang="pl-PL" altLang="pl-PL" sz="2400" b="1" dirty="0" err="1">
                <a:solidFill>
                  <a:srgbClr val="002060"/>
                </a:solidFill>
                <a:latin typeface="Verdana" panose="020B0604030504040204" pitchFamily="34" charset="0"/>
              </a:rPr>
              <a:t>uowb</a:t>
            </a:r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lvl="0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- tylko szczególne przypadki</a:t>
            </a:r>
          </a:p>
        </p:txBody>
      </p:sp>
      <p:pic>
        <p:nvPicPr>
          <p:cNvPr id="6165" name="Picture 7" descr="logo_GUNB">
            <a:extLst>
              <a:ext uri="{FF2B5EF4-FFF2-40B4-BE49-F238E27FC236}">
                <a16:creationId xmlns:a16="http://schemas.microsoft.com/office/drawing/2014/main" id="{825373A6-DEE9-4123-9DB7-12C1A571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6334E5-CD10-4C44-9A2B-161DAE8CB19C}"/>
              </a:ext>
            </a:extLst>
          </p:cNvPr>
          <p:cNvSpPr/>
          <p:nvPr/>
        </p:nvSpPr>
        <p:spPr>
          <a:xfrm>
            <a:off x="324682" y="1756233"/>
            <a:ext cx="867009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Dopuszczone do jednostkowego zastosowania w obiekcie budowlanym są wyroby budowlane, z wyłączeniem wyrobów objętych normami zharmonizowanymi lub zgodnych z wydanymi dla nich europejskimi ocenami technicznymi, wykonane według indywidualnej dokumentacji technicznej, sporządzonej przez projektanta (konkretnego) obiektu lub z nim uzgodnionej, dla których producent wydał oświadczenie, że zapewniono zgodność wyrobu budowlanego z tą dokumentacją oraz z przepisami.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B95D04E-5683-46E6-A6F5-1AAF2ECF624E}"/>
              </a:ext>
            </a:extLst>
          </p:cNvPr>
          <p:cNvSpPr/>
          <p:nvPr/>
        </p:nvSpPr>
        <p:spPr>
          <a:xfrm>
            <a:off x="324683" y="3532107"/>
            <a:ext cx="8670092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Przepis ten dotyczy wyrobów zaprojektowanych i wytworzonych z uwagi na specjalne potrzeby, wyprodukowanych dla jednego, konkretnego przypadku zastosowania, wymagających często dostosowania urządzeń produkcyjnych do ich wytworzenia tak aby mogły być zastosowane w tym obiekcie budowlanym. Przy czym z określenia „wyrób przeznaczony do jednostkowego zastosowania” wynika, iż nie jest on produkowany seryjnie z przeznaczeniem do powszechnego stosowania. Nie może on zatem stanowić przedmiotu swobodnego obrotu handlowego, tzn. nie może być odstąpiony, sprzedany bądź przekazany celem zastosowania w innym obiekcie budowlanym.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B45744A-68A2-47F6-829B-0F6F0E660B2D}"/>
              </a:ext>
            </a:extLst>
          </p:cNvPr>
          <p:cNvSpPr/>
          <p:nvPr/>
        </p:nvSpPr>
        <p:spPr>
          <a:xfrm>
            <a:off x="324683" y="5771202"/>
            <a:ext cx="867009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Wyrobów tych nie dotyczy obowiązek sporządzenia krajowej deklaracji właściwości użytkowych ani uzyskania (gdy brak jest odpowiedniej Polskiej Normy wyrobu) krajowej oceny technicznej.</a:t>
            </a:r>
          </a:p>
        </p:txBody>
      </p:sp>
    </p:spTree>
    <p:extLst>
      <p:ext uri="{BB962C8B-B14F-4D97-AF65-F5344CB8AC3E}">
        <p14:creationId xmlns:p14="http://schemas.microsoft.com/office/powerpoint/2010/main" val="1293673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586C38-E95F-4FBA-B21C-5BC64A9A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68E7289-E928-4DE0-82DD-B3F8FBB0FFAA}" type="slidenum">
              <a:rPr lang="pl-PL" altLang="pl-PL" smtClean="0"/>
              <a:pPr/>
              <a:t>12</a:t>
            </a:fld>
            <a:endParaRPr lang="pl-PL" altLang="pl-PL" dirty="0"/>
          </a:p>
        </p:txBody>
      </p:sp>
      <p:sp>
        <p:nvSpPr>
          <p:cNvPr id="5123" name="Prostokąt 2">
            <a:extLst>
              <a:ext uri="{FF2B5EF4-FFF2-40B4-BE49-F238E27FC236}">
                <a16:creationId xmlns:a16="http://schemas.microsoft.com/office/drawing/2014/main" id="{0B0C767C-0992-474C-884A-D8D4E6C5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351813"/>
            <a:ext cx="7332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Wymagania i obowiązki uczestników procesu budowlanego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232011C-A176-46C7-9008-76800D700A83}"/>
              </a:ext>
            </a:extLst>
          </p:cNvPr>
          <p:cNvSpPr/>
          <p:nvPr/>
        </p:nvSpPr>
        <p:spPr>
          <a:xfrm>
            <a:off x="323850" y="4047629"/>
            <a:ext cx="84963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Art. 22 ust. 3e) Pb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Do podstawowych obowiązków kierownika budowy należy m.in. zapewnienie przy wykonywaniu robót budowlanych stosowania wyrobów, zgodnie z art. 10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2F84B74-4260-43C4-8E95-0A1F6F104B82}"/>
              </a:ext>
            </a:extLst>
          </p:cNvPr>
          <p:cNvSpPr/>
          <p:nvPr/>
        </p:nvSpPr>
        <p:spPr>
          <a:xfrm>
            <a:off x="323850" y="5078879"/>
            <a:ext cx="84963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Art. 25 pkt 2 Pb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Do podstawowych obowiązków inspektora nadzoru inwestorskiego należy m.in. sprawdzanie jakości wykonywanych robót budowlanych i stosowania przy wykonywaniu tych robót wyrobów zgodnie z art. 10</a:t>
            </a:r>
          </a:p>
        </p:txBody>
      </p:sp>
      <p:pic>
        <p:nvPicPr>
          <p:cNvPr id="8" name="Picture 7" descr="logo_GUNB">
            <a:extLst>
              <a:ext uri="{FF2B5EF4-FFF2-40B4-BE49-F238E27FC236}">
                <a16:creationId xmlns:a16="http://schemas.microsoft.com/office/drawing/2014/main" id="{E7145CEF-1D3B-4DE3-9BB5-0025AF27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60494" y="115888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029660A-DE9E-4C57-9F9B-2B6E56CC4E75}"/>
              </a:ext>
            </a:extLst>
          </p:cNvPr>
          <p:cNvSpPr/>
          <p:nvPr/>
        </p:nvSpPr>
        <p:spPr>
          <a:xfrm>
            <a:off x="323850" y="1990373"/>
            <a:ext cx="84963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Art. 20 ust. 1 pkt 1) i 3a) Pb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Do podstawowych obowiązków projektanta należy: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opracowanie projektu budowlanego w sposób zgodny z wymaganiami ustawy, ustaleniami określonymi w decyzjach administracyjnych dotyczących zamierzenia budowlanego, obowiązującymi przepisami oraz zasadami wiedzy technicznej;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sporządzanie lub uzgadnianie indywidualnej dokumentacji technicznej, </a:t>
            </a:r>
            <a:br>
              <a:rPr lang="pl-PL" sz="1600" b="1" dirty="0">
                <a:solidFill>
                  <a:srgbClr val="002060"/>
                </a:solidFill>
              </a:rPr>
            </a:br>
            <a:r>
              <a:rPr lang="pl-PL" sz="1600" b="1" dirty="0">
                <a:solidFill>
                  <a:srgbClr val="002060"/>
                </a:solidFill>
              </a:rPr>
              <a:t>o której mowa w art. 10 ust. 1 ustawy o wyrobach budowlanych;</a:t>
            </a:r>
          </a:p>
        </p:txBody>
      </p:sp>
    </p:spTree>
    <p:extLst>
      <p:ext uri="{BB962C8B-B14F-4D97-AF65-F5344CB8AC3E}">
        <p14:creationId xmlns:p14="http://schemas.microsoft.com/office/powerpoint/2010/main" val="102479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586C38-E95F-4FBA-B21C-5BC64A9A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7289-E928-4DE0-82DD-B3F8FBB0FFAA}" type="slidenum">
              <a:rPr lang="pl-PL" altLang="pl-PL" smtClean="0"/>
              <a:pPr/>
              <a:t>13</a:t>
            </a:fld>
            <a:endParaRPr lang="pl-PL" alt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C2E5663-E110-44AC-9BA1-5EE3093CE237}"/>
              </a:ext>
            </a:extLst>
          </p:cNvPr>
          <p:cNvSpPr/>
          <p:nvPr/>
        </p:nvSpPr>
        <p:spPr>
          <a:xfrm>
            <a:off x="245427" y="2315845"/>
            <a:ext cx="8653145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endParaRPr lang="pl-PL" sz="1600" b="1" dirty="0">
              <a:solidFill>
                <a:srgbClr val="002060"/>
              </a:solidFill>
            </a:endParaRPr>
          </a:p>
          <a:p>
            <a:r>
              <a:rPr lang="pl-PL" sz="1600" b="1" dirty="0">
                <a:solidFill>
                  <a:srgbClr val="002060"/>
                </a:solidFill>
              </a:rPr>
              <a:t>Art. 46 Pb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Kierownik budowy, a jeżeli jego ustanowienie nie jest wymagane - inwestor, przez okres wykonywania robót budowlanych: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1) przechowuje: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(...)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b) oświadczenia dotyczące wyrobów budowlanych jednostkowo zastosowanych w obiekcie budowlanym, o których mowa w art. 10 ust. 1 ustawy z dnia 16 kwietnia 2004 r. o wyrobach budowlanych;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2) udostępnia dokumenty, o których mowa w pkt 1, upoważnionym pracownikom organów nadzoru budowlanego i innych organów uprawnionych do kontroli przestrzegania przepisów na terenie budowy. </a:t>
            </a:r>
          </a:p>
        </p:txBody>
      </p:sp>
      <p:pic>
        <p:nvPicPr>
          <p:cNvPr id="6" name="Picture 7" descr="logo_GUNB">
            <a:extLst>
              <a:ext uri="{FF2B5EF4-FFF2-40B4-BE49-F238E27FC236}">
                <a16:creationId xmlns:a16="http://schemas.microsoft.com/office/drawing/2014/main" id="{BCBFDE5E-11C4-4621-83B4-BAC870E2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60494" y="115888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2">
            <a:extLst>
              <a:ext uri="{FF2B5EF4-FFF2-40B4-BE49-F238E27FC236}">
                <a16:creationId xmlns:a16="http://schemas.microsoft.com/office/drawing/2014/main" id="{73693884-7A16-4A78-9BBC-BB0D54681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351813"/>
            <a:ext cx="7332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Wymagania i obowiązki uczestników procesu budowlanego</a:t>
            </a:r>
          </a:p>
        </p:txBody>
      </p:sp>
    </p:spTree>
    <p:extLst>
      <p:ext uri="{BB962C8B-B14F-4D97-AF65-F5344CB8AC3E}">
        <p14:creationId xmlns:p14="http://schemas.microsoft.com/office/powerpoint/2010/main" val="62111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rostokąt 2">
            <a:extLst>
              <a:ext uri="{FF2B5EF4-FFF2-40B4-BE49-F238E27FC236}">
                <a16:creationId xmlns:a16="http://schemas.microsoft.com/office/drawing/2014/main" id="{A2DAB654-A0CD-45EA-BA61-BA0FD2E5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874963"/>
            <a:ext cx="81375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dirty="0">
                <a:solidFill>
                  <a:srgbClr val="002060"/>
                </a:solidFill>
              </a:rPr>
              <a:t>Zapraszamy na stronę: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dirty="0">
                <a:solidFill>
                  <a:srgbClr val="002060"/>
                </a:solidFill>
              </a:rPr>
              <a:t>www.gunb.gov.pl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dirty="0">
                <a:solidFill>
                  <a:srgbClr val="002060"/>
                </a:solidFill>
              </a:rPr>
              <a:t>oraz do kontaktu z Departamentem Wyrobów Budowlanych: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pl-PL" altLang="pl-PL" sz="2000" b="1" dirty="0">
                <a:solidFill>
                  <a:srgbClr val="002060"/>
                </a:solidFill>
              </a:rPr>
              <a:t>dwb@gunb.gov.pl</a:t>
            </a:r>
          </a:p>
        </p:txBody>
      </p:sp>
      <p:pic>
        <p:nvPicPr>
          <p:cNvPr id="60419" name="Picture 7" descr="logo_GUNB">
            <a:extLst>
              <a:ext uri="{FF2B5EF4-FFF2-40B4-BE49-F238E27FC236}">
                <a16:creationId xmlns:a16="http://schemas.microsoft.com/office/drawing/2014/main" id="{27F16E81-6F05-4D7B-B6AC-1CD21BF6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323850" y="306388"/>
            <a:ext cx="2190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77900640-5C3F-4EE7-9F56-41605308D9BD}"/>
              </a:ext>
            </a:extLst>
          </p:cNvPr>
          <p:cNvSpPr/>
          <p:nvPr/>
        </p:nvSpPr>
        <p:spPr>
          <a:xfrm>
            <a:off x="19052" y="5568952"/>
            <a:ext cx="9129713" cy="1108075"/>
          </a:xfrm>
          <a:prstGeom prst="rect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GUNB">
            <a:extLst>
              <a:ext uri="{FF2B5EF4-FFF2-40B4-BE49-F238E27FC236}">
                <a16:creationId xmlns:a16="http://schemas.microsoft.com/office/drawing/2014/main" id="{318729F9-F2ED-447C-8409-09A31ADA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2">
            <a:extLst>
              <a:ext uri="{FF2B5EF4-FFF2-40B4-BE49-F238E27FC236}">
                <a16:creationId xmlns:a16="http://schemas.microsoft.com/office/drawing/2014/main" id="{E04520EE-621B-4DD3-8333-97028BB1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498145"/>
            <a:ext cx="743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Stosowanie wyrobów budowlanych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B4B78E2-84B6-46A9-AA22-62E9B9711B6F}"/>
              </a:ext>
            </a:extLst>
          </p:cNvPr>
          <p:cNvSpPr/>
          <p:nvPr/>
        </p:nvSpPr>
        <p:spPr>
          <a:xfrm>
            <a:off x="323850" y="2518044"/>
            <a:ext cx="8496300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10 Wyroby wytworzone w celu zastosowania w obiekcie budowlanym w sposób trwały o właściwościach użytkowych umożliwiających prawidłowo zaprojektowanym i wykonanym obiektom budowlanym spełnienie podstawowych wymagań, można stosować przy wykonywaniu robót budowlanych </a:t>
            </a:r>
          </a:p>
          <a:p>
            <a:pPr algn="ctr">
              <a:defRPr/>
            </a:pPr>
            <a:endParaRPr lang="pl-PL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pl-PL" sz="20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wyłącznie, jeżeli wyroby te zostały wprowadzone do obrotu lub udostępnione na rynku krajowym zgodnie </a:t>
            </a:r>
            <a:br>
              <a:rPr lang="pl-PL" sz="20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0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przepisami odrębnymi, a w przypadku wyrobów budowlanych - również zgodnie z zamierzonym zastosowaniem.</a:t>
            </a:r>
          </a:p>
        </p:txBody>
      </p:sp>
      <p:sp>
        <p:nvSpPr>
          <p:cNvPr id="8" name="Prostokąt 3">
            <a:extLst>
              <a:ext uri="{FF2B5EF4-FFF2-40B4-BE49-F238E27FC236}">
                <a16:creationId xmlns:a16="http://schemas.microsoft.com/office/drawing/2014/main" id="{531BAB6F-1EDE-4119-B30C-BB50FC0E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784" y="1406525"/>
            <a:ext cx="2867025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Prawo budowlane</a:t>
            </a:r>
          </a:p>
        </p:txBody>
      </p:sp>
      <p:sp>
        <p:nvSpPr>
          <p:cNvPr id="9" name="Strzałka w dół 11">
            <a:extLst>
              <a:ext uri="{FF2B5EF4-FFF2-40B4-BE49-F238E27FC236}">
                <a16:creationId xmlns:a16="http://schemas.microsoft.com/office/drawing/2014/main" id="{51391624-0995-4308-8CD8-26EAD350EF8A}"/>
              </a:ext>
            </a:extLst>
          </p:cNvPr>
          <p:cNvSpPr/>
          <p:nvPr/>
        </p:nvSpPr>
        <p:spPr>
          <a:xfrm>
            <a:off x="3974396" y="1967077"/>
            <a:ext cx="431800" cy="3905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77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GUNB">
            <a:extLst>
              <a:ext uri="{FF2B5EF4-FFF2-40B4-BE49-F238E27FC236}">
                <a16:creationId xmlns:a16="http://schemas.microsoft.com/office/drawing/2014/main" id="{318729F9-F2ED-447C-8409-09A31ADA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2">
            <a:extLst>
              <a:ext uri="{FF2B5EF4-FFF2-40B4-BE49-F238E27FC236}">
                <a16:creationId xmlns:a16="http://schemas.microsoft.com/office/drawing/2014/main" id="{E04520EE-621B-4DD3-8333-97028BB1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498145"/>
            <a:ext cx="7589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Stosowanie wyrobów budowlanych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B4B78E2-84B6-46A9-AA22-62E9B9711B6F}"/>
              </a:ext>
            </a:extLst>
          </p:cNvPr>
          <p:cNvSpPr/>
          <p:nvPr/>
        </p:nvSpPr>
        <p:spPr>
          <a:xfrm>
            <a:off x="323849" y="2485960"/>
            <a:ext cx="8562975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Parlamentu Europejskiego i Rady (UE)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305/2011 </a:t>
            </a:r>
            <a:b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dnia 9 marca 2011 r. ustanawiające zharmonizowane warunki wprowadzania do obrotu wyrobów budowlanych i uchylające dyrektywę Rady 89/106/EWG (Dz. Urz. UE L 88 z 04.04.2011,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przepisy art. 5 ust. 2 oraz art. 8 i 9,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ustawy o wyrobach budowlanych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określające tzw.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 system wprowadzania do obrotu lub udostępniania na rynku krajowym wyrobów budowlanych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 krajową deklaracją właściwości użytkowych oraz oznakowaniem znakiem budowlanym),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tzw.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„zasada wzajemnego uznawania”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art. 5 ust. 3 ustawy o wyrobach budowlanych.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3">
            <a:extLst>
              <a:ext uri="{FF2B5EF4-FFF2-40B4-BE49-F238E27FC236}">
                <a16:creationId xmlns:a16="http://schemas.microsoft.com/office/drawing/2014/main" id="{531BAB6F-1EDE-4119-B30C-BB50FC0E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019" y="1381292"/>
            <a:ext cx="4325806" cy="4001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Przepisy odrębne</a:t>
            </a:r>
          </a:p>
        </p:txBody>
      </p:sp>
      <p:sp>
        <p:nvSpPr>
          <p:cNvPr id="9" name="Strzałka w dół 11">
            <a:extLst>
              <a:ext uri="{FF2B5EF4-FFF2-40B4-BE49-F238E27FC236}">
                <a16:creationId xmlns:a16="http://schemas.microsoft.com/office/drawing/2014/main" id="{51391624-0995-4308-8CD8-26EAD350EF8A}"/>
              </a:ext>
            </a:extLst>
          </p:cNvPr>
          <p:cNvSpPr/>
          <p:nvPr/>
        </p:nvSpPr>
        <p:spPr>
          <a:xfrm>
            <a:off x="4086022" y="1943094"/>
            <a:ext cx="431800" cy="3905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387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>
            <a:extLst>
              <a:ext uri="{FF2B5EF4-FFF2-40B4-BE49-F238E27FC236}">
                <a16:creationId xmlns:a16="http://schemas.microsoft.com/office/drawing/2014/main" id="{06AD6FFB-DD4E-4661-A1B2-28822C7364D0}"/>
              </a:ext>
            </a:extLst>
          </p:cNvPr>
          <p:cNvSpPr/>
          <p:nvPr/>
        </p:nvSpPr>
        <p:spPr>
          <a:xfrm>
            <a:off x="4724484" y="1406524"/>
            <a:ext cx="4203032" cy="42643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2939A37-B218-4D34-90A8-833FC395B3D4}"/>
              </a:ext>
            </a:extLst>
          </p:cNvPr>
          <p:cNvSpPr/>
          <p:nvPr/>
        </p:nvSpPr>
        <p:spPr>
          <a:xfrm>
            <a:off x="449179" y="1406525"/>
            <a:ext cx="4203032" cy="42643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46" name="Symbol zastępczy numeru slajdu 1">
            <a:extLst>
              <a:ext uri="{FF2B5EF4-FFF2-40B4-BE49-F238E27FC236}">
                <a16:creationId xmlns:a16="http://schemas.microsoft.com/office/drawing/2014/main" id="{CFD811EB-D4FB-429D-9FD9-34CFA0E5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FA12E-7AAD-4505-BDC7-3B28133FD313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F4145F77-9C08-4727-980E-C64580DB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339725"/>
            <a:ext cx="7469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Wyroby budowlane </a:t>
            </a:r>
          </a:p>
          <a:p>
            <a:pPr eaLnBrk="1" hangingPunct="1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na rynku wewnętrznym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EFB622F-7AD2-465C-95FD-5CC45011C980}"/>
              </a:ext>
            </a:extLst>
          </p:cNvPr>
          <p:cNvSpPr/>
          <p:nvPr/>
        </p:nvSpPr>
        <p:spPr>
          <a:xfrm>
            <a:off x="1115218" y="1728119"/>
            <a:ext cx="3095625" cy="646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Zharmonizowana specyfikacja techniczna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07C72BB-7656-4957-839D-482D16072869}"/>
              </a:ext>
            </a:extLst>
          </p:cNvPr>
          <p:cNvSpPr/>
          <p:nvPr/>
        </p:nvSpPr>
        <p:spPr>
          <a:xfrm>
            <a:off x="1115218" y="2762584"/>
            <a:ext cx="3095625" cy="3698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SYSTEM EUROPEJSKI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430B88E-C4A2-4FE1-A8B6-6B232D625B49}"/>
              </a:ext>
            </a:extLst>
          </p:cNvPr>
          <p:cNvSpPr/>
          <p:nvPr/>
        </p:nvSpPr>
        <p:spPr>
          <a:xfrm>
            <a:off x="5303710" y="2826544"/>
            <a:ext cx="3097213" cy="3698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SYSTEM KRAJOWY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25589C0-72AF-47ED-9F26-7C9523E7F4BA}"/>
              </a:ext>
            </a:extLst>
          </p:cNvPr>
          <p:cNvSpPr/>
          <p:nvPr/>
        </p:nvSpPr>
        <p:spPr>
          <a:xfrm>
            <a:off x="5277393" y="1724569"/>
            <a:ext cx="3097213" cy="646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Brak zharmonizowanej specyfikacji technicznej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0A155BE-DBCE-4715-BBB3-1E6386012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03" y="3529973"/>
            <a:ext cx="1263023" cy="9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B9F1B5E-D7CA-4E74-A5A8-CF59463DA7B2}"/>
              </a:ext>
            </a:extLst>
          </p:cNvPr>
          <p:cNvSpPr/>
          <p:nvPr/>
        </p:nvSpPr>
        <p:spPr>
          <a:xfrm>
            <a:off x="5011609" y="3691334"/>
            <a:ext cx="3681413" cy="646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Oznakowanie wg przepisów krajowych państwa członkowskiego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03D14E8-18AE-483D-B9B4-C2D55E03E637}"/>
              </a:ext>
            </a:extLst>
          </p:cNvPr>
          <p:cNvSpPr/>
          <p:nvPr/>
        </p:nvSpPr>
        <p:spPr>
          <a:xfrm>
            <a:off x="1115218" y="4875212"/>
            <a:ext cx="3095625" cy="6461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ZASADA SWOBODNEGO PRZEPŁYWU TOWARÓW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1D4AFAD-62B4-40C1-BBDA-3FA9A3C617FE}"/>
              </a:ext>
            </a:extLst>
          </p:cNvPr>
          <p:cNvSpPr/>
          <p:nvPr/>
        </p:nvSpPr>
        <p:spPr>
          <a:xfrm>
            <a:off x="5155277" y="4832349"/>
            <a:ext cx="3394075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ZASADA WZAJEMNEGO UZNAWANIA TOWARÓW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DB64AD9-749E-453E-95A9-C01FD8558623}"/>
              </a:ext>
            </a:extLst>
          </p:cNvPr>
          <p:cNvSpPr/>
          <p:nvPr/>
        </p:nvSpPr>
        <p:spPr>
          <a:xfrm>
            <a:off x="2474913" y="5935663"/>
            <a:ext cx="4464050" cy="646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UDOSTĘPNIANIE NA RYNKU WEWNĘTRZNYM</a:t>
            </a:r>
          </a:p>
        </p:txBody>
      </p:sp>
      <p:sp>
        <p:nvSpPr>
          <p:cNvPr id="6" name="Strzałka w dół 5">
            <a:extLst>
              <a:ext uri="{FF2B5EF4-FFF2-40B4-BE49-F238E27FC236}">
                <a16:creationId xmlns:a16="http://schemas.microsoft.com/office/drawing/2014/main" id="{A58D580E-E7BA-42A0-94DB-196E305D0F88}"/>
              </a:ext>
            </a:extLst>
          </p:cNvPr>
          <p:cNvSpPr/>
          <p:nvPr/>
        </p:nvSpPr>
        <p:spPr>
          <a:xfrm>
            <a:off x="2456655" y="2419685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65" name="Picture 7" descr="logo_GUNB">
            <a:extLst>
              <a:ext uri="{FF2B5EF4-FFF2-40B4-BE49-F238E27FC236}">
                <a16:creationId xmlns:a16="http://schemas.microsoft.com/office/drawing/2014/main" id="{825373A6-DEE9-4123-9DB7-12C1A571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trzałka w dół 5">
            <a:extLst>
              <a:ext uri="{FF2B5EF4-FFF2-40B4-BE49-F238E27FC236}">
                <a16:creationId xmlns:a16="http://schemas.microsoft.com/office/drawing/2014/main" id="{E0DB3964-8BDE-4DD0-ADCA-00D278F07A55}"/>
              </a:ext>
            </a:extLst>
          </p:cNvPr>
          <p:cNvSpPr/>
          <p:nvPr/>
        </p:nvSpPr>
        <p:spPr>
          <a:xfrm>
            <a:off x="6619624" y="2424241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5" name="Strzałka w dół 5">
            <a:extLst>
              <a:ext uri="{FF2B5EF4-FFF2-40B4-BE49-F238E27FC236}">
                <a16:creationId xmlns:a16="http://schemas.microsoft.com/office/drawing/2014/main" id="{22FCE760-4278-42F8-B529-554F0F60D992}"/>
              </a:ext>
            </a:extLst>
          </p:cNvPr>
          <p:cNvSpPr/>
          <p:nvPr/>
        </p:nvSpPr>
        <p:spPr>
          <a:xfrm>
            <a:off x="2456655" y="3164222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Strzałka w dół 5">
            <a:extLst>
              <a:ext uri="{FF2B5EF4-FFF2-40B4-BE49-F238E27FC236}">
                <a16:creationId xmlns:a16="http://schemas.microsoft.com/office/drawing/2014/main" id="{B903A789-371E-4474-B0DA-2AE8C2F71980}"/>
              </a:ext>
            </a:extLst>
          </p:cNvPr>
          <p:cNvSpPr/>
          <p:nvPr/>
        </p:nvSpPr>
        <p:spPr>
          <a:xfrm>
            <a:off x="2458871" y="4488506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Strzałka w dół 5">
            <a:extLst>
              <a:ext uri="{FF2B5EF4-FFF2-40B4-BE49-F238E27FC236}">
                <a16:creationId xmlns:a16="http://schemas.microsoft.com/office/drawing/2014/main" id="{25640CAD-39F7-464A-9753-B86EB6A0A9F6}"/>
              </a:ext>
            </a:extLst>
          </p:cNvPr>
          <p:cNvSpPr/>
          <p:nvPr/>
        </p:nvSpPr>
        <p:spPr>
          <a:xfrm>
            <a:off x="3655219" y="5603876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Strzałka w dół 5">
            <a:extLst>
              <a:ext uri="{FF2B5EF4-FFF2-40B4-BE49-F238E27FC236}">
                <a16:creationId xmlns:a16="http://schemas.microsoft.com/office/drawing/2014/main" id="{4DE60D56-7CF3-4DFE-9D3D-3A874AC9827D}"/>
              </a:ext>
            </a:extLst>
          </p:cNvPr>
          <p:cNvSpPr/>
          <p:nvPr/>
        </p:nvSpPr>
        <p:spPr>
          <a:xfrm>
            <a:off x="5332831" y="5578476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" name="Strzałka w dół 5">
            <a:extLst>
              <a:ext uri="{FF2B5EF4-FFF2-40B4-BE49-F238E27FC236}">
                <a16:creationId xmlns:a16="http://schemas.microsoft.com/office/drawing/2014/main" id="{AB098C73-062F-4EFD-87D3-FA9431F39741}"/>
              </a:ext>
            </a:extLst>
          </p:cNvPr>
          <p:cNvSpPr/>
          <p:nvPr/>
        </p:nvSpPr>
        <p:spPr>
          <a:xfrm>
            <a:off x="6645941" y="4446127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" name="Strzałka w dół 5">
            <a:extLst>
              <a:ext uri="{FF2B5EF4-FFF2-40B4-BE49-F238E27FC236}">
                <a16:creationId xmlns:a16="http://schemas.microsoft.com/office/drawing/2014/main" id="{02955149-8823-4743-858B-FDBDA8C6E4FA}"/>
              </a:ext>
            </a:extLst>
          </p:cNvPr>
          <p:cNvSpPr/>
          <p:nvPr/>
        </p:nvSpPr>
        <p:spPr>
          <a:xfrm>
            <a:off x="6645941" y="3298698"/>
            <a:ext cx="412750" cy="3000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1">
            <a:extLst>
              <a:ext uri="{FF2B5EF4-FFF2-40B4-BE49-F238E27FC236}">
                <a16:creationId xmlns:a16="http://schemas.microsoft.com/office/drawing/2014/main" id="{CFD811EB-D4FB-429D-9FD9-34CFA0E5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1FA12E-7AAD-4505-BDC7-3B28133FD313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F4145F77-9C08-4727-980E-C64580DB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349250"/>
            <a:ext cx="7469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Co świadczy o legalnym wprowadzeniu do obrotu wyrobu budowlanego?</a:t>
            </a:r>
          </a:p>
        </p:txBody>
      </p:sp>
      <p:pic>
        <p:nvPicPr>
          <p:cNvPr id="6165" name="Picture 7" descr="logo_GUNB">
            <a:extLst>
              <a:ext uri="{FF2B5EF4-FFF2-40B4-BE49-F238E27FC236}">
                <a16:creationId xmlns:a16="http://schemas.microsoft.com/office/drawing/2014/main" id="{825373A6-DEE9-4123-9DB7-12C1A571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6334E5-CD10-4C44-9A2B-161DAE8CB19C}"/>
              </a:ext>
            </a:extLst>
          </p:cNvPr>
          <p:cNvSpPr/>
          <p:nvPr/>
        </p:nvSpPr>
        <p:spPr>
          <a:xfrm>
            <a:off x="745957" y="2350544"/>
            <a:ext cx="783656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właściwe oznakowanie wyrobu budowlanego oraz </a:t>
            </a:r>
            <a:b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kopia deklaracji właściwości użytkowych/krajowej deklaracji właściwości użytkowych, jeżeli zawiera wymagane dane w odniesieniu do wzoru, który należy stosować przy sporządzaniu deklaracji, w tym m.in. takie zadeklarowane właściwości użytkowe, które są odpowiednie dla przewidywanego zastosowania w danym miejscu danego obiektu budowlanego</a:t>
            </a:r>
          </a:p>
        </p:txBody>
      </p:sp>
    </p:spTree>
    <p:extLst>
      <p:ext uri="{BB962C8B-B14F-4D97-AF65-F5344CB8AC3E}">
        <p14:creationId xmlns:p14="http://schemas.microsoft.com/office/powerpoint/2010/main" val="393416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1">
            <a:extLst>
              <a:ext uri="{FF2B5EF4-FFF2-40B4-BE49-F238E27FC236}">
                <a16:creationId xmlns:a16="http://schemas.microsoft.com/office/drawing/2014/main" id="{1CE95E31-5A4A-45EA-B52A-F0233F1C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AB8396-CEEE-463F-B083-20FE1994ABD0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8195" name="Prostokąt 4">
            <a:extLst>
              <a:ext uri="{FF2B5EF4-FFF2-40B4-BE49-F238E27FC236}">
                <a16:creationId xmlns:a16="http://schemas.microsoft.com/office/drawing/2014/main" id="{789DC480-E237-4ECD-8111-FFEB38AD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493713"/>
            <a:ext cx="683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solidFill>
                  <a:srgbClr val="002060"/>
                </a:solidFill>
                <a:latin typeface="Verdana" panose="020B0604030504040204" pitchFamily="34" charset="0"/>
              </a:rPr>
              <a:t>Wyroby budowlane na rynku polskim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C4005B4-8761-4B67-B8F5-E1410A73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298700"/>
            <a:ext cx="4244975" cy="12001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Zharmonizowana specyfikacja techniczna Norma zharmonizowana / Europejski Dokument Oceny</a:t>
            </a:r>
          </a:p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(Europejska Ocena Techniczna)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C1C038F-6D0D-44BD-BE13-6AC359868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574800"/>
            <a:ext cx="4244975" cy="3698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SYSTEM EUROPEJSKI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CD21655-0195-4061-9001-794F6AC5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1555750"/>
            <a:ext cx="4159250" cy="369888"/>
          </a:xfrm>
          <a:prstGeom prst="rect">
            <a:avLst/>
          </a:prstGeom>
          <a:solidFill>
            <a:srgbClr val="99003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</a:rPr>
              <a:t>POLSKI SYSTEM KRAJOWY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6502EAF-A41C-4E13-93BB-9C6865266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2302586"/>
            <a:ext cx="4159250" cy="954087"/>
          </a:xfrm>
          <a:prstGeom prst="rect">
            <a:avLst/>
          </a:prstGeom>
          <a:solidFill>
            <a:srgbClr val="99003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b="1">
                <a:solidFill>
                  <a:schemeClr val="bg1"/>
                </a:solidFill>
                <a:latin typeface="Arial" panose="020B0604020202020204" pitchFamily="34" charset="0"/>
              </a:rPr>
              <a:t>Krajowa specyfikacja techniczna Polska Norma wyrobu / </a:t>
            </a:r>
          </a:p>
          <a:p>
            <a:pPr algn="ctr" eaLnBrk="1" hangingPunct="1"/>
            <a:r>
              <a:rPr lang="pl-PL" altLang="pl-PL" b="1">
                <a:solidFill>
                  <a:schemeClr val="bg1"/>
                </a:solidFill>
                <a:latin typeface="Arial" panose="020B0604020202020204" pitchFamily="34" charset="0"/>
              </a:rPr>
              <a:t>krajowa ocena techniczna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D4C7559-4E50-4F17-AB99-55E48CAD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4878388"/>
            <a:ext cx="4243388" cy="3698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b="1">
                <a:solidFill>
                  <a:schemeClr val="bg1"/>
                </a:solidFill>
              </a:rPr>
              <a:t>deklaracja właściwości użytkowych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6AB9779-751E-4A20-968A-C5C2D88B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3889375"/>
            <a:ext cx="4244975" cy="647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b="1">
                <a:solidFill>
                  <a:schemeClr val="bg1"/>
                </a:solidFill>
              </a:rPr>
              <a:t>ocena i weryfikacja stałości właściwości użytkowych wyrobu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55E58D28-EBBC-4556-BC13-3AFFCBBE5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3627729"/>
            <a:ext cx="4159250" cy="646113"/>
          </a:xfrm>
          <a:prstGeom prst="rect">
            <a:avLst/>
          </a:prstGeom>
          <a:solidFill>
            <a:srgbClr val="99003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</a:rPr>
              <a:t>ocena i weryfikacja stałości właściwości użytkowych wyrobu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0F8C124D-F97D-43A9-82F6-B4A66025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4602162"/>
            <a:ext cx="4159250" cy="646113"/>
          </a:xfrm>
          <a:prstGeom prst="rect">
            <a:avLst/>
          </a:prstGeom>
          <a:solidFill>
            <a:srgbClr val="99003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</a:rPr>
              <a:t>krajowa deklaracja właściwości użytkowych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20931ED9-F092-4611-A52B-4B84D0471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5694363"/>
            <a:ext cx="14763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86DF8F9-637E-4706-BCAE-C0B97C966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51" y="5539790"/>
            <a:ext cx="1024052" cy="10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7" descr="logo_GUNB">
            <a:extLst>
              <a:ext uri="{FF2B5EF4-FFF2-40B4-BE49-F238E27FC236}">
                <a16:creationId xmlns:a16="http://schemas.microsoft.com/office/drawing/2014/main" id="{9A93795C-2D0B-455F-9590-64F2F43A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trzałka w dół 5">
            <a:extLst>
              <a:ext uri="{FF2B5EF4-FFF2-40B4-BE49-F238E27FC236}">
                <a16:creationId xmlns:a16="http://schemas.microsoft.com/office/drawing/2014/main" id="{4D934AC1-D3CC-47D3-B3D4-E70A22740E3C}"/>
              </a:ext>
            </a:extLst>
          </p:cNvPr>
          <p:cNvSpPr/>
          <p:nvPr/>
        </p:nvSpPr>
        <p:spPr>
          <a:xfrm>
            <a:off x="2174541" y="1985964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Strzałka w dół 5">
            <a:extLst>
              <a:ext uri="{FF2B5EF4-FFF2-40B4-BE49-F238E27FC236}">
                <a16:creationId xmlns:a16="http://schemas.microsoft.com/office/drawing/2014/main" id="{233C068D-190C-484C-BBC8-AFC3AF90A504}"/>
              </a:ext>
            </a:extLst>
          </p:cNvPr>
          <p:cNvSpPr/>
          <p:nvPr/>
        </p:nvSpPr>
        <p:spPr>
          <a:xfrm>
            <a:off x="2174541" y="3564691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" name="Strzałka w dół 5">
            <a:extLst>
              <a:ext uri="{FF2B5EF4-FFF2-40B4-BE49-F238E27FC236}">
                <a16:creationId xmlns:a16="http://schemas.microsoft.com/office/drawing/2014/main" id="{EE65FCC1-5C48-4929-8CCF-9CA3683739B3}"/>
              </a:ext>
            </a:extLst>
          </p:cNvPr>
          <p:cNvSpPr/>
          <p:nvPr/>
        </p:nvSpPr>
        <p:spPr>
          <a:xfrm>
            <a:off x="2159668" y="4567990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" name="Strzałka w dół 5">
            <a:extLst>
              <a:ext uri="{FF2B5EF4-FFF2-40B4-BE49-F238E27FC236}">
                <a16:creationId xmlns:a16="http://schemas.microsoft.com/office/drawing/2014/main" id="{6208499F-E55D-4409-9D79-66AEF6C4A41F}"/>
              </a:ext>
            </a:extLst>
          </p:cNvPr>
          <p:cNvSpPr/>
          <p:nvPr/>
        </p:nvSpPr>
        <p:spPr>
          <a:xfrm>
            <a:off x="2174541" y="5303838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Strzałka w dół 5">
            <a:extLst>
              <a:ext uri="{FF2B5EF4-FFF2-40B4-BE49-F238E27FC236}">
                <a16:creationId xmlns:a16="http://schemas.microsoft.com/office/drawing/2014/main" id="{212B2EBA-F91D-426D-8CAE-0AE7FE41E2E0}"/>
              </a:ext>
            </a:extLst>
          </p:cNvPr>
          <p:cNvSpPr/>
          <p:nvPr/>
        </p:nvSpPr>
        <p:spPr>
          <a:xfrm>
            <a:off x="6680200" y="1990350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Strzałka w dół 5">
            <a:extLst>
              <a:ext uri="{FF2B5EF4-FFF2-40B4-BE49-F238E27FC236}">
                <a16:creationId xmlns:a16="http://schemas.microsoft.com/office/drawing/2014/main" id="{2CACF40C-059C-44B1-BDC9-A75347447B9A}"/>
              </a:ext>
            </a:extLst>
          </p:cNvPr>
          <p:cNvSpPr/>
          <p:nvPr/>
        </p:nvSpPr>
        <p:spPr>
          <a:xfrm>
            <a:off x="6699250" y="3308268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3" name="Strzałka w dół 5">
            <a:extLst>
              <a:ext uri="{FF2B5EF4-FFF2-40B4-BE49-F238E27FC236}">
                <a16:creationId xmlns:a16="http://schemas.microsoft.com/office/drawing/2014/main" id="{3EE54711-8A83-4237-9BB7-2BC4B7D7E30E}"/>
              </a:ext>
            </a:extLst>
          </p:cNvPr>
          <p:cNvSpPr/>
          <p:nvPr/>
        </p:nvSpPr>
        <p:spPr>
          <a:xfrm>
            <a:off x="6699250" y="4306386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4" name="Strzałka w dół 5">
            <a:extLst>
              <a:ext uri="{FF2B5EF4-FFF2-40B4-BE49-F238E27FC236}">
                <a16:creationId xmlns:a16="http://schemas.microsoft.com/office/drawing/2014/main" id="{C0482D10-B415-4BFD-BAFB-392D5DC7B919}"/>
              </a:ext>
            </a:extLst>
          </p:cNvPr>
          <p:cNvSpPr/>
          <p:nvPr/>
        </p:nvSpPr>
        <p:spPr>
          <a:xfrm>
            <a:off x="6699250" y="5313362"/>
            <a:ext cx="41275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1">
            <a:extLst>
              <a:ext uri="{FF2B5EF4-FFF2-40B4-BE49-F238E27FC236}">
                <a16:creationId xmlns:a16="http://schemas.microsoft.com/office/drawing/2014/main" id="{14CD7CD3-3160-425F-BDF0-62CB07B5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F24CC8-38E9-4A2D-B1D7-CD2724EF490F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Prostokąt 4">
            <a:extLst>
              <a:ext uri="{FF2B5EF4-FFF2-40B4-BE49-F238E27FC236}">
                <a16:creationId xmlns:a16="http://schemas.microsoft.com/office/drawing/2014/main" id="{D2BBE543-FFAE-46FF-BAD8-AA99A416C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534988"/>
            <a:ext cx="684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>
                <a:solidFill>
                  <a:srgbClr val="002060"/>
                </a:solidFill>
                <a:latin typeface="Verdana" panose="020B0604030504040204" pitchFamily="34" charset="0"/>
              </a:rPr>
              <a:t>Oznakowanie wyrobu budowlanego</a:t>
            </a:r>
          </a:p>
        </p:txBody>
      </p:sp>
      <p:pic>
        <p:nvPicPr>
          <p:cNvPr id="14341" name="Picture 7" descr="logo_GUNB">
            <a:extLst>
              <a:ext uri="{FF2B5EF4-FFF2-40B4-BE49-F238E27FC236}">
                <a16:creationId xmlns:a16="http://schemas.microsoft.com/office/drawing/2014/main" id="{D7601DA8-BA35-40CB-BC92-9CBFCFE4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B2518B1-01B5-4FB6-9DE4-982DB7960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90084"/>
              </p:ext>
            </p:extLst>
          </p:nvPr>
        </p:nvGraphicFramePr>
        <p:xfrm>
          <a:off x="678782" y="1548063"/>
          <a:ext cx="7574881" cy="4807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8060">
                  <a:extLst>
                    <a:ext uri="{9D8B030D-6E8A-4147-A177-3AD203B41FA5}">
                      <a16:colId xmlns:a16="http://schemas.microsoft.com/office/drawing/2014/main" val="2377964570"/>
                    </a:ext>
                  </a:extLst>
                </a:gridCol>
                <a:gridCol w="3039979">
                  <a:extLst>
                    <a:ext uri="{9D8B030D-6E8A-4147-A177-3AD203B41FA5}">
                      <a16:colId xmlns:a16="http://schemas.microsoft.com/office/drawing/2014/main" val="3130108632"/>
                    </a:ext>
                  </a:extLst>
                </a:gridCol>
                <a:gridCol w="2606842">
                  <a:extLst>
                    <a:ext uri="{9D8B030D-6E8A-4147-A177-3AD203B41FA5}">
                      <a16:colId xmlns:a16="http://schemas.microsoft.com/office/drawing/2014/main" val="2925115962"/>
                    </a:ext>
                  </a:extLst>
                </a:gridCol>
              </a:tblGrid>
              <a:tr h="277646"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Oznakowanie CE</a:t>
                      </a:r>
                    </a:p>
                    <a:p>
                      <a:pPr algn="l" fontAlgn="t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Znak budowlany</a:t>
                      </a:r>
                      <a:endParaRPr lang="pl-PL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1787734"/>
                  </a:ext>
                </a:extLst>
              </a:tr>
              <a:tr h="7079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jeżeli wyrób budowlany objęty jest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normą zharmonizowaną lub zgodny z wydaną dla niego europejską oceną techniczną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Polską Normą wyrobu lub krajową oceną techniczną</a:t>
                      </a:r>
                      <a:endParaRPr lang="pl-PL" sz="12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845630"/>
                  </a:ext>
                </a:extLst>
              </a:tr>
              <a:tr h="7079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poprzez umieszczenie lub zlecenie umieszczenia oznakowania producent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wskazuje, że bierze na siebie odpowiedzialność za zgodność wyrobu budowlanego z</a:t>
                      </a:r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ponosi odpowiedzialność za zgodność tego wyrobu z</a:t>
                      </a:r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2080741"/>
                  </a:ext>
                </a:extLst>
              </a:tr>
              <a:tr h="471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deklarowanymi właściwościami użytkowymi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deklarowanymi właściwościami użytkowymi 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533841"/>
                  </a:ext>
                </a:extLst>
              </a:tr>
              <a:tr h="15687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wszystkimi mającymi zastosowanie wymaganiami określonymi w rozporządzeniu 305/2011 i innym stosownym ustawodawstwie </a:t>
                      </a:r>
                      <a:r>
                        <a:rPr lang="pl-PL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harmonizacyjnym</a:t>
                      </a:r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Unii odnoszącym się do umieszczania tego oznakowania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wymaganiami określonymi w ustawie o wyrobach budowlanych oraz w przepisach odrębnych, mającymi zastosowanie do tego wyrobu</a:t>
                      </a:r>
                      <a:endParaRPr lang="pl-PL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7494326"/>
                  </a:ext>
                </a:extLst>
              </a:tr>
            </a:tbl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EF1FD28F-3CD3-4595-89F3-8AD55167F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19" y="1700463"/>
            <a:ext cx="1032862" cy="108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E31DF83-818C-4897-9044-74C02ACC3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03" y="1823703"/>
            <a:ext cx="1344626" cy="9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58F1AB-3AEE-4E7D-98AE-0C7E9BE4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02" y="920137"/>
            <a:ext cx="3981450" cy="5676900"/>
          </a:xfrm>
          <a:prstGeom prst="rect">
            <a:avLst/>
          </a:prstGeom>
        </p:spPr>
      </p:pic>
      <p:pic>
        <p:nvPicPr>
          <p:cNvPr id="11266" name="Obraz 13">
            <a:extLst>
              <a:ext uri="{FF2B5EF4-FFF2-40B4-BE49-F238E27FC236}">
                <a16:creationId xmlns:a16="http://schemas.microsoft.com/office/drawing/2014/main" id="{6BE42AED-9ED4-426D-95C0-79F03D8F0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303588"/>
            <a:ext cx="288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ymbol zastępczy numeru slajdu 1">
            <a:extLst>
              <a:ext uri="{FF2B5EF4-FFF2-40B4-BE49-F238E27FC236}">
                <a16:creationId xmlns:a16="http://schemas.microsoft.com/office/drawing/2014/main" id="{3864DB74-26EF-43D4-8A2E-65FCB30E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CA0366-3954-42CE-A214-B69097C965B0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Prostokąt 4">
            <a:extLst>
              <a:ext uri="{FF2B5EF4-FFF2-40B4-BE49-F238E27FC236}">
                <a16:creationId xmlns:a16="http://schemas.microsoft.com/office/drawing/2014/main" id="{D6D731F7-4151-4573-8D4E-E276928A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19"/>
            <a:ext cx="8089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Co świadczy o legalnym wprowadzeniu do obrotu wyrobu budowlanego?</a:t>
            </a:r>
          </a:p>
        </p:txBody>
      </p:sp>
      <p:pic>
        <p:nvPicPr>
          <p:cNvPr id="11272" name="Obraz 1">
            <a:extLst>
              <a:ext uri="{FF2B5EF4-FFF2-40B4-BE49-F238E27FC236}">
                <a16:creationId xmlns:a16="http://schemas.microsoft.com/office/drawing/2014/main" id="{0C769F8A-D3AF-4FA3-875F-4516B0F14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303588"/>
            <a:ext cx="12509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Prostokąt 6">
            <a:extLst>
              <a:ext uri="{FF2B5EF4-FFF2-40B4-BE49-F238E27FC236}">
                <a16:creationId xmlns:a16="http://schemas.microsoft.com/office/drawing/2014/main" id="{CA1DE2C6-7F60-484D-B4BB-1F32B58CA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48" y="1468260"/>
            <a:ext cx="51308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61547"/>
            </a:solidFill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l-PL" altLang="pl-PL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Oznakowanie wyrobu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l-PL" altLang="pl-PL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l-PL" altLang="pl-PL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wymagana informacja towarzysząca</a:t>
            </a:r>
          </a:p>
        </p:txBody>
      </p:sp>
      <p:pic>
        <p:nvPicPr>
          <p:cNvPr id="16391" name="Picture 7" descr="logo_GUNB">
            <a:extLst>
              <a:ext uri="{FF2B5EF4-FFF2-40B4-BE49-F238E27FC236}">
                <a16:creationId xmlns:a16="http://schemas.microsoft.com/office/drawing/2014/main" id="{979CD1F1-2EE1-4B42-8FF7-320E59AC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39063" y="188913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>
            <a:extLst>
              <a:ext uri="{FF2B5EF4-FFF2-40B4-BE49-F238E27FC236}">
                <a16:creationId xmlns:a16="http://schemas.microsoft.com/office/drawing/2014/main" id="{12FE189B-6776-498E-804C-81AD40C8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78139" r="37415" b="10852"/>
          <a:stretch>
            <a:fillRect/>
          </a:stretch>
        </p:blipFill>
        <p:spPr bwMode="auto">
          <a:xfrm>
            <a:off x="1135063" y="4838700"/>
            <a:ext cx="3632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1F392E7-7871-47AD-8B3B-528D0810CD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248" y="4655385"/>
            <a:ext cx="3105626" cy="1858740"/>
          </a:xfrm>
          <a:prstGeom prst="rect">
            <a:avLst/>
          </a:prstGeom>
          <a:ln w="28575">
            <a:solidFill>
              <a:srgbClr val="061547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0F2E7AB0-9BFE-45A2-A5FF-F8B1E606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93" y="2419349"/>
            <a:ext cx="2892176" cy="4202981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D06EC4A-363B-4BBA-8EC3-9DB6BD52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115888"/>
            <a:ext cx="62865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FF4C3-6631-4E5F-A3FA-CEECFE204216}" type="slidenum">
              <a:rPr lang="pl-PL" altLang="pl-PL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 altLang="pl-PL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rostokąt 4">
            <a:extLst>
              <a:ext uri="{FF2B5EF4-FFF2-40B4-BE49-F238E27FC236}">
                <a16:creationId xmlns:a16="http://schemas.microsoft.com/office/drawing/2014/main" id="{79D6A174-8CC4-4722-BC9D-408BE13D1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49225"/>
            <a:ext cx="739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Co świadczy o legalnym wprowadzeniu do obrotu wyrobu budowlanego?</a:t>
            </a:r>
          </a:p>
        </p:txBody>
      </p:sp>
      <p:pic>
        <p:nvPicPr>
          <p:cNvPr id="7" name="Picture 7" descr="logo_GUNB">
            <a:extLst>
              <a:ext uri="{FF2B5EF4-FFF2-40B4-BE49-F238E27FC236}">
                <a16:creationId xmlns:a16="http://schemas.microsoft.com/office/drawing/2014/main" id="{73B91161-62D4-497C-8EEF-795031CB5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7760494" y="126398"/>
            <a:ext cx="125571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DD4C4F6-9C4F-420F-B7D8-DAA8F5FFC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02" y="1450390"/>
            <a:ext cx="5016332" cy="5258385"/>
          </a:xfrm>
          <a:prstGeom prst="rect">
            <a:avLst/>
          </a:prstGeom>
        </p:spPr>
      </p:pic>
      <p:sp>
        <p:nvSpPr>
          <p:cNvPr id="6" name="Prostokąt 7">
            <a:extLst>
              <a:ext uri="{FF2B5EF4-FFF2-40B4-BE49-F238E27FC236}">
                <a16:creationId xmlns:a16="http://schemas.microsoft.com/office/drawing/2014/main" id="{6B290579-A9CA-4490-A96D-7ACBF092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185075"/>
            <a:ext cx="4034297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61547"/>
            </a:solidFill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pl-PL" altLang="pl-PL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Deklaracja właściwości użytkowych</a:t>
            </a:r>
          </a:p>
          <a:p>
            <a:pPr algn="ctr">
              <a:spcBef>
                <a:spcPts val="0"/>
              </a:spcBef>
              <a:buNone/>
            </a:pPr>
            <a:r>
              <a:rPr lang="pl-PL" altLang="pl-PL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albo </a:t>
            </a:r>
          </a:p>
          <a:p>
            <a:pPr algn="ctr">
              <a:spcBef>
                <a:spcPts val="0"/>
              </a:spcBef>
              <a:buNone/>
            </a:pPr>
            <a:r>
              <a:rPr lang="pl-PL" altLang="pl-PL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Krajowa deklaracja właściwości użytkowych</a:t>
            </a:r>
          </a:p>
        </p:txBody>
      </p:sp>
    </p:spTree>
    <p:extLst>
      <p:ext uri="{BB962C8B-B14F-4D97-AF65-F5344CB8AC3E}">
        <p14:creationId xmlns:p14="http://schemas.microsoft.com/office/powerpoint/2010/main" val="3062963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1129</Words>
  <Application>Microsoft Office PowerPoint</Application>
  <PresentationFormat>Pokaz na ekranie (4:3)</PresentationFormat>
  <Paragraphs>116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 3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KMyszkowski</dc:creator>
  <cp:lastModifiedBy> </cp:lastModifiedBy>
  <cp:revision>76</cp:revision>
  <dcterms:created xsi:type="dcterms:W3CDTF">2020-11-30T23:12:15Z</dcterms:created>
  <dcterms:modified xsi:type="dcterms:W3CDTF">2023-02-07T14:33:35Z</dcterms:modified>
</cp:coreProperties>
</file>