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12" r:id="rId3"/>
    <p:sldMasterId id="214748373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93" r:id="rId6"/>
    <p:sldId id="260" r:id="rId7"/>
    <p:sldId id="274" r:id="rId8"/>
    <p:sldId id="275" r:id="rId9"/>
    <p:sldId id="276" r:id="rId10"/>
    <p:sldId id="271" r:id="rId11"/>
    <p:sldId id="278" r:id="rId12"/>
    <p:sldId id="279" r:id="rId13"/>
    <p:sldId id="296" r:id="rId14"/>
    <p:sldId id="281" r:id="rId15"/>
    <p:sldId id="282" r:id="rId16"/>
    <p:sldId id="283" r:id="rId17"/>
    <p:sldId id="295" r:id="rId18"/>
    <p:sldId id="285" r:id="rId19"/>
    <p:sldId id="286" r:id="rId20"/>
    <p:sldId id="287" r:id="rId21"/>
    <p:sldId id="288" r:id="rId22"/>
    <p:sldId id="289" r:id="rId23"/>
    <p:sldId id="290" r:id="rId24"/>
    <p:sldId id="258" r:id="rId25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PL" id="{35AC312A-C5C0-4CD6-92E1-F9209CDE407C}">
          <p14:sldIdLst>
            <p14:sldId id="256"/>
            <p14:sldId id="293"/>
            <p14:sldId id="260"/>
            <p14:sldId id="274"/>
            <p14:sldId id="275"/>
            <p14:sldId id="276"/>
            <p14:sldId id="271"/>
            <p14:sldId id="278"/>
            <p14:sldId id="279"/>
            <p14:sldId id="296"/>
            <p14:sldId id="281"/>
            <p14:sldId id="282"/>
            <p14:sldId id="283"/>
            <p14:sldId id="295"/>
            <p14:sldId id="285"/>
            <p14:sldId id="286"/>
            <p14:sldId id="287"/>
            <p14:sldId id="288"/>
            <p14:sldId id="289"/>
            <p14:sldId id="29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8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247C1-2AA3-402E-95F5-D8D20D29964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5B5E7B42-37A1-4137-9957-6EBDED02F562}">
      <dgm:prSet phldrT="[Tekst]" custT="1"/>
      <dgm:spPr/>
      <dgm:t>
        <a:bodyPr/>
        <a:lstStyle/>
        <a:p>
          <a:r>
            <a:rPr lang="pl-PL" sz="2150" dirty="0">
              <a:solidFill>
                <a:schemeClr val="bg1"/>
              </a:solidFill>
            </a:rPr>
            <a:t>Zmiana limitu – stosowanie </a:t>
          </a:r>
          <a:r>
            <a:rPr lang="pl-PL" sz="2150" b="1" dirty="0">
              <a:solidFill>
                <a:schemeClr val="bg1"/>
              </a:solidFill>
            </a:rPr>
            <a:t>uproszczonych metod rozliczania wydatków </a:t>
          </a:r>
          <a:r>
            <a:rPr lang="pl-PL" sz="2150" dirty="0">
              <a:solidFill>
                <a:schemeClr val="bg1"/>
              </a:solidFill>
            </a:rPr>
            <a:t>jest obligatoryjne dla projektów o wartości </a:t>
          </a:r>
          <a:r>
            <a:rPr lang="pl-PL" sz="2150" b="1" dirty="0">
              <a:solidFill>
                <a:schemeClr val="bg1"/>
              </a:solidFill>
            </a:rPr>
            <a:t>poniżej </a:t>
          </a:r>
          <a:br>
            <a:rPr lang="pl-PL" sz="2150" b="1" dirty="0">
              <a:solidFill>
                <a:schemeClr val="bg1"/>
              </a:solidFill>
            </a:rPr>
          </a:br>
          <a:r>
            <a:rPr lang="pl-PL" sz="2150" b="1" dirty="0">
              <a:solidFill>
                <a:schemeClr val="bg1"/>
              </a:solidFill>
            </a:rPr>
            <a:t>200 tys. EUR</a:t>
          </a:r>
          <a:r>
            <a:rPr lang="pl-PL" sz="2150" dirty="0">
              <a:solidFill>
                <a:schemeClr val="bg1"/>
              </a:solidFill>
            </a:rPr>
            <a:t>. Do przeliczenia stosuje się aktualny na dzień ogłoszenia naboru kurs EUR </a:t>
          </a:r>
        </a:p>
      </dgm:t>
    </dgm:pt>
    <dgm:pt modelId="{A96AC285-55FB-4B47-863C-79D912BF87C6}" type="parTrans" cxnId="{6CF25A78-53FF-416D-A4DC-AC704EAE0F46}">
      <dgm:prSet/>
      <dgm:spPr/>
      <dgm:t>
        <a:bodyPr/>
        <a:lstStyle/>
        <a:p>
          <a:endParaRPr lang="pl-PL"/>
        </a:p>
      </dgm:t>
    </dgm:pt>
    <dgm:pt modelId="{BF1F7CCE-40C7-40A8-B84E-D184407A30B6}" type="sibTrans" cxnId="{6CF25A78-53FF-416D-A4DC-AC704EAE0F46}">
      <dgm:prSet/>
      <dgm:spPr/>
      <dgm:t>
        <a:bodyPr/>
        <a:lstStyle/>
        <a:p>
          <a:endParaRPr lang="pl-PL"/>
        </a:p>
      </dgm:t>
    </dgm:pt>
    <dgm:pt modelId="{75652129-5C3C-4E9D-8A31-E544B2FD8378}">
      <dgm:prSet phldrT="[Tekst]"/>
      <dgm:spPr/>
      <dgm:t>
        <a:bodyPr/>
        <a:lstStyle/>
        <a:p>
          <a:pPr>
            <a:buFontTx/>
            <a:buNone/>
          </a:pPr>
          <a:r>
            <a:rPr lang="pl-PL" dirty="0"/>
            <a:t> </a:t>
          </a:r>
        </a:p>
      </dgm:t>
    </dgm:pt>
    <dgm:pt modelId="{AA18924D-4B24-4B23-900D-C5033460C3A0}" type="parTrans" cxnId="{851F7E7F-139E-4D2C-AED9-1FB0247D275F}">
      <dgm:prSet/>
      <dgm:spPr/>
      <dgm:t>
        <a:bodyPr/>
        <a:lstStyle/>
        <a:p>
          <a:endParaRPr lang="pl-PL"/>
        </a:p>
      </dgm:t>
    </dgm:pt>
    <dgm:pt modelId="{377B4668-75D5-4B14-9E82-E4C3BC051B67}" type="sibTrans" cxnId="{851F7E7F-139E-4D2C-AED9-1FB0247D275F}">
      <dgm:prSet/>
      <dgm:spPr/>
      <dgm:t>
        <a:bodyPr/>
        <a:lstStyle/>
        <a:p>
          <a:endParaRPr lang="pl-PL"/>
        </a:p>
      </dgm:t>
    </dgm:pt>
    <dgm:pt modelId="{14F23B32-8929-431F-82BF-FC7E212EA12C}">
      <dgm:prSet phldrT="[Tekst]" custT="1"/>
      <dgm:spPr/>
      <dgm:t>
        <a:bodyPr/>
        <a:lstStyle/>
        <a:p>
          <a:r>
            <a:rPr lang="pl-PL" sz="2150" dirty="0">
              <a:solidFill>
                <a:schemeClr val="bg1"/>
              </a:solidFill>
            </a:rPr>
            <a:t>W naborze FERS.01.05-IP.01-001/23 dopuszcza się rozliczanie projektów jedynie </a:t>
          </a:r>
          <a:r>
            <a:rPr lang="pl-PL" sz="2150" b="1" dirty="0">
              <a:solidFill>
                <a:schemeClr val="bg1"/>
              </a:solidFill>
            </a:rPr>
            <a:t>na podstawie rzeczywiście poniesionych wydatków</a:t>
          </a:r>
          <a:r>
            <a:rPr lang="pl-PL" sz="2150" dirty="0">
              <a:solidFill>
                <a:schemeClr val="bg1"/>
              </a:solidFill>
            </a:rPr>
            <a:t> (z wyłączeniem kosztów pośrednich rozliczanych stawką ryczałtową</a:t>
          </a:r>
        </a:p>
      </dgm:t>
    </dgm:pt>
    <dgm:pt modelId="{901D2CDD-F88C-4149-A77E-3AAB6C3AD9D0}" type="parTrans" cxnId="{DDB5F870-7CB3-44C7-9E65-5AB857C8F547}">
      <dgm:prSet/>
      <dgm:spPr/>
      <dgm:t>
        <a:bodyPr/>
        <a:lstStyle/>
        <a:p>
          <a:endParaRPr lang="pl-PL"/>
        </a:p>
      </dgm:t>
    </dgm:pt>
    <dgm:pt modelId="{E8C0A28D-58F9-444F-823C-F1B815C4E9B9}" type="sibTrans" cxnId="{DDB5F870-7CB3-44C7-9E65-5AB857C8F547}">
      <dgm:prSet/>
      <dgm:spPr/>
      <dgm:t>
        <a:bodyPr/>
        <a:lstStyle/>
        <a:p>
          <a:endParaRPr lang="pl-PL"/>
        </a:p>
      </dgm:t>
    </dgm:pt>
    <dgm:pt modelId="{4F1B4DFF-73FC-4B5C-A7A4-0952273D87D4}">
      <dgm:prSet phldrT="[Tekst]"/>
      <dgm:spPr/>
      <dgm:t>
        <a:bodyPr/>
        <a:lstStyle/>
        <a:p>
          <a:pPr>
            <a:buFontTx/>
            <a:buNone/>
          </a:pPr>
          <a:r>
            <a:rPr lang="pl-PL" dirty="0"/>
            <a:t> </a:t>
          </a:r>
        </a:p>
      </dgm:t>
    </dgm:pt>
    <dgm:pt modelId="{F9629D5A-F2F3-4E8B-B82B-36F66BA8A15A}" type="parTrans" cxnId="{94511A90-F0EA-4A7D-A85B-358F0AA536BF}">
      <dgm:prSet/>
      <dgm:spPr/>
      <dgm:t>
        <a:bodyPr/>
        <a:lstStyle/>
        <a:p>
          <a:endParaRPr lang="pl-PL"/>
        </a:p>
      </dgm:t>
    </dgm:pt>
    <dgm:pt modelId="{BAF9134A-B305-4FEE-876F-08389B3E6BC2}" type="sibTrans" cxnId="{94511A90-F0EA-4A7D-A85B-358F0AA536BF}">
      <dgm:prSet/>
      <dgm:spPr/>
      <dgm:t>
        <a:bodyPr/>
        <a:lstStyle/>
        <a:p>
          <a:endParaRPr lang="pl-PL"/>
        </a:p>
      </dgm:t>
    </dgm:pt>
    <dgm:pt modelId="{3B0696F6-4B5D-472C-993D-ADDA54103A5E}" type="pres">
      <dgm:prSet presAssocID="{A75247C1-2AA3-402E-95F5-D8D20D299644}" presName="linear" presStyleCnt="0">
        <dgm:presLayoutVars>
          <dgm:animLvl val="lvl"/>
          <dgm:resizeHandles val="exact"/>
        </dgm:presLayoutVars>
      </dgm:prSet>
      <dgm:spPr/>
    </dgm:pt>
    <dgm:pt modelId="{C24D46E8-A526-4568-BAB7-DB1C7880C342}" type="pres">
      <dgm:prSet presAssocID="{5B5E7B42-37A1-4137-9957-6EBDED02F56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1E85C4-4306-4689-A852-94AA5F87953F}" type="pres">
      <dgm:prSet presAssocID="{5B5E7B42-37A1-4137-9957-6EBDED02F562}" presName="childText" presStyleLbl="revTx" presStyleIdx="0" presStyleCnt="2">
        <dgm:presLayoutVars>
          <dgm:bulletEnabled val="1"/>
        </dgm:presLayoutVars>
      </dgm:prSet>
      <dgm:spPr/>
    </dgm:pt>
    <dgm:pt modelId="{DC00ED79-3B46-4CB4-9513-0ADB920A94AA}" type="pres">
      <dgm:prSet presAssocID="{14F23B32-8929-431F-82BF-FC7E212EA12C}" presName="parentText" presStyleLbl="node1" presStyleIdx="1" presStyleCnt="2" custLinFactNeighborX="-122" custLinFactNeighborY="-70490">
        <dgm:presLayoutVars>
          <dgm:chMax val="0"/>
          <dgm:bulletEnabled val="1"/>
        </dgm:presLayoutVars>
      </dgm:prSet>
      <dgm:spPr/>
    </dgm:pt>
    <dgm:pt modelId="{73CC4AC0-F901-4426-963C-4BC45AAFD9D4}" type="pres">
      <dgm:prSet presAssocID="{14F23B32-8929-431F-82BF-FC7E212EA12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77911E-AEDE-4ADC-9753-E062A9D98BEC}" type="presOf" srcId="{A75247C1-2AA3-402E-95F5-D8D20D299644}" destId="{3B0696F6-4B5D-472C-993D-ADDA54103A5E}" srcOrd="0" destOrd="0" presId="urn:microsoft.com/office/officeart/2005/8/layout/vList2"/>
    <dgm:cxn modelId="{C458BE48-8480-443C-A75B-52ADE44F588E}" type="presOf" srcId="{14F23B32-8929-431F-82BF-FC7E212EA12C}" destId="{DC00ED79-3B46-4CB4-9513-0ADB920A94AA}" srcOrd="0" destOrd="0" presId="urn:microsoft.com/office/officeart/2005/8/layout/vList2"/>
    <dgm:cxn modelId="{DDB5F870-7CB3-44C7-9E65-5AB857C8F547}" srcId="{A75247C1-2AA3-402E-95F5-D8D20D299644}" destId="{14F23B32-8929-431F-82BF-FC7E212EA12C}" srcOrd="1" destOrd="0" parTransId="{901D2CDD-F88C-4149-A77E-3AAB6C3AD9D0}" sibTransId="{E8C0A28D-58F9-444F-823C-F1B815C4E9B9}"/>
    <dgm:cxn modelId="{6CF25A78-53FF-416D-A4DC-AC704EAE0F46}" srcId="{A75247C1-2AA3-402E-95F5-D8D20D299644}" destId="{5B5E7B42-37A1-4137-9957-6EBDED02F562}" srcOrd="0" destOrd="0" parTransId="{A96AC285-55FB-4B47-863C-79D912BF87C6}" sibTransId="{BF1F7CCE-40C7-40A8-B84E-D184407A30B6}"/>
    <dgm:cxn modelId="{851F7E7F-139E-4D2C-AED9-1FB0247D275F}" srcId="{5B5E7B42-37A1-4137-9957-6EBDED02F562}" destId="{75652129-5C3C-4E9D-8A31-E544B2FD8378}" srcOrd="0" destOrd="0" parTransId="{AA18924D-4B24-4B23-900D-C5033460C3A0}" sibTransId="{377B4668-75D5-4B14-9E82-E4C3BC051B67}"/>
    <dgm:cxn modelId="{D427F37F-0A0A-4EBD-99B1-CE74DF20D97E}" type="presOf" srcId="{4F1B4DFF-73FC-4B5C-A7A4-0952273D87D4}" destId="{73CC4AC0-F901-4426-963C-4BC45AAFD9D4}" srcOrd="0" destOrd="0" presId="urn:microsoft.com/office/officeart/2005/8/layout/vList2"/>
    <dgm:cxn modelId="{38062782-848B-44FC-9A17-A087327E4B04}" type="presOf" srcId="{5B5E7B42-37A1-4137-9957-6EBDED02F562}" destId="{C24D46E8-A526-4568-BAB7-DB1C7880C342}" srcOrd="0" destOrd="0" presId="urn:microsoft.com/office/officeart/2005/8/layout/vList2"/>
    <dgm:cxn modelId="{94511A90-F0EA-4A7D-A85B-358F0AA536BF}" srcId="{14F23B32-8929-431F-82BF-FC7E212EA12C}" destId="{4F1B4DFF-73FC-4B5C-A7A4-0952273D87D4}" srcOrd="0" destOrd="0" parTransId="{F9629D5A-F2F3-4E8B-B82B-36F66BA8A15A}" sibTransId="{BAF9134A-B305-4FEE-876F-08389B3E6BC2}"/>
    <dgm:cxn modelId="{DD36D8EC-3312-45A9-9A2C-3AD0FA0A27FD}" type="presOf" srcId="{75652129-5C3C-4E9D-8A31-E544B2FD8378}" destId="{AE1E85C4-4306-4689-A852-94AA5F87953F}" srcOrd="0" destOrd="0" presId="urn:microsoft.com/office/officeart/2005/8/layout/vList2"/>
    <dgm:cxn modelId="{1314C95C-9F3C-4AA2-A27E-979F99B8A166}" type="presParOf" srcId="{3B0696F6-4B5D-472C-993D-ADDA54103A5E}" destId="{C24D46E8-A526-4568-BAB7-DB1C7880C342}" srcOrd="0" destOrd="0" presId="urn:microsoft.com/office/officeart/2005/8/layout/vList2"/>
    <dgm:cxn modelId="{7E844F65-5C99-48ED-BB7E-087426ABA940}" type="presParOf" srcId="{3B0696F6-4B5D-472C-993D-ADDA54103A5E}" destId="{AE1E85C4-4306-4689-A852-94AA5F87953F}" srcOrd="1" destOrd="0" presId="urn:microsoft.com/office/officeart/2005/8/layout/vList2"/>
    <dgm:cxn modelId="{3D69DDD5-95CD-42F0-A89B-A333C43AE408}" type="presParOf" srcId="{3B0696F6-4B5D-472C-993D-ADDA54103A5E}" destId="{DC00ED79-3B46-4CB4-9513-0ADB920A94AA}" srcOrd="2" destOrd="0" presId="urn:microsoft.com/office/officeart/2005/8/layout/vList2"/>
    <dgm:cxn modelId="{6B0D140C-8510-4533-BA0B-AA94FD36C219}" type="presParOf" srcId="{3B0696F6-4B5D-472C-993D-ADDA54103A5E}" destId="{73CC4AC0-F901-4426-963C-4BC45AAFD9D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D46E8-A526-4568-BAB7-DB1C7880C342}">
      <dsp:nvSpPr>
        <dsp:cNvPr id="0" name=""/>
        <dsp:cNvSpPr/>
      </dsp:nvSpPr>
      <dsp:spPr>
        <a:xfrm>
          <a:off x="0" y="20412"/>
          <a:ext cx="8842693" cy="16222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50" kern="1200" dirty="0">
              <a:solidFill>
                <a:schemeClr val="bg1"/>
              </a:solidFill>
            </a:rPr>
            <a:t>Zmiana limitu – stosowanie </a:t>
          </a:r>
          <a:r>
            <a:rPr lang="pl-PL" sz="2150" b="1" kern="1200" dirty="0">
              <a:solidFill>
                <a:schemeClr val="bg1"/>
              </a:solidFill>
            </a:rPr>
            <a:t>uproszczonych metod rozliczania wydatków </a:t>
          </a:r>
          <a:r>
            <a:rPr lang="pl-PL" sz="2150" kern="1200" dirty="0">
              <a:solidFill>
                <a:schemeClr val="bg1"/>
              </a:solidFill>
            </a:rPr>
            <a:t>jest obligatoryjne dla projektów o wartości </a:t>
          </a:r>
          <a:r>
            <a:rPr lang="pl-PL" sz="2150" b="1" kern="1200" dirty="0">
              <a:solidFill>
                <a:schemeClr val="bg1"/>
              </a:solidFill>
            </a:rPr>
            <a:t>poniżej </a:t>
          </a:r>
          <a:br>
            <a:rPr lang="pl-PL" sz="2150" b="1" kern="1200" dirty="0">
              <a:solidFill>
                <a:schemeClr val="bg1"/>
              </a:solidFill>
            </a:rPr>
          </a:br>
          <a:r>
            <a:rPr lang="pl-PL" sz="2150" b="1" kern="1200" dirty="0">
              <a:solidFill>
                <a:schemeClr val="bg1"/>
              </a:solidFill>
            </a:rPr>
            <a:t>200 tys. EUR</a:t>
          </a:r>
          <a:r>
            <a:rPr lang="pl-PL" sz="2150" kern="1200" dirty="0">
              <a:solidFill>
                <a:schemeClr val="bg1"/>
              </a:solidFill>
            </a:rPr>
            <a:t>. Do przeliczenia stosuje się aktualny na dzień ogłoszenia naboru kurs EUR </a:t>
          </a:r>
        </a:p>
      </dsp:txBody>
      <dsp:txXfrm>
        <a:off x="79190" y="99602"/>
        <a:ext cx="8684313" cy="1463825"/>
      </dsp:txXfrm>
    </dsp:sp>
    <dsp:sp modelId="{AE1E85C4-4306-4689-A852-94AA5F87953F}">
      <dsp:nvSpPr>
        <dsp:cNvPr id="0" name=""/>
        <dsp:cNvSpPr/>
      </dsp:nvSpPr>
      <dsp:spPr>
        <a:xfrm>
          <a:off x="0" y="1642617"/>
          <a:ext cx="884269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75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pl-PL" sz="3700" kern="1200" dirty="0"/>
            <a:t> </a:t>
          </a:r>
        </a:p>
      </dsp:txBody>
      <dsp:txXfrm>
        <a:off x="0" y="1642617"/>
        <a:ext cx="8842693" cy="778320"/>
      </dsp:txXfrm>
    </dsp:sp>
    <dsp:sp modelId="{DC00ED79-3B46-4CB4-9513-0ADB920A94AA}">
      <dsp:nvSpPr>
        <dsp:cNvPr id="0" name=""/>
        <dsp:cNvSpPr/>
      </dsp:nvSpPr>
      <dsp:spPr>
        <a:xfrm>
          <a:off x="0" y="1872299"/>
          <a:ext cx="8842693" cy="16222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50" kern="1200" dirty="0">
              <a:solidFill>
                <a:schemeClr val="bg1"/>
              </a:solidFill>
            </a:rPr>
            <a:t>W naborze FERS.01.05-IP.01-001/23 dopuszcza się rozliczanie projektów jedynie </a:t>
          </a:r>
          <a:r>
            <a:rPr lang="pl-PL" sz="2150" b="1" kern="1200" dirty="0">
              <a:solidFill>
                <a:schemeClr val="bg1"/>
              </a:solidFill>
            </a:rPr>
            <a:t>na podstawie rzeczywiście poniesionych wydatków</a:t>
          </a:r>
          <a:r>
            <a:rPr lang="pl-PL" sz="2150" kern="1200" dirty="0">
              <a:solidFill>
                <a:schemeClr val="bg1"/>
              </a:solidFill>
            </a:rPr>
            <a:t> (z wyłączeniem kosztów pośrednich rozliczanych stawką ryczałtową</a:t>
          </a:r>
        </a:p>
      </dsp:txBody>
      <dsp:txXfrm>
        <a:off x="79190" y="1951489"/>
        <a:ext cx="8684313" cy="1463825"/>
      </dsp:txXfrm>
    </dsp:sp>
    <dsp:sp modelId="{73CC4AC0-F901-4426-963C-4BC45AAFD9D4}">
      <dsp:nvSpPr>
        <dsp:cNvPr id="0" name=""/>
        <dsp:cNvSpPr/>
      </dsp:nvSpPr>
      <dsp:spPr>
        <a:xfrm>
          <a:off x="0" y="4043142"/>
          <a:ext cx="884269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75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pl-PL" sz="3700" kern="1200" dirty="0"/>
            <a:t> </a:t>
          </a:r>
        </a:p>
      </dsp:txBody>
      <dsp:txXfrm>
        <a:off x="0" y="4043142"/>
        <a:ext cx="8842693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2023-05-17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2023-05-17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6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5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B073291-980B-58CB-45B0-D3E0ECB6D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FACB08-B51C-ED34-A1FD-D5C47F435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BC2D2B7E-3D44-39C8-5209-3D4EA3D8C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15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0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124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068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976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725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69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07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3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34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596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747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286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1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FACB08-B51C-ED34-A1FD-D5C47F435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6819A35-7271-DD3D-EB73-C81C9DA48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9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7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670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716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355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95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6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8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84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374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25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904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654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69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057527B6-7074-37B4-1F39-AFC1548DE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84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75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966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64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89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9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20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6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644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87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130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862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0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AD323BE-3360-2AE4-3350-79846A621BA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  <p:sp>
        <p:nvSpPr>
          <p:cNvPr id="3" name="MSIPCMContentMarking" descr="{&quot;HashCode&quot;:851437236,&quot;Placement&quot;:&quot;Footer&quot;,&quot;Top&quot;:654.0343,&quot;Left&quot;:524.7444,&quot;SlideWidth&quot;:1194,&quot;SlideHeight&quot;:672}">
            <a:extLst>
              <a:ext uri="{FF2B5EF4-FFF2-40B4-BE49-F238E27FC236}">
                <a16:creationId xmlns:a16="http://schemas.microsoft.com/office/drawing/2014/main" id="{35A0A959-0FB5-45E6-823F-1507BC1AF95A}"/>
              </a:ext>
            </a:extLst>
          </p:cNvPr>
          <p:cNvSpPr txBox="1"/>
          <p:nvPr userDrawn="1"/>
        </p:nvSpPr>
        <p:spPr>
          <a:xfrm>
            <a:off x="6664254" y="83062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0" r:id="rId2"/>
    <p:sldLayoutId id="2147483691" r:id="rId3"/>
    <p:sldLayoutId id="2147483692" r:id="rId4"/>
    <p:sldLayoutId id="2147483650" r:id="rId5"/>
    <p:sldLayoutId id="2147483652" r:id="rId6"/>
    <p:sldLayoutId id="2147483653" r:id="rId7"/>
    <p:sldLayoutId id="2147483658" r:id="rId8"/>
    <p:sldLayoutId id="2147483660" r:id="rId9"/>
    <p:sldLayoutId id="2147483690" r:id="rId10"/>
    <p:sldLayoutId id="2147483665" r:id="rId11"/>
    <p:sldLayoutId id="2147483666" r:id="rId12"/>
    <p:sldLayoutId id="2147483675" r:id="rId13"/>
    <p:sldLayoutId id="2147483677" r:id="rId14"/>
    <p:sldLayoutId id="2147483679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IBM Plex Sans" panose="020B0503050203000203" pitchFamily="34" charset="0"/>
        <a:buChar char="–"/>
        <a:defRPr sz="21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AD323BE-3360-2AE4-3350-79846A621BA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  <p:sp>
        <p:nvSpPr>
          <p:cNvPr id="3" name="MSIPCMContentMarking" descr="{&quot;HashCode&quot;:851437236,&quot;Placement&quot;:&quot;Footer&quot;,&quot;Top&quot;:654.0343,&quot;Left&quot;:524.7444,&quot;SlideWidth&quot;:1194,&quot;SlideHeight&quot;:672}">
            <a:extLst>
              <a:ext uri="{FF2B5EF4-FFF2-40B4-BE49-F238E27FC236}">
                <a16:creationId xmlns:a16="http://schemas.microsoft.com/office/drawing/2014/main" id="{CC1B7D13-6F8A-4306-BE7A-9482897DBB28}"/>
              </a:ext>
            </a:extLst>
          </p:cNvPr>
          <p:cNvSpPr txBox="1"/>
          <p:nvPr userDrawn="1"/>
        </p:nvSpPr>
        <p:spPr>
          <a:xfrm>
            <a:off x="6664254" y="83062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185349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bg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1"/>
        </a:buClr>
        <a:buFont typeface="IBM Plex Sans" panose="020B0503050203000203" pitchFamily="34" charset="0"/>
        <a:buChar char="–"/>
        <a:defRPr sz="215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5B1558C9-2F79-D349-2AD9-176953540F5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  <p:sp>
        <p:nvSpPr>
          <p:cNvPr id="3" name="MSIPCMContentMarking" descr="{&quot;HashCode&quot;:851437236,&quot;Placement&quot;:&quot;Footer&quot;,&quot;Top&quot;:654.0343,&quot;Left&quot;:524.7444,&quot;SlideWidth&quot;:1194,&quot;SlideHeight&quot;:672}">
            <a:extLst>
              <a:ext uri="{FF2B5EF4-FFF2-40B4-BE49-F238E27FC236}">
                <a16:creationId xmlns:a16="http://schemas.microsoft.com/office/drawing/2014/main" id="{B1D27665-4047-4DAB-A39C-9DADC5B2AAF9}"/>
              </a:ext>
            </a:extLst>
          </p:cNvPr>
          <p:cNvSpPr txBox="1"/>
          <p:nvPr userDrawn="1"/>
        </p:nvSpPr>
        <p:spPr>
          <a:xfrm>
            <a:off x="6664254" y="83062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321455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IBM Plex Sans" panose="020B0503050203000203" pitchFamily="34" charset="0"/>
        <a:buChar char="–"/>
        <a:defRPr sz="21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87F3CD8-E039-35C5-BD32-C29FE0C10A8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  <p:sp>
        <p:nvSpPr>
          <p:cNvPr id="5" name="MSIPCMContentMarking" descr="{&quot;HashCode&quot;:851437236,&quot;Placement&quot;:&quot;Footer&quot;,&quot;Top&quot;:654.0343,&quot;Left&quot;:524.7444,&quot;SlideWidth&quot;:1194,&quot;SlideHeight&quot;:672}">
            <a:extLst>
              <a:ext uri="{FF2B5EF4-FFF2-40B4-BE49-F238E27FC236}">
                <a16:creationId xmlns:a16="http://schemas.microsoft.com/office/drawing/2014/main" id="{6E264243-C983-49F7-A948-543BD27CDF9B}"/>
              </a:ext>
            </a:extLst>
          </p:cNvPr>
          <p:cNvSpPr txBox="1"/>
          <p:nvPr userDrawn="1"/>
        </p:nvSpPr>
        <p:spPr>
          <a:xfrm>
            <a:off x="6664254" y="83062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279203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bg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1"/>
        </a:buClr>
        <a:buFont typeface="IBM Plex Sans" panose="020B0503050203000203" pitchFamily="34" charset="0"/>
        <a:buChar char="–"/>
        <a:defRPr sz="215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9E7528E-EF19-2E8F-15A6-067AADAD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443209"/>
            <a:ext cx="10129846" cy="2628189"/>
          </a:xfrm>
        </p:spPr>
        <p:txBody>
          <a:bodyPr/>
          <a:lstStyle/>
          <a:p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r>
              <a:rPr lang="pl-PL" sz="4000" b="1" dirty="0"/>
              <a:t>Zasady finansowania projektów w FERS – </a:t>
            </a:r>
            <a:br>
              <a:rPr lang="pl-PL" sz="4000" b="1" dirty="0"/>
            </a:br>
            <a:r>
              <a:rPr lang="pl-PL" sz="4000" b="1" dirty="0"/>
              <a:t>co się zmieniło a z jakich dobrych praktyk </a:t>
            </a:r>
            <a:br>
              <a:rPr lang="pl-PL" sz="4000" b="1" dirty="0"/>
            </a:br>
            <a:r>
              <a:rPr lang="pl-PL" sz="4000" b="1" dirty="0"/>
              <a:t>PO WER warto skorzystać?</a:t>
            </a:r>
            <a:br>
              <a:rPr lang="pl-PL" sz="2400" dirty="0"/>
            </a:br>
            <a:br>
              <a:rPr lang="pl-PL" sz="2400" dirty="0"/>
            </a:br>
            <a:r>
              <a:rPr lang="pl-PL" sz="2400" dirty="0"/>
              <a:t>Jakub Ardyn </a:t>
            </a:r>
            <a:br>
              <a:rPr lang="pl-PL" sz="2400" dirty="0"/>
            </a:br>
            <a:r>
              <a:rPr lang="pl-PL" sz="2400" dirty="0"/>
              <a:t>Dyrektor Działu Współpracy z Beneficjentem EFS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30B78D-1BFC-7E63-E7B6-3E2DA26A5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</a:t>
            </a:fld>
            <a:endParaRPr lang="pl-PL" dirty="0"/>
          </a:p>
        </p:txBody>
      </p:sp>
      <p:pic>
        <p:nvPicPr>
          <p:cNvPr id="10" name="Symbol zastępczy obrazu 9" descr="Obraz zawierający wykres&#10;&#10;Opis wygenerowany automatycznie">
            <a:extLst>
              <a:ext uri="{FF2B5EF4-FFF2-40B4-BE49-F238E27FC236}">
                <a16:creationId xmlns:a16="http://schemas.microsoft.com/office/drawing/2014/main" id="{AB0BEA5C-E1DD-4A41-BD2B-13A3A159318A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93" y="4463003"/>
            <a:ext cx="8041298" cy="3392767"/>
          </a:xfrm>
        </p:spPr>
      </p:pic>
    </p:spTree>
    <p:extLst>
      <p:ext uri="{BB962C8B-B14F-4D97-AF65-F5344CB8AC3E}">
        <p14:creationId xmlns:p14="http://schemas.microsoft.com/office/powerpoint/2010/main" val="9876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Personel projektu: dodatki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2361605"/>
            <a:ext cx="13999337" cy="522677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Dodatek jest przyznawany w związku z realizacją zadań projektu, które nie mieszczą się w dotychczasowych obowiązkach na danym stanowisku pracy. 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 dokumencie Zasady finansowania Programu Fundusze Europejskie dla Rozwoju Społecznego co do zasady wskazano: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</a:rPr>
              <a:t>maksymalny poziom kwalifikowalności </a:t>
            </a:r>
            <a:r>
              <a:rPr lang="pl-PL" sz="2000" b="1" dirty="0">
                <a:solidFill>
                  <a:schemeClr val="tx1"/>
                </a:solidFill>
              </a:rPr>
              <a:t>dodatku do wynagrodzenia personelu projektu </a:t>
            </a:r>
            <a:r>
              <a:rPr lang="pl-PL" sz="2000" dirty="0">
                <a:solidFill>
                  <a:schemeClr val="tx1"/>
                </a:solidFill>
              </a:rPr>
              <a:t>nie jest określony w Wytycznych, ale z uwagi na charakter „dodatku do wynagrodzenia” – nie powinien przekraczać </a:t>
            </a:r>
            <a:r>
              <a:rPr lang="pl-PL" sz="2000" b="1" dirty="0">
                <a:solidFill>
                  <a:schemeClr val="tx1"/>
                </a:solidFill>
              </a:rPr>
              <a:t>40% wynagrodzenia podstawowego</a:t>
            </a:r>
            <a:r>
              <a:rPr lang="pl-PL" sz="2000" dirty="0">
                <a:solidFill>
                  <a:schemeClr val="tx1"/>
                </a:solidFill>
              </a:rPr>
              <a:t>, które należy rozumieć zgodnie regulaminem wynagradzania w danej instytucji.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1"/>
                </a:solidFill>
              </a:rPr>
              <a:t>w sytuacji wykonywania zadań w kilku projektach w tym samym czasie personelowi projektu może być przyznany wyłącznie </a:t>
            </a:r>
            <a:r>
              <a:rPr lang="pl-PL" sz="2000" b="1" dirty="0">
                <a:solidFill>
                  <a:schemeClr val="tx1"/>
                </a:solidFill>
              </a:rPr>
              <a:t>jeden dodatek</a:t>
            </a:r>
            <a:r>
              <a:rPr lang="pl-PL" sz="2000" dirty="0">
                <a:solidFill>
                  <a:schemeClr val="tx1"/>
                </a:solidFill>
              </a:rPr>
              <a:t>. </a:t>
            </a:r>
          </a:p>
          <a:p>
            <a:pPr marL="0" lvl="1" indent="0">
              <a:buNone/>
            </a:pPr>
            <a:r>
              <a:rPr lang="pl-PL" sz="2000" b="1" dirty="0">
                <a:solidFill>
                  <a:schemeClr val="tx1"/>
                </a:solidFill>
              </a:rPr>
              <a:t>Wyjątek</a:t>
            </a:r>
            <a:r>
              <a:rPr lang="pl-PL" sz="2000" dirty="0">
                <a:solidFill>
                  <a:schemeClr val="tx1"/>
                </a:solidFill>
              </a:rPr>
              <a:t>:</a:t>
            </a:r>
          </a:p>
          <a:p>
            <a:pPr marL="0" lvl="1" indent="0">
              <a:buNone/>
            </a:pPr>
            <a:r>
              <a:rPr lang="pl-PL" sz="2000" b="1" dirty="0">
                <a:solidFill>
                  <a:schemeClr val="tx1"/>
                </a:solidFill>
              </a:rPr>
              <a:t>Przekroczenie limitu 40% uzasadnione będzie wtedy, gdy będzie wynikało to z aktów prawa powszechnie obowiązującego, o ile stanowią one o maksymalnej wysokości dodatku dla danej grupy zawodowej (tak jest np. w przypadku przepisów o szkolnictwie wyższym)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4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Zmiany: kwalifikowalność uczestników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Kwalifikowalność uczestników jest potwierdzana </a:t>
            </a:r>
            <a:r>
              <a:rPr lang="pl-PL" b="1" dirty="0">
                <a:solidFill>
                  <a:schemeClr val="tx1"/>
                </a:solidFill>
              </a:rPr>
              <a:t>dokumentem urzędowym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Instytucja Pośrednicząca określa </a:t>
            </a:r>
            <a:r>
              <a:rPr lang="pl-PL" b="1" dirty="0">
                <a:solidFill>
                  <a:schemeClr val="tx1"/>
                </a:solidFill>
              </a:rPr>
              <a:t>rodzaj dokumentu </a:t>
            </a:r>
            <a:r>
              <a:rPr lang="pl-PL" dirty="0">
                <a:solidFill>
                  <a:schemeClr val="tx1"/>
                </a:solidFill>
              </a:rPr>
              <a:t>w dokumentacji naboru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 naborze FERS.01.05-IP.01-001/23 wskazano: np. lista studentów kierunku objętego wsparciem wydana przez dziekanat, zaświadczenie z dziekanatu, zaświadczenie z działu personalnego o zatrudnieniu</a:t>
            </a:r>
          </a:p>
          <a:p>
            <a:r>
              <a:rPr lang="pl-PL" dirty="0">
                <a:solidFill>
                  <a:schemeClr val="tx1"/>
                </a:solidFill>
              </a:rPr>
              <a:t>Potwierdzenie kwalifikowalności uczestników nie musi odbywać się na etapie rekrutacji (ale najpóźniej </a:t>
            </a:r>
            <a:r>
              <a:rPr lang="pl-PL" b="1" dirty="0">
                <a:solidFill>
                  <a:schemeClr val="tx1"/>
                </a:solidFill>
              </a:rPr>
              <a:t>przed udzieleniem wsparcia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pl-PL" dirty="0">
                <a:solidFill>
                  <a:schemeClr val="tx1"/>
                </a:solidFill>
              </a:rPr>
              <a:t>Centralny system teleinformatyczny (</a:t>
            </a:r>
            <a:r>
              <a:rPr lang="pl-PL" b="1" dirty="0">
                <a:solidFill>
                  <a:schemeClr val="tx1"/>
                </a:solidFill>
              </a:rPr>
              <a:t>CST2021</a:t>
            </a:r>
            <a:r>
              <a:rPr lang="pl-PL" dirty="0">
                <a:solidFill>
                  <a:schemeClr val="tx1"/>
                </a:solidFill>
              </a:rPr>
              <a:t>) automatycznie weryfikuje czy uczestnik bierze udział w podobnym projekcie EFS+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11</a:t>
            </a:fld>
            <a:endParaRPr lang="pl-PL"/>
          </a:p>
        </p:txBody>
      </p:sp>
      <p:pic>
        <p:nvPicPr>
          <p:cNvPr id="8" name="Grafika 7" descr="Użytkownicy z wypełnieniem pełnym">
            <a:extLst>
              <a:ext uri="{FF2B5EF4-FFF2-40B4-BE49-F238E27FC236}">
                <a16:creationId xmlns:a16="http://schemas.microsoft.com/office/drawing/2014/main" id="{0321113A-56B3-4975-B244-65B85155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0618" y="1053458"/>
            <a:ext cx="1638142" cy="16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/>
            </a:br>
            <a:r>
              <a:rPr lang="pl-PL" sz="3200" b="1"/>
              <a:t>Zmiany: uproszczone metody rozliczania wydatków</a:t>
            </a:r>
            <a:endParaRPr lang="pl-PL" sz="32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12</a:t>
            </a:fld>
            <a:endParaRPr lang="pl-P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A0AA286-ED02-4428-929C-ADCE80910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729012"/>
              </p:ext>
            </p:extLst>
          </p:nvPr>
        </p:nvGraphicFramePr>
        <p:xfrm>
          <a:off x="2772877" y="2554056"/>
          <a:ext cx="8842693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Zmiany: katalog kosztów pośrednich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Katalog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zamknięty</a:t>
            </a:r>
            <a:r>
              <a:rPr lang="pl-PL" dirty="0">
                <a:solidFill>
                  <a:schemeClr val="tx1"/>
                </a:solidFill>
              </a:rPr>
              <a:t> (określony w pkt 1.6. Zasad</a:t>
            </a:r>
            <a:r>
              <a:rPr lang="pl-PL">
                <a:solidFill>
                  <a:schemeClr val="tx1"/>
                </a:solidFill>
              </a:rPr>
              <a:t>, litera </a:t>
            </a:r>
            <a:r>
              <a:rPr lang="pl-PL" dirty="0">
                <a:solidFill>
                  <a:schemeClr val="tx1"/>
                </a:solidFill>
              </a:rPr>
              <a:t>a)-</a:t>
            </a:r>
            <a:r>
              <a:rPr lang="pl-PL">
                <a:solidFill>
                  <a:schemeClr val="tx1"/>
                </a:solidFill>
              </a:rPr>
              <a:t>m) – oznacza to, </a:t>
            </a:r>
            <a:r>
              <a:rPr lang="pl-PL" dirty="0">
                <a:solidFill>
                  <a:schemeClr val="tx1"/>
                </a:solidFill>
              </a:rPr>
              <a:t>że żadne </a:t>
            </a:r>
            <a:r>
              <a:rPr lang="pl-PL">
                <a:solidFill>
                  <a:schemeClr val="tx1"/>
                </a:solidFill>
              </a:rPr>
              <a:t>inne koszty </a:t>
            </a:r>
            <a:r>
              <a:rPr lang="pl-PL" dirty="0">
                <a:solidFill>
                  <a:schemeClr val="tx1"/>
                </a:solidFill>
              </a:rPr>
              <a:t>poza wskazanymi </a:t>
            </a:r>
            <a:r>
              <a:rPr lang="pl-PL">
                <a:solidFill>
                  <a:schemeClr val="tx1"/>
                </a:solidFill>
              </a:rPr>
              <a:t>w Zasadach </a:t>
            </a:r>
            <a:r>
              <a:rPr lang="pl-PL" dirty="0">
                <a:solidFill>
                  <a:schemeClr val="tx1"/>
                </a:solidFill>
              </a:rPr>
              <a:t>nie mogą zostać zakwalifikowane do kosztów pośrednich</a:t>
            </a:r>
          </a:p>
          <a:p>
            <a:r>
              <a:rPr lang="pl-PL" dirty="0">
                <a:solidFill>
                  <a:schemeClr val="tx1"/>
                </a:solidFill>
              </a:rPr>
              <a:t>Koszty pośrednie to m.in. koszty dotyczące koordynatora - informacja o koordynatorze projektu będzie podawana w terminie wskazanym w umowie o dofinansowanie projektu. Wskazanie konkretnej osoby pełniącej funkcję koordynatora projektu jest niezbędnym elementem zapewniającym prawidłową realizację projektu. </a:t>
            </a:r>
            <a:r>
              <a:rPr lang="pl-PL" b="1" dirty="0">
                <a:solidFill>
                  <a:schemeClr val="tx1"/>
                </a:solidFill>
              </a:rPr>
              <a:t>Brak wywiązania się z tego obowiązku przez beneficjenta będzie mogło skutkować nałożeniem korekty finansowej za nierealizowanie warunków umowy</a:t>
            </a:r>
          </a:p>
          <a:p>
            <a:r>
              <a:rPr lang="pl-PL" b="1" dirty="0">
                <a:solidFill>
                  <a:schemeClr val="tx1"/>
                </a:solidFill>
              </a:rPr>
              <a:t>Możliwość nałożenia korekty na koszty pośrednie – załączniku nr 5 do Umowy o dofinansowanie - </a:t>
            </a:r>
            <a:r>
              <a:rPr lang="pl-PL" dirty="0">
                <a:solidFill>
                  <a:schemeClr val="tx1"/>
                </a:solidFill>
              </a:rPr>
              <a:t>w przypadku braku prawidłowej realizacji projektu m.in. notoryczne opóźnienia w realizacji zadań, powtarzalne błędy w rozliczaniu i sprawozdaniu, niewłaściwe wywiązywanie się z innych obowiązków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13</a:t>
            </a:fld>
            <a:endParaRPr lang="pl-PL"/>
          </a:p>
        </p:txBody>
      </p:sp>
      <p:pic>
        <p:nvPicPr>
          <p:cNvPr id="10" name="Grafika 9" descr="Podkładka — częściowo zaznaczone z wypełnieniem pełnym">
            <a:extLst>
              <a:ext uri="{FF2B5EF4-FFF2-40B4-BE49-F238E27FC236}">
                <a16:creationId xmlns:a16="http://schemas.microsoft.com/office/drawing/2014/main" id="{09E90200-A049-4F46-97DB-81256F250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6332" y="648778"/>
            <a:ext cx="1466999" cy="14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5C41653-BCDC-4A73-A3D0-EE5CE230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2" y="1746250"/>
            <a:ext cx="7657208" cy="3781425"/>
          </a:xfrm>
        </p:spPr>
        <p:txBody>
          <a:bodyPr/>
          <a:lstStyle/>
          <a:p>
            <a:r>
              <a:rPr lang="pl-PL" sz="4400" b="1" dirty="0"/>
              <a:t>Z jakich dobrych praktyk </a:t>
            </a:r>
            <a:br>
              <a:rPr lang="pl-PL" sz="4400" b="1" dirty="0"/>
            </a:br>
            <a:r>
              <a:rPr lang="pl-PL" sz="4400" b="1" dirty="0"/>
              <a:t>PO WER warto skorzystać?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ADF883D-644E-43F4-9849-9380B9135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3" name="Grafika 2" descr="Żarówka i koło zębate kontur">
            <a:extLst>
              <a:ext uri="{FF2B5EF4-FFF2-40B4-BE49-F238E27FC236}">
                <a16:creationId xmlns:a16="http://schemas.microsoft.com/office/drawing/2014/main" id="{136BFC80-BBC5-4DB6-88F5-8CB2228B4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063" y="2370469"/>
            <a:ext cx="2532986" cy="25329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B6EC0B9-1E52-4147-9F65-58AA8788C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97" y="7213105"/>
            <a:ext cx="9429752" cy="8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opis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uwzględnić </a:t>
            </a:r>
            <a:r>
              <a:rPr lang="pl-PL" b="1" dirty="0">
                <a:solidFill>
                  <a:schemeClr val="tx1"/>
                </a:solidFill>
              </a:rPr>
              <a:t>perspektywę realizacji i rozliczenia projektu</a:t>
            </a:r>
            <a:r>
              <a:rPr lang="pl-PL" dirty="0">
                <a:solidFill>
                  <a:schemeClr val="tx1"/>
                </a:solidFill>
              </a:rPr>
              <a:t> – projekt będzie realizowany przez kilka lat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dokonać </a:t>
            </a:r>
            <a:r>
              <a:rPr lang="pl-PL" b="1" dirty="0">
                <a:solidFill>
                  <a:schemeClr val="tx1"/>
                </a:solidFill>
              </a:rPr>
              <a:t>diagnozy potrzeb </a:t>
            </a:r>
            <a:r>
              <a:rPr lang="pl-PL" dirty="0">
                <a:solidFill>
                  <a:schemeClr val="tx1"/>
                </a:solidFill>
              </a:rPr>
              <a:t>i zaplanować projekt tak, aby nie było konieczności częstej aktualizacji wniosku o dofinansowanie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precyzyjnie opisać </a:t>
            </a:r>
            <a:r>
              <a:rPr lang="pl-PL" b="1" dirty="0">
                <a:solidFill>
                  <a:schemeClr val="tx1"/>
                </a:solidFill>
              </a:rPr>
              <a:t>cel projektu </a:t>
            </a:r>
            <a:r>
              <a:rPr lang="pl-PL" dirty="0">
                <a:solidFill>
                  <a:schemeClr val="tx1"/>
                </a:solidFill>
              </a:rPr>
              <a:t>– warunkiem kwalifikowalności wydatków jest niezbędność do realizacji celu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realny </a:t>
            </a:r>
            <a:r>
              <a:rPr lang="pl-PL" b="1" dirty="0">
                <a:solidFill>
                  <a:schemeClr val="tx1"/>
                </a:solidFill>
              </a:rPr>
              <a:t>okres realizacji projektu</a:t>
            </a:r>
            <a:endParaRPr lang="pl-PL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zadbać o </a:t>
            </a:r>
            <a:r>
              <a:rPr lang="pl-PL" b="1" dirty="0">
                <a:solidFill>
                  <a:schemeClr val="tx1"/>
                </a:solidFill>
              </a:rPr>
              <a:t>spójność opisów </a:t>
            </a:r>
            <a:r>
              <a:rPr lang="pl-PL" dirty="0">
                <a:solidFill>
                  <a:schemeClr val="tx1"/>
                </a:solidFill>
              </a:rPr>
              <a:t>w poszczególnych częściach wniosku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zawrzeć we wniosku </a:t>
            </a:r>
            <a:r>
              <a:rPr lang="pl-PL" b="1" dirty="0">
                <a:solidFill>
                  <a:schemeClr val="tx1"/>
                </a:solidFill>
              </a:rPr>
              <a:t>zapisy</a:t>
            </a:r>
            <a:r>
              <a:rPr lang="pl-PL" dirty="0">
                <a:solidFill>
                  <a:schemeClr val="tx1"/>
                </a:solidFill>
              </a:rPr>
              <a:t>, które jasno potwierdzą spełnienie </a:t>
            </a:r>
            <a:r>
              <a:rPr lang="pl-PL" b="1" dirty="0">
                <a:solidFill>
                  <a:schemeClr val="tx1"/>
                </a:solidFill>
              </a:rPr>
              <a:t>kryteriów dostępu</a:t>
            </a:r>
            <a:r>
              <a:rPr lang="pl-PL" dirty="0">
                <a:solidFill>
                  <a:schemeClr val="tx1"/>
                </a:solidFill>
              </a:rPr>
              <a:t>, stosować skrót z numerem kryterium np. KD1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pisać </a:t>
            </a:r>
            <a:r>
              <a:rPr lang="pl-PL" b="1" dirty="0">
                <a:solidFill>
                  <a:schemeClr val="tx1"/>
                </a:solidFill>
              </a:rPr>
              <a:t>prostym językiem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15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FCB8C8-24CE-4D84-97BD-3A356153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130" y="702212"/>
            <a:ext cx="1184595" cy="11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grupy docelowe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opisując grupę docelową, </a:t>
            </a:r>
            <a:r>
              <a:rPr lang="pl-PL" b="1" dirty="0">
                <a:solidFill>
                  <a:schemeClr val="tx1"/>
                </a:solidFill>
              </a:rPr>
              <a:t>nie stosować zawężających warunków </a:t>
            </a:r>
            <a:r>
              <a:rPr lang="pl-PL" dirty="0">
                <a:solidFill>
                  <a:schemeClr val="tx1"/>
                </a:solidFill>
              </a:rPr>
              <a:t>(cech uczestników),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które są nieistotne z punktu widzenia regulaminu wyboru projektów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lub mogą okazać się trudne po spełniania (np. osoby w wieku 18-30 lat)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formy wsparcia </a:t>
            </a:r>
            <a:r>
              <a:rPr lang="pl-PL" b="1" dirty="0">
                <a:solidFill>
                  <a:schemeClr val="tx1"/>
                </a:solidFill>
              </a:rPr>
              <a:t>adekwatne </a:t>
            </a:r>
            <a:r>
              <a:rPr lang="pl-PL" dirty="0">
                <a:solidFill>
                  <a:schemeClr val="tx1"/>
                </a:solidFill>
              </a:rPr>
              <a:t>do oczekiwań i profilu grupy docelowej,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wynikające z przeprowadzonej diagnozy potrzeb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16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F0CC67-D9D7-4893-9742-1E481EE86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700" y="690782"/>
            <a:ext cx="1184595" cy="11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wskaźniki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</a:t>
            </a:r>
            <a:r>
              <a:rPr lang="pl-PL" b="1" dirty="0">
                <a:solidFill>
                  <a:schemeClr val="tx1"/>
                </a:solidFill>
              </a:rPr>
              <a:t>realne wartości docelowe </a:t>
            </a:r>
            <a:r>
              <a:rPr lang="pl-PL" dirty="0">
                <a:solidFill>
                  <a:schemeClr val="tx1"/>
                </a:solidFill>
              </a:rPr>
              <a:t>wskaźników, dokładnie zbadać potrzeby i ryzyka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</a:t>
            </a:r>
            <a:r>
              <a:rPr lang="pl-PL" b="1" dirty="0">
                <a:solidFill>
                  <a:schemeClr val="tx1"/>
                </a:solidFill>
              </a:rPr>
              <a:t>sposób realizacji i pomiaru wskaźników </a:t>
            </a:r>
            <a:r>
              <a:rPr lang="pl-PL" dirty="0">
                <a:solidFill>
                  <a:schemeClr val="tx1"/>
                </a:solidFill>
              </a:rPr>
              <a:t>zgodnie z definicją wskaźnika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prawidłowo zaplanować wartości docelowe </a:t>
            </a:r>
            <a:r>
              <a:rPr lang="pl-PL" b="1" dirty="0">
                <a:solidFill>
                  <a:schemeClr val="tx1"/>
                </a:solidFill>
              </a:rPr>
              <a:t>osobowych wskaźników produktu/rezultatu </a:t>
            </a:r>
            <a:r>
              <a:rPr lang="pl-PL" dirty="0">
                <a:solidFill>
                  <a:schemeClr val="tx1"/>
                </a:solidFill>
              </a:rPr>
              <a:t>– jedną osobę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(tzw. PESEL) w danym wskaźniku można ująć tylko raz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planując wartości docelowe </a:t>
            </a:r>
            <a:r>
              <a:rPr lang="pl-PL" b="1" dirty="0">
                <a:solidFill>
                  <a:schemeClr val="tx1"/>
                </a:solidFill>
              </a:rPr>
              <a:t>wskaźników rezultatu </a:t>
            </a:r>
            <a:r>
              <a:rPr lang="pl-PL" dirty="0">
                <a:solidFill>
                  <a:schemeClr val="tx1"/>
                </a:solidFill>
              </a:rPr>
              <a:t>uwzględnić ryzyko, że nie wszyscy uczestnicy ukończą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z sukcesem udział w projekcie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dodać </a:t>
            </a:r>
            <a:r>
              <a:rPr lang="pl-PL" b="1" dirty="0">
                <a:solidFill>
                  <a:schemeClr val="tx1"/>
                </a:solidFill>
              </a:rPr>
              <a:t>wskaźniki specyficzne </a:t>
            </a:r>
            <a:r>
              <a:rPr lang="pl-PL" dirty="0">
                <a:solidFill>
                  <a:schemeClr val="tx1"/>
                </a:solidFill>
              </a:rPr>
              <a:t>tylko jeśli są niezbędne (dodanie wskaźnika specyficznego jest uzasadnione, kiedy dotyczy on obszaru projektu, który nie jest wyrażony w istniejących wskaźnikach)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17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236910-FE8A-4C08-BE07-374D98E6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700" y="690782"/>
            <a:ext cx="1184595" cy="11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potencjał do realizacji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zadbać o </a:t>
            </a:r>
            <a:r>
              <a:rPr lang="pl-PL" b="1" dirty="0">
                <a:solidFill>
                  <a:schemeClr val="tx1"/>
                </a:solidFill>
              </a:rPr>
              <a:t>ciągłość procesu </a:t>
            </a:r>
            <a:r>
              <a:rPr lang="pl-PL" dirty="0">
                <a:solidFill>
                  <a:schemeClr val="tx1"/>
                </a:solidFill>
              </a:rPr>
              <a:t>przygotowania oraz realizacji i rozliczania projektu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zadbać o ciągłość zaangażowania kluczowych osób – np. </a:t>
            </a:r>
            <a:r>
              <a:rPr lang="pl-PL" b="1" dirty="0">
                <a:solidFill>
                  <a:schemeClr val="tx1"/>
                </a:solidFill>
              </a:rPr>
              <a:t>koordynatora projektu </a:t>
            </a:r>
            <a:r>
              <a:rPr lang="pl-PL" dirty="0">
                <a:solidFill>
                  <a:schemeClr val="tx1"/>
                </a:solidFill>
              </a:rPr>
              <a:t>kompleksowo zarządzającego projektem i odpowiedzialnego za kontakty z Instytucją Pośredniczącą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precyzyjnie opisać w jaki sposób wniesie w projekcie </a:t>
            </a:r>
            <a:r>
              <a:rPr lang="pl-PL" b="1" dirty="0">
                <a:solidFill>
                  <a:schemeClr val="tx1"/>
                </a:solidFill>
              </a:rPr>
              <a:t>wkład własny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18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84CD5B-2AF2-4543-B8AD-16765996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700" y="690782"/>
            <a:ext cx="1184595" cy="11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Dobre praktyki: budżet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4751780"/>
          </a:xfrm>
          <a:solidFill>
            <a:schemeClr val="bg2"/>
          </a:solidFill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budżet w taki sposób, aby uwzględniał </a:t>
            </a:r>
            <a:r>
              <a:rPr lang="pl-PL" b="1" dirty="0">
                <a:solidFill>
                  <a:schemeClr val="tx1"/>
                </a:solidFill>
              </a:rPr>
              <a:t>zmieniające się otoczenie </a:t>
            </a:r>
            <a:r>
              <a:rPr lang="pl-PL" dirty="0">
                <a:solidFill>
                  <a:schemeClr val="tx1"/>
                </a:solidFill>
              </a:rPr>
              <a:t>projektu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tworzyć </a:t>
            </a:r>
            <a:r>
              <a:rPr lang="pl-PL" b="1" dirty="0">
                <a:solidFill>
                  <a:schemeClr val="tx1"/>
                </a:solidFill>
              </a:rPr>
              <a:t>ogólne kategorie kosztów</a:t>
            </a:r>
            <a:r>
              <a:rPr lang="pl-PL" dirty="0">
                <a:solidFill>
                  <a:schemeClr val="tx1"/>
                </a:solidFill>
              </a:rPr>
              <a:t>, tak aby były maksymalnie pojemne i obejmowały różne wydatki, zaś szczegóły dotyczące danej kategorii podać w </a:t>
            </a:r>
            <a:r>
              <a:rPr lang="pl-PL" b="1" dirty="0">
                <a:solidFill>
                  <a:schemeClr val="tx1"/>
                </a:solidFill>
              </a:rPr>
              <a:t>uzasadnieniu</a:t>
            </a:r>
            <a:endParaRPr lang="pl-PL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zachować zgodność wydatków z </a:t>
            </a:r>
            <a:r>
              <a:rPr lang="pl-PL" b="1" dirty="0">
                <a:solidFill>
                  <a:schemeClr val="tx1"/>
                </a:solidFill>
              </a:rPr>
              <a:t>Zestawieniem standardu i cen rynkowych</a:t>
            </a:r>
            <a:r>
              <a:rPr lang="pl-PL" dirty="0">
                <a:solidFill>
                  <a:schemeClr val="tx1"/>
                </a:solidFill>
              </a:rPr>
              <a:t>, stanowiącym załącznik do RWP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 uzasadnieniu wskazać, w jaki sposób </a:t>
            </a:r>
            <a:r>
              <a:rPr lang="pl-PL" b="1" dirty="0">
                <a:solidFill>
                  <a:schemeClr val="tx1"/>
                </a:solidFill>
              </a:rPr>
              <a:t>oszacowano wartość </a:t>
            </a:r>
            <a:r>
              <a:rPr lang="pl-PL" dirty="0">
                <a:solidFill>
                  <a:schemeClr val="tx1"/>
                </a:solidFill>
              </a:rPr>
              <a:t>wydatku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zweryfikować poprawność przypisania wydatków do poszczególnych </a:t>
            </a:r>
            <a:r>
              <a:rPr lang="pl-PL" b="1" dirty="0">
                <a:solidFill>
                  <a:schemeClr val="tx1"/>
                </a:solidFill>
              </a:rPr>
              <a:t>limitów</a:t>
            </a:r>
            <a:r>
              <a:rPr lang="pl-PL" dirty="0">
                <a:solidFill>
                  <a:schemeClr val="tx1"/>
                </a:solidFill>
              </a:rPr>
              <a:t>,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np. cross-</a:t>
            </a:r>
            <a:r>
              <a:rPr lang="pl-PL" dirty="0" err="1">
                <a:solidFill>
                  <a:schemeClr val="tx1"/>
                </a:solidFill>
              </a:rPr>
              <a:t>financingu</a:t>
            </a:r>
            <a:endParaRPr lang="pl-PL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zweryfikować poprawność wyliczenia </a:t>
            </a:r>
            <a:r>
              <a:rPr lang="pl-PL" b="1" dirty="0">
                <a:solidFill>
                  <a:schemeClr val="tx1"/>
                </a:solidFill>
              </a:rPr>
              <a:t>wkładu własnego </a:t>
            </a:r>
            <a:r>
              <a:rPr lang="pl-PL" dirty="0">
                <a:solidFill>
                  <a:schemeClr val="tx1"/>
                </a:solidFill>
              </a:rPr>
              <a:t>w projekcie – zgodnie z % wskazanym w RWP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pamiętać, że wskazanie we wniosku potencjalnego wykonawcy nie zwalnia z konieczności zastosowania odpowiedniej </a:t>
            </a:r>
            <a:r>
              <a:rPr lang="pl-PL" b="1" dirty="0">
                <a:solidFill>
                  <a:schemeClr val="tx1"/>
                </a:solidFill>
              </a:rPr>
              <a:t>procedury jego wyboru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19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2A3698-2D9C-4FCE-991E-7DFF0C63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700" y="690782"/>
            <a:ext cx="1184595" cy="11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5C41653-BCDC-4A73-A3D0-EE5CE230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2" y="1746250"/>
            <a:ext cx="6895431" cy="3781425"/>
          </a:xfrm>
        </p:spPr>
        <p:txBody>
          <a:bodyPr/>
          <a:lstStyle/>
          <a:p>
            <a:r>
              <a:rPr lang="pl-PL" sz="4800" b="1" dirty="0"/>
              <a:t>Zmiany dotyczące kwalifikowalności wydatków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ADF883D-644E-43F4-9849-9380B9135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15" name="Grafika 14" descr="Wyszukiwanie folderów kontur">
            <a:extLst>
              <a:ext uri="{FF2B5EF4-FFF2-40B4-BE49-F238E27FC236}">
                <a16:creationId xmlns:a16="http://schemas.microsoft.com/office/drawing/2014/main" id="{CF2C6414-4F57-4DDA-B4B6-3FEC3CE0B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2173" y="2295137"/>
            <a:ext cx="3026550" cy="302655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96249B1-9C10-4DA2-B066-841EE299B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97" y="7213105"/>
            <a:ext cx="8014113" cy="7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trwałość projektu / rezultatów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 przypadku zaplanowania wydatków związanych z cross-</a:t>
            </a:r>
            <a:r>
              <a:rPr lang="pl-PL" dirty="0" err="1">
                <a:solidFill>
                  <a:schemeClr val="tx1"/>
                </a:solidFill>
              </a:rPr>
              <a:t>financingiem</a:t>
            </a:r>
            <a:r>
              <a:rPr lang="pl-PL" dirty="0">
                <a:solidFill>
                  <a:schemeClr val="tx1"/>
                </a:solidFill>
              </a:rPr>
              <a:t>, pamiętać, że termin zachowania </a:t>
            </a:r>
            <a:r>
              <a:rPr lang="pl-PL" b="1" dirty="0">
                <a:solidFill>
                  <a:schemeClr val="tx1"/>
                </a:solidFill>
              </a:rPr>
              <a:t>trwałości projektu </a:t>
            </a:r>
            <a:r>
              <a:rPr lang="pl-PL" dirty="0">
                <a:solidFill>
                  <a:schemeClr val="tx1"/>
                </a:solidFill>
              </a:rPr>
              <a:t>wynosi 5 lat, zgodnie z zapisami Wytycznych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przemyśleć konieczność wskazania zapisów dotyczących </a:t>
            </a:r>
            <a:r>
              <a:rPr lang="pl-PL" b="1" dirty="0">
                <a:solidFill>
                  <a:schemeClr val="tx1"/>
                </a:solidFill>
              </a:rPr>
              <a:t>trwałości rezultatów projektu</a:t>
            </a:r>
            <a:r>
              <a:rPr lang="pl-PL" dirty="0">
                <a:solidFill>
                  <a:schemeClr val="tx1"/>
                </a:solidFill>
              </a:rPr>
              <a:t>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jeśli nie wynika to z RPW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 przypadku </a:t>
            </a:r>
            <a:r>
              <a:rPr lang="pl-PL" b="1" dirty="0">
                <a:solidFill>
                  <a:schemeClr val="tx1"/>
                </a:solidFill>
              </a:rPr>
              <a:t>trwałości rezultatów projektu </a:t>
            </a:r>
            <a:r>
              <a:rPr lang="pl-PL" dirty="0">
                <a:solidFill>
                  <a:schemeClr val="tx1"/>
                </a:solidFill>
              </a:rPr>
              <a:t>wskazać konkretny okres/termin zachowania trwałości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(np. 2 lata od zakończenia realizacji projektu, do 2027-09-30) wraz ze wskazaniem sposobu monitorowania trwałości rezultatów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20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0A6821-F8FD-4845-953D-01E0F81F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700" y="690782"/>
            <a:ext cx="1184595" cy="118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449CCC-2F64-4A39-988B-09E5F2E1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dirty="0"/>
              <a:t>Dziękuję za uwagę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3025238-1E21-E02D-4928-E21E354A5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21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1A21536-3E3F-43F2-8600-E9FC86E79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97" y="7213105"/>
            <a:ext cx="8014113" cy="7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 w dokumentach dotyczących kwalifikowalności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300" b="1" dirty="0">
                <a:solidFill>
                  <a:schemeClr val="tx1"/>
                </a:solidFill>
              </a:rPr>
              <a:t>Wytyczne dotyczące kwalifikowalności wydatków na lata 2021-2027 z dnia 18 listopada 2022 r.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Wytyczne określają ujednolicone warunki i procedury dotyczące kwalifikowalności wydatków dla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EFS+, EFRR, FS i FST</a:t>
            </a:r>
          </a:p>
          <a:p>
            <a:pPr marL="0" indent="0" defTabSz="268288">
              <a:buNone/>
            </a:pPr>
            <a:r>
              <a:rPr lang="pl-PL" dirty="0">
                <a:solidFill>
                  <a:schemeClr val="tx1"/>
                </a:solidFill>
              </a:rPr>
              <a:t>	oraz </a:t>
            </a:r>
          </a:p>
          <a:p>
            <a:r>
              <a:rPr lang="pl-PL" sz="2300" b="1" dirty="0">
                <a:solidFill>
                  <a:schemeClr val="tx1"/>
                </a:solidFill>
              </a:rPr>
              <a:t>Zasady finansowania Programu Fundusze Europejskie dla Rozwoju Społecznego z 16 stycznia 2023 r.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Zasady obowiązują instytucje systemu wdrażania programu FERS: Instytucję Zarządzającą i Instytucje Pośredniczące odpowiedzialne za wybór do dofinansowania projektów. Zasady są spójne z Wytycznymi.</a:t>
            </a:r>
          </a:p>
          <a:p>
            <a:r>
              <a:rPr lang="pl-PL" dirty="0">
                <a:solidFill>
                  <a:schemeClr val="tx1"/>
                </a:solidFill>
              </a:rPr>
              <a:t>Istotne warunki kwalifikowalności wydatków w FERS wynikają z Wytycznych oraz umowy o dofinansowanie projektu, której wzór stanowi załącznik do Zasad i Regulaminu wyboru projektów (RWP)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4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/>
              <a:t>Zmiany: okres kwalifikowalności</a:t>
            </a:r>
            <a:endParaRPr lang="pl-PL" sz="3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Ramy czasowe </a:t>
            </a:r>
            <a:r>
              <a:rPr lang="pl-PL" b="1" dirty="0">
                <a:solidFill>
                  <a:schemeClr val="tx1"/>
                </a:solidFill>
              </a:rPr>
              <a:t>okresu kwalifikowalności FERS</a:t>
            </a:r>
            <a:r>
              <a:rPr lang="pl-PL" dirty="0">
                <a:solidFill>
                  <a:schemeClr val="tx1"/>
                </a:solidFill>
              </a:rPr>
              <a:t>: </a:t>
            </a:r>
            <a:r>
              <a:rPr lang="pl-PL" b="1" dirty="0">
                <a:solidFill>
                  <a:schemeClr val="tx1"/>
                </a:solidFill>
              </a:rPr>
              <a:t>od 01.01.2021 r. do 31.12.2029 r.</a:t>
            </a:r>
          </a:p>
          <a:p>
            <a:endParaRPr lang="pl-PL" b="1" dirty="0">
              <a:solidFill>
                <a:schemeClr val="tx1"/>
              </a:solidFill>
            </a:endParaRPr>
          </a:p>
          <a:p>
            <a:endParaRPr lang="pl-PL" b="1" dirty="0">
              <a:solidFill>
                <a:schemeClr val="tx1"/>
              </a:solidFill>
            </a:endParaRPr>
          </a:p>
          <a:p>
            <a:r>
              <a:rPr lang="pl-PL" b="1" dirty="0">
                <a:solidFill>
                  <a:schemeClr val="tx1"/>
                </a:solidFill>
              </a:rPr>
              <a:t>Okres kwalifikowalności wydatków w ramach projektu </a:t>
            </a:r>
            <a:r>
              <a:rPr lang="pl-PL" dirty="0">
                <a:solidFill>
                  <a:schemeClr val="tx1"/>
                </a:solidFill>
              </a:rPr>
              <a:t>określony jest w umowie o dofinansowanie projektu, przy czym okres ten nie może wykraczać poza ww. daty graniczne</a:t>
            </a:r>
          </a:p>
          <a:p>
            <a:r>
              <a:rPr lang="pl-PL" dirty="0">
                <a:solidFill>
                  <a:schemeClr val="tx1"/>
                </a:solidFill>
              </a:rPr>
              <a:t>W przypadku projektów EFS+  możliwe jest </a:t>
            </a:r>
            <a:r>
              <a:rPr lang="pl-PL" b="1" dirty="0">
                <a:solidFill>
                  <a:schemeClr val="tx1"/>
                </a:solidFill>
              </a:rPr>
              <a:t>ponoszenie wydatków po okresie</a:t>
            </a:r>
            <a:r>
              <a:rPr lang="pl-PL" dirty="0">
                <a:solidFill>
                  <a:schemeClr val="tx1"/>
                </a:solidFill>
              </a:rPr>
              <a:t> wskazanym w umowie o dofinansowanie projektu pod warunkiem, że wydatki te zostały poniesione w związku z realizacją projektu oraz zostaną uwzględnione we wniosku o płatność końcową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4</a:t>
            </a:fld>
            <a:endParaRPr lang="pl-PL"/>
          </a:p>
        </p:txBody>
      </p:sp>
      <p:pic>
        <p:nvPicPr>
          <p:cNvPr id="7" name="Grafika 6" descr="Kalendarz dzienny z wypełnieniem pełnym">
            <a:extLst>
              <a:ext uri="{FF2B5EF4-FFF2-40B4-BE49-F238E27FC236}">
                <a16:creationId xmlns:a16="http://schemas.microsoft.com/office/drawing/2014/main" id="{36FE326E-52A0-404F-80B1-7701F740D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48208" y="2438637"/>
            <a:ext cx="1377698" cy="137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Zmiany: cross-</a:t>
            </a:r>
            <a:r>
              <a:rPr lang="pl-PL" sz="3200" b="1" dirty="0" err="1"/>
              <a:t>financing</a:t>
            </a:r>
            <a:endParaRPr lang="pl-PL" sz="3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Cross-</a:t>
            </a:r>
            <a:r>
              <a:rPr lang="pl-PL" b="1" dirty="0" err="1">
                <a:solidFill>
                  <a:schemeClr val="tx1"/>
                </a:solidFill>
              </a:rPr>
              <a:t>financing</a:t>
            </a:r>
            <a:r>
              <a:rPr lang="pl-PL" dirty="0">
                <a:solidFill>
                  <a:schemeClr val="tx1"/>
                </a:solidFill>
              </a:rPr>
              <a:t> w projektach EFS+ dotyczy wyłącznie:</a:t>
            </a:r>
          </a:p>
          <a:p>
            <a:pPr marL="628650" indent="-457200">
              <a:buFont typeface="+mj-lt"/>
              <a:buAutoNum type="alphaLcParenR"/>
            </a:pPr>
            <a:r>
              <a:rPr lang="pl-PL" b="1" dirty="0">
                <a:solidFill>
                  <a:schemeClr val="tx1"/>
                </a:solidFill>
              </a:rPr>
              <a:t>zakupu gruntu i nieruchomości</a:t>
            </a:r>
          </a:p>
          <a:p>
            <a:pPr marL="628650" indent="-457200">
              <a:buFont typeface="+mj-lt"/>
              <a:buAutoNum type="alphaLcParenR"/>
            </a:pPr>
            <a:r>
              <a:rPr lang="pl-PL" b="1" dirty="0">
                <a:solidFill>
                  <a:schemeClr val="tx1"/>
                </a:solidFill>
              </a:rPr>
              <a:t>zakupu infrastruktury </a:t>
            </a:r>
            <a:r>
              <a:rPr lang="pl-PL" dirty="0">
                <a:solidFill>
                  <a:schemeClr val="tx1"/>
                </a:solidFill>
              </a:rPr>
              <a:t>(zgodnie z definicją w Wytycznych)</a:t>
            </a:r>
          </a:p>
          <a:p>
            <a:pPr marL="628650" indent="-457200">
              <a:buFont typeface="+mj-lt"/>
              <a:buAutoNum type="alphaLcParenR"/>
            </a:pPr>
            <a:r>
              <a:rPr lang="pl-PL" b="1" dirty="0">
                <a:solidFill>
                  <a:schemeClr val="tx1"/>
                </a:solidFill>
              </a:rPr>
              <a:t>zakupu mebli, sprzętu i pojazdów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pPr marL="604838" lvl="1" indent="0">
              <a:buNone/>
            </a:pPr>
            <a:r>
              <a:rPr lang="pl-PL" dirty="0">
                <a:solidFill>
                  <a:schemeClr val="tx1"/>
                </a:solidFill>
              </a:rPr>
              <a:t>Uwaga: zakup nie jest wliczany do limitu cross-</a:t>
            </a:r>
            <a:r>
              <a:rPr lang="pl-PL" dirty="0" err="1">
                <a:solidFill>
                  <a:schemeClr val="tx1"/>
                </a:solidFill>
              </a:rPr>
              <a:t>financingu</a:t>
            </a:r>
            <a:r>
              <a:rPr lang="pl-PL" dirty="0">
                <a:solidFill>
                  <a:schemeClr val="tx1"/>
                </a:solidFill>
              </a:rPr>
              <a:t> (jest kwalifikowalny z EFS+), gdy zostanie spełniony jeden z trzech warunków (rozłącznie):</a:t>
            </a:r>
          </a:p>
          <a:p>
            <a:pPr lvl="2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amortyzacja w trakcie trwania projektu</a:t>
            </a:r>
          </a:p>
          <a:p>
            <a:pPr lvl="2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najbardziej opłacalna opcja</a:t>
            </a:r>
          </a:p>
          <a:p>
            <a:pPr lvl="2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konieczny do osiągnięcia celu projektu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5</a:t>
            </a:fld>
            <a:endParaRPr lang="pl-PL"/>
          </a:p>
        </p:txBody>
      </p:sp>
      <p:pic>
        <p:nvPicPr>
          <p:cNvPr id="6" name="Grafika 5" descr="Architektura z wypełnieniem pełnym">
            <a:extLst>
              <a:ext uri="{FF2B5EF4-FFF2-40B4-BE49-F238E27FC236}">
                <a16:creationId xmlns:a16="http://schemas.microsoft.com/office/drawing/2014/main" id="{6E98DF32-47DB-40F4-B458-F9DE6B7E2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80679" y="2359025"/>
            <a:ext cx="1488206" cy="148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Zmiany: podatek od towarów i usług (VAT)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Główną różnicę stanowi możliwość kwalifikowania tego podatku w projektach o wartości poniżej 5 mln EUR,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bez względu na to czy podatek ten może zostać odzyskany przez beneficjenta.</a:t>
            </a:r>
          </a:p>
          <a:p>
            <a:r>
              <a:rPr lang="pl-PL" b="1" dirty="0">
                <a:solidFill>
                  <a:schemeClr val="tx1"/>
                </a:solidFill>
              </a:rPr>
              <a:t>W projekcie, którego łączny koszt jest mniejszy niż 5 mln EUR: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podatek VAT zawsze kwalifikowalny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brak obowiązku złożenia oświadczenia o braku możliwości odliczania podatku VAT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wartość projektu 5 mln EUR ustalana wg miesięcznego kursu obrachunkowego stosowanego przez KE, obowiązującego w dniu podpisania umowy o dofinansowanie</a:t>
            </a:r>
          </a:p>
          <a:p>
            <a:r>
              <a:rPr lang="pl-PL" b="1" dirty="0">
                <a:solidFill>
                  <a:schemeClr val="tx1"/>
                </a:solidFill>
              </a:rPr>
              <a:t>W projekcie, którego łączny koszt wynosi co najmniej 5 mln EUR: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niekwalifikowalny, chyba że beneficjent, partner nie może odzyskać VAT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obowiązek złożenia oświadczenia o braku możliwości odliczania podatku VAT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EE07CC-5D28-6109-9430-B2D632AE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200" b="1" dirty="0"/>
              <a:t>Zmiany: zasady dotyczące zamówień w projektach</a:t>
            </a:r>
            <a:endParaRPr lang="pl-PL" sz="32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B8606A0-08AA-FFC3-009A-F84D3F970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BC64DE-AB07-DF8B-331C-561554B756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4"/>
            <a:ext cx="3925944" cy="4885331"/>
          </a:xfrm>
        </p:spPr>
        <p:txBody>
          <a:bodyPr/>
          <a:lstStyle/>
          <a:p>
            <a:r>
              <a:rPr lang="pl-PL" dirty="0"/>
              <a:t>Rezygnacja z procedury rozeznania rynku. </a:t>
            </a:r>
          </a:p>
          <a:p>
            <a:r>
              <a:rPr lang="pl-PL" dirty="0"/>
              <a:t>W przypadku zakupu towaru, usług lub dostaw, których wartość </a:t>
            </a:r>
            <a:r>
              <a:rPr lang="pl-PL" b="1" dirty="0"/>
              <a:t>nie przekracza kwoty 50 tys. zł netto</a:t>
            </a:r>
            <a:r>
              <a:rPr lang="pl-PL" dirty="0"/>
              <a:t>, beneficjent stosuje swoje </a:t>
            </a:r>
            <a:r>
              <a:rPr lang="pl-PL" b="1" dirty="0"/>
              <a:t>wewnętrzne procedury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3386016-E2F7-2A1A-004C-0610D53732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09108" y="2722465"/>
            <a:ext cx="3784032" cy="4879690"/>
          </a:xfrm>
        </p:spPr>
        <p:txBody>
          <a:bodyPr/>
          <a:lstStyle/>
          <a:p>
            <a:r>
              <a:rPr lang="pl-PL" dirty="0"/>
              <a:t>Stosowanie trybów przewidzianych </a:t>
            </a:r>
            <a:r>
              <a:rPr lang="pl-PL" b="1" dirty="0"/>
              <a:t>ustawą PZP</a:t>
            </a:r>
            <a:r>
              <a:rPr lang="pl-PL" dirty="0"/>
              <a:t> do zamówień o </a:t>
            </a:r>
            <a:r>
              <a:rPr lang="pl-PL" b="1" dirty="0"/>
              <a:t>min. wartości 130 tys. zł netto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50CCE97-BDD0-97D0-DE95-7964B0234E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1981" y="2722465"/>
            <a:ext cx="4024208" cy="4879690"/>
          </a:xfrm>
        </p:spPr>
        <p:txBody>
          <a:bodyPr/>
          <a:lstStyle/>
          <a:p>
            <a:r>
              <a:rPr lang="pl-PL" dirty="0"/>
              <a:t>Stosowanie </a:t>
            </a:r>
            <a:r>
              <a:rPr lang="pl-PL" b="1" dirty="0"/>
              <a:t>zasady konkurencyjności </a:t>
            </a:r>
            <a:r>
              <a:rPr lang="pl-PL" dirty="0"/>
              <a:t>w stosunku do zamówień </a:t>
            </a:r>
            <a:br>
              <a:rPr lang="pl-PL" dirty="0"/>
            </a:br>
            <a:r>
              <a:rPr lang="pl-PL" dirty="0"/>
              <a:t>o </a:t>
            </a:r>
            <a:r>
              <a:rPr lang="pl-PL" b="1" dirty="0"/>
              <a:t>min. wartości 50 tys. zł netto</a:t>
            </a:r>
          </a:p>
          <a:p>
            <a:endParaRPr lang="pl-PL" dirty="0"/>
          </a:p>
        </p:txBody>
      </p:sp>
      <p:pic>
        <p:nvPicPr>
          <p:cNvPr id="16" name="Grafika 15" descr="Podkładka — wszystko zaznaczone kontur">
            <a:extLst>
              <a:ext uri="{FF2B5EF4-FFF2-40B4-BE49-F238E27FC236}">
                <a16:creationId xmlns:a16="http://schemas.microsoft.com/office/drawing/2014/main" id="{D2772468-E91E-4338-9268-722F407E0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5922" y="2722465"/>
            <a:ext cx="1372459" cy="1372459"/>
          </a:xfrm>
          <a:prstGeom prst="rect">
            <a:avLst/>
          </a:prstGeom>
        </p:spPr>
      </p:pic>
      <p:pic>
        <p:nvPicPr>
          <p:cNvPr id="17" name="Grafika 16" descr="Podkładka — wszystko zaznaczone kontur">
            <a:extLst>
              <a:ext uri="{FF2B5EF4-FFF2-40B4-BE49-F238E27FC236}">
                <a16:creationId xmlns:a16="http://schemas.microsoft.com/office/drawing/2014/main" id="{F8FA10BA-B1CF-4698-9B7C-EDF671F5A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9315" y="2752117"/>
            <a:ext cx="1372459" cy="1372459"/>
          </a:xfrm>
          <a:prstGeom prst="rect">
            <a:avLst/>
          </a:prstGeom>
        </p:spPr>
      </p:pic>
      <p:pic>
        <p:nvPicPr>
          <p:cNvPr id="18" name="Grafika 17" descr="Podkładka — wszystko zaznaczone kontur">
            <a:extLst>
              <a:ext uri="{FF2B5EF4-FFF2-40B4-BE49-F238E27FC236}">
                <a16:creationId xmlns:a16="http://schemas.microsoft.com/office/drawing/2014/main" id="{9258936D-6E23-4764-BD3A-BFE6D18B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789" y="2752117"/>
            <a:ext cx="1372459" cy="13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Zmiany: zasada konkurencyjności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Komunikacja w postępowaniu o udzielenie zamówienia, w tym ogłoszenie zapytania ofertowego, składanie ofert, wymiana informacji między zamawiającym a wykonawcą oraz przekazywanie dokumentów i oświadczeń odbywa się pisemnie </a:t>
            </a:r>
            <a:r>
              <a:rPr lang="pl-PL" b="1" dirty="0">
                <a:solidFill>
                  <a:schemeClr val="tx1"/>
                </a:solidFill>
              </a:rPr>
              <a:t>za pomocą aplikacji Baza konkurencyjności BK2021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8</a:t>
            </a:fld>
            <a:endParaRPr lang="pl-PL"/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8FC4A8DC-F006-4611-98C5-22B9DDC28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48" y="3600763"/>
            <a:ext cx="11255762" cy="441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2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Personel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Koszt wynagrodzenia personelu projektu EFS+ nie może przekroczyć kwoty wynagrodzenia pracowników beneficjenta na </a:t>
            </a:r>
            <a:r>
              <a:rPr lang="pl-PL" b="1" dirty="0">
                <a:solidFill>
                  <a:schemeClr val="tx1"/>
                </a:solidFill>
              </a:rPr>
              <a:t>analogicznych stanowiskach </a:t>
            </a:r>
            <a:r>
              <a:rPr lang="pl-PL" dirty="0">
                <a:solidFill>
                  <a:schemeClr val="tx1"/>
                </a:solidFill>
              </a:rPr>
              <a:t>lub na stanowiskach wymagających </a:t>
            </a:r>
            <a:r>
              <a:rPr lang="pl-PL" b="1" dirty="0">
                <a:solidFill>
                  <a:schemeClr val="tx1"/>
                </a:solidFill>
              </a:rPr>
              <a:t>analogicznych kwalifikacji </a:t>
            </a:r>
            <a:r>
              <a:rPr lang="pl-PL" dirty="0">
                <a:solidFill>
                  <a:schemeClr val="tx1"/>
                </a:solidFill>
              </a:rPr>
              <a:t>lub kwoty </a:t>
            </a:r>
            <a:r>
              <a:rPr lang="pl-PL" b="1" dirty="0">
                <a:solidFill>
                  <a:schemeClr val="tx1"/>
                </a:solidFill>
              </a:rPr>
              <a:t>wynikającej z przepisów</a:t>
            </a:r>
            <a:r>
              <a:rPr lang="pl-PL" dirty="0">
                <a:solidFill>
                  <a:schemeClr val="tx1"/>
                </a:solidFill>
              </a:rPr>
              <a:t> prawa pracy lub statystyki publicznej</a:t>
            </a:r>
          </a:p>
          <a:p>
            <a:r>
              <a:rPr lang="pl-PL" dirty="0">
                <a:solidFill>
                  <a:schemeClr val="tx1"/>
                </a:solidFill>
              </a:rPr>
              <a:t>Zatrudnienie lub oddelegowanie personelu w projekcie udokumentowane jest </a:t>
            </a:r>
            <a:r>
              <a:rPr lang="pl-PL" b="1" dirty="0">
                <a:solidFill>
                  <a:schemeClr val="tx1"/>
                </a:solidFill>
              </a:rPr>
              <a:t>umową o pracę/porozumieniem wraz z zakresem czynności</a:t>
            </a:r>
            <a:r>
              <a:rPr lang="pl-PL" dirty="0">
                <a:solidFill>
                  <a:schemeClr val="tx1"/>
                </a:solidFill>
              </a:rPr>
              <a:t>, jakie dana osoba będzie wykonywać w projekcie</a:t>
            </a:r>
          </a:p>
          <a:p>
            <a:r>
              <a:rPr lang="pl-PL" b="1" dirty="0">
                <a:solidFill>
                  <a:schemeClr val="tx1"/>
                </a:solidFill>
              </a:rPr>
              <a:t>Dodano zapis</a:t>
            </a:r>
            <a:r>
              <a:rPr lang="pl-PL" dirty="0">
                <a:solidFill>
                  <a:schemeClr val="tx1"/>
                </a:solidFill>
              </a:rPr>
              <a:t>, że we Wniosku o dofinansowanie, poza formą zaangażowania i szacunkowym wymiarem czasu pracy personelu projektu, należy zawrzeć uzasadnienie proponowanej kwoty wynagrodzenia personelu projektu odnoszące się do zwyczajowej praktyki beneficjenta w zakresie wynagrodzeń na danym stanowisku (czyli wewnętrzne regulaminy)</a:t>
            </a:r>
          </a:p>
          <a:p>
            <a:r>
              <a:rPr lang="pl-PL" b="1" dirty="0">
                <a:solidFill>
                  <a:schemeClr val="tx1"/>
                </a:solidFill>
              </a:rPr>
              <a:t>Limit 276 h </a:t>
            </a:r>
            <a:r>
              <a:rPr lang="pl-PL" dirty="0">
                <a:solidFill>
                  <a:schemeClr val="tx1"/>
                </a:solidFill>
              </a:rPr>
              <a:t>miesięcznego zaangażowania pozostał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2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BR light PL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375A2F19-6C11-452B-940A-AD63B8E3A97C}"/>
    </a:ext>
  </a:extLst>
</a:theme>
</file>

<file path=ppt/theme/theme2.xml><?xml version="1.0" encoding="utf-8"?>
<a:theme xmlns:a="http://schemas.openxmlformats.org/drawingml/2006/main" name="NCBR dark PL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C7B80051-803F-4F1D-8FEE-E357EF59BF05}"/>
    </a:ext>
  </a:extLst>
</a:theme>
</file>

<file path=ppt/theme/theme3.xml><?xml version="1.0" encoding="utf-8"?>
<a:theme xmlns:a="http://schemas.openxmlformats.org/drawingml/2006/main" name="NCBR light ENG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03586B63-0F73-4645-BF8C-DDC53BAE7DCF}"/>
    </a:ext>
  </a:extLst>
</a:theme>
</file>

<file path=ppt/theme/theme4.xml><?xml version="1.0" encoding="utf-8"?>
<a:theme xmlns:a="http://schemas.openxmlformats.org/drawingml/2006/main" name="NCBR dark ENG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6F87D617-E344-4DD0-8F4E-0E7C114F2B2C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szablon_prezentacji_light_PL</Template>
  <TotalTime>1918</TotalTime>
  <Words>1635</Words>
  <Application>Microsoft Office PowerPoint</Application>
  <PresentationFormat>Niestandardowy</PresentationFormat>
  <Paragraphs>129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IBM Plex Sans</vt:lpstr>
      <vt:lpstr>Wingdings</vt:lpstr>
      <vt:lpstr>NCBR light PL</vt:lpstr>
      <vt:lpstr>NCBR dark PL</vt:lpstr>
      <vt:lpstr>NCBR light ENG</vt:lpstr>
      <vt:lpstr>NCBR dark ENG</vt:lpstr>
      <vt:lpstr>       Zasady finansowania projektów w FERS –  co się zmieniło a z jakich dobrych praktyk  PO WER warto skorzystać?  Jakub Ardyn  Dyrektor Działu Współpracy z Beneficjentem EFS   </vt:lpstr>
      <vt:lpstr>Zmiany dotyczące kwalifikowalności wydatków</vt:lpstr>
      <vt:lpstr>Zmiany w dokumentach dotyczących kwalifikowalności wydatków</vt:lpstr>
      <vt:lpstr>Zmiany: okres kwalifikowalności</vt:lpstr>
      <vt:lpstr>Zmiany: cross-financing</vt:lpstr>
      <vt:lpstr>Zmiany: podatek od towarów i usług (VAT)</vt:lpstr>
      <vt:lpstr>Zmiany: zasady dotyczące zamówień w projektach</vt:lpstr>
      <vt:lpstr>Zmiany: zasada konkurencyjności</vt:lpstr>
      <vt:lpstr> Personel projektu</vt:lpstr>
      <vt:lpstr> Personel projektu: dodatki</vt:lpstr>
      <vt:lpstr> Zmiany: kwalifikowalność uczestników</vt:lpstr>
      <vt:lpstr> Zmiany: uproszczone metody rozliczania wydatków</vt:lpstr>
      <vt:lpstr>  Zmiany: katalog kosztów pośrednich</vt:lpstr>
      <vt:lpstr>Z jakich dobrych praktyk  PO WER warto skorzystać?</vt:lpstr>
      <vt:lpstr>  Dobre praktyki: opis projektu</vt:lpstr>
      <vt:lpstr>  Dobre praktyki: grupy docelowe</vt:lpstr>
      <vt:lpstr>  Dobre praktyki: wskaźniki projektu</vt:lpstr>
      <vt:lpstr>  Dobre praktyki: potencjał do realizacji projektu</vt:lpstr>
      <vt:lpstr> Dobre praktyki: budżet projektu</vt:lpstr>
      <vt:lpstr>  Dobre praktyki: trwałość projektu / rezultatów projektu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Tywonek</dc:creator>
  <cp:lastModifiedBy>Anna Marciniak</cp:lastModifiedBy>
  <cp:revision>47</cp:revision>
  <dcterms:created xsi:type="dcterms:W3CDTF">2022-09-21T09:05:34Z</dcterms:created>
  <dcterms:modified xsi:type="dcterms:W3CDTF">2023-05-17T16:14:55Z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b72bd6a-5f70-4f6e-be10-f745206756ad_Enabled">
    <vt:lpwstr>true</vt:lpwstr>
  </property>
  <property fmtid="{D5CDD505-2E9C-101B-9397-08002B2CF9AE}" pid="3" name="MSIP_Label_8b72bd6a-5f70-4f6e-be10-f745206756ad_SetDate">
    <vt:lpwstr>2023-05-17T16:14:35Z</vt:lpwstr>
  </property>
  <property fmtid="{D5CDD505-2E9C-101B-9397-08002B2CF9AE}" pid="4" name="MSIP_Label_8b72bd6a-5f70-4f6e-be10-f745206756ad_Method">
    <vt:lpwstr>Standard</vt:lpwstr>
  </property>
  <property fmtid="{D5CDD505-2E9C-101B-9397-08002B2CF9AE}" pid="5" name="MSIP_Label_8b72bd6a-5f70-4f6e-be10-f745206756ad_Name">
    <vt:lpwstr>K2 - informacja wewnętrzna</vt:lpwstr>
  </property>
  <property fmtid="{D5CDD505-2E9C-101B-9397-08002B2CF9AE}" pid="6" name="MSIP_Label_8b72bd6a-5f70-4f6e-be10-f745206756ad_SiteId">
    <vt:lpwstr>114511be-be5b-44a7-b2ab-a51e832dea9d</vt:lpwstr>
  </property>
  <property fmtid="{D5CDD505-2E9C-101B-9397-08002B2CF9AE}" pid="7" name="MSIP_Label_8b72bd6a-5f70-4f6e-be10-f745206756ad_ActionId">
    <vt:lpwstr>1893a668-9d2b-49ba-9340-85b8360cfca6</vt:lpwstr>
  </property>
  <property fmtid="{D5CDD505-2E9C-101B-9397-08002B2CF9AE}" pid="8" name="MSIP_Label_8b72bd6a-5f70-4f6e-be10-f745206756ad_ContentBits">
    <vt:lpwstr>2</vt:lpwstr>
  </property>
</Properties>
</file>