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60" r:id="rId7"/>
    <p:sldId id="263" r:id="rId8"/>
    <p:sldId id="261" r:id="rId9"/>
    <p:sldId id="264" r:id="rId10"/>
    <p:sldId id="269" r:id="rId11"/>
    <p:sldId id="271" r:id="rId12"/>
    <p:sldId id="272" r:id="rId13"/>
    <p:sldId id="268" r:id="rId14"/>
    <p:sldId id="267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71E2"/>
    <a:srgbClr val="0070C0"/>
    <a:srgbClr val="FF33C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49234519104592"/>
          <c:y val="0.2239311874622209"/>
          <c:w val="0.67582780557094169"/>
          <c:h val="0.69349618067706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02966D0-37E0-4A62-83D1-D42A00689938}" type="VALUE">
                      <a:rPr lang="en-US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BF8-4A88-AC41-ADAD8BEEBA5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CCD8F62-9B20-4125-A65E-956DD95606D1}" type="VALUE">
                      <a:rPr lang="en-US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F8-4A88-AC41-ADAD8BEEBA5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_(* #,##0.00_);_(* \(#,##0.00\);_(* "-"??_);_(@_)</c:formatCode>
                <c:ptCount val="2"/>
                <c:pt idx="0">
                  <c:v>6669971</c:v>
                </c:pt>
                <c:pt idx="1">
                  <c:v>6669971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F8-4A88-AC41-ADAD8BEEBA53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C1E1323-A306-4ED5-AC3A-93C820E4D11A}" type="VALUE">
                      <a:rPr lang="en-US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BF8-4A88-AC41-ADAD8BEEBA5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55036DC-A122-46D9-9D6A-AE8A6DDE8343}" type="VALUE">
                      <a:rPr lang="en-US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F8-4A88-AC41-ADAD8BEEBA5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_(* #,##0.00_);_(* \(#,##0.00\);_(* "-"??_);_(@_)</c:formatCode>
                <c:ptCount val="2"/>
                <c:pt idx="0">
                  <c:v>5644796.4572999999</c:v>
                </c:pt>
                <c:pt idx="1">
                  <c:v>5544384.1173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F8-4A88-AC41-ADAD8BEEBA5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36645784"/>
        <c:axId val="536646960"/>
      </c:barChart>
      <c:catAx>
        <c:axId val="53664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6646960"/>
        <c:crosses val="autoZero"/>
        <c:auto val="1"/>
        <c:lblAlgn val="ctr"/>
        <c:lblOffset val="100"/>
        <c:noMultiLvlLbl val="0"/>
      </c:catAx>
      <c:valAx>
        <c:axId val="53664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6645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588781759455677"/>
          <c:y val="0.50943027131949614"/>
          <c:w val="0.1599670776940964"/>
          <c:h val="0.142555145143047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61C18-50FF-4292-8AC0-55EF27887FB6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9C09F-A208-4DA3-8F0C-9252650AC8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11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9C09F-A208-4DA3-8F0C-9252650AC8C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19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059836" cy="32316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200" b="1" dirty="0">
                <a:solidFill>
                  <a:schemeClr val="bg1"/>
                </a:solidFill>
              </a:rPr>
              <a:t>Raport końcowy </a:t>
            </a:r>
            <a:r>
              <a:rPr lang="pl-PL" sz="3200" b="1" dirty="0" smtClean="0">
                <a:solidFill>
                  <a:schemeClr val="bg1"/>
                </a:solidFill>
              </a:rPr>
              <a:t>Projektu pn.: </a:t>
            </a:r>
          </a:p>
          <a:p>
            <a:endParaRPr lang="pl-PL" sz="1200" b="1" dirty="0" smtClean="0">
              <a:solidFill>
                <a:schemeClr val="bg1"/>
              </a:solidFill>
            </a:endParaRPr>
          </a:p>
          <a:p>
            <a:r>
              <a:rPr lang="pl-PL" sz="3200" b="1" dirty="0" smtClean="0">
                <a:solidFill>
                  <a:schemeClr val="bg1"/>
                </a:solidFill>
              </a:rPr>
              <a:t>„</a:t>
            </a:r>
            <a:r>
              <a:rPr lang="pl-PL" sz="3200" b="1" dirty="0">
                <a:solidFill>
                  <a:schemeClr val="bg1"/>
                </a:solidFill>
              </a:rPr>
              <a:t>Cyfrowe udostępnianie zasobów </a:t>
            </a:r>
            <a:r>
              <a:rPr lang="pl-PL" sz="3200" b="1" dirty="0" err="1">
                <a:solidFill>
                  <a:schemeClr val="bg1"/>
                </a:solidFill>
              </a:rPr>
              <a:t>biomolekularnych</a:t>
            </a:r>
            <a:r>
              <a:rPr lang="pl-PL" sz="3200" b="1" dirty="0">
                <a:solidFill>
                  <a:schemeClr val="bg1"/>
                </a:solidFill>
              </a:rPr>
              <a:t> </a:t>
            </a:r>
            <a:r>
              <a:rPr lang="pl-PL" sz="3200" b="1" dirty="0" smtClean="0">
                <a:solidFill>
                  <a:schemeClr val="bg1"/>
                </a:solidFill>
              </a:rPr>
              <a:t>                   i </a:t>
            </a:r>
            <a:r>
              <a:rPr lang="pl-PL" sz="3200" b="1" dirty="0">
                <a:solidFill>
                  <a:schemeClr val="bg1"/>
                </a:solidFill>
              </a:rPr>
              <a:t>opisowych </a:t>
            </a:r>
            <a:r>
              <a:rPr lang="pl-PL" sz="3200" b="1" dirty="0" err="1">
                <a:solidFill>
                  <a:schemeClr val="bg1"/>
                </a:solidFill>
              </a:rPr>
              <a:t>Biobanku</a:t>
            </a:r>
            <a:r>
              <a:rPr lang="pl-PL" sz="3200" b="1" dirty="0">
                <a:solidFill>
                  <a:schemeClr val="bg1"/>
                </a:solidFill>
              </a:rPr>
              <a:t> </a:t>
            </a:r>
            <a:r>
              <a:rPr lang="pl-PL" sz="3200" b="1" dirty="0" smtClean="0">
                <a:solidFill>
                  <a:schemeClr val="bg1"/>
                </a:solidFill>
              </a:rPr>
              <a:t>i Katedry </a:t>
            </a:r>
            <a:r>
              <a:rPr lang="pl-PL" sz="3200" b="1" dirty="0">
                <a:solidFill>
                  <a:schemeClr val="bg1"/>
                </a:solidFill>
              </a:rPr>
              <a:t>Antropologii Uniwersytetu Łódzkiego – charakterystyka populacji zamieszkujących tereny dzisiejszej Polski na przestrzeni dziejów. Platforma informacyjna </a:t>
            </a:r>
            <a:r>
              <a:rPr lang="pl-PL" sz="3200" b="1" dirty="0" smtClean="0">
                <a:solidFill>
                  <a:schemeClr val="bg1"/>
                </a:solidFill>
              </a:rPr>
              <a:t>e-Czlowiek.pl”</a:t>
            </a:r>
            <a:endParaRPr lang="pl-PL" sz="32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3770"/>
              </p:ext>
            </p:extLst>
          </p:nvPr>
        </p:nvGraphicFramePr>
        <p:xfrm>
          <a:off x="695400" y="2360336"/>
          <a:ext cx="10801199" cy="441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Opis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err="1" smtClean="0">
                          <a:solidFill>
                            <a:srgbClr val="002060"/>
                          </a:solidFill>
                        </a:rPr>
                        <a:t>Commvault</a:t>
                      </a:r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 Backup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Dedykowane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oprogramowanie </a:t>
                      </a:r>
                      <a:r>
                        <a:rPr lang="pl-PL" sz="1400" baseline="0" dirty="0" err="1" smtClean="0">
                          <a:solidFill>
                            <a:srgbClr val="002060"/>
                          </a:solidFill>
                        </a:rPr>
                        <a:t>Commvault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do wykonywania kopii bezpieczeństwa systemu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                        z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wykorzystaniem bibliotek taśmowych. W chwili obecnej uruchamiana jest zdalna lokalizacja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                  do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przechowywania kopii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bezpieczeństwa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Dostęp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do zasobów chroniony Firewallem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Sieć Beneficjenta chroniona jest urządzeniem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brzegowym filtrującym i monitorującym ruch sieciowy</a:t>
                      </a:r>
                      <a:endParaRPr lang="pl-PL" sz="14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Redundantna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infrastruktura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Dwie niezależne podstacje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zasilające, agregat prądotwórczy, redundantne elementy aktywne infrastruktury sieciowej, klaster </a:t>
                      </a:r>
                      <a:r>
                        <a:rPr lang="pl-PL" sz="1400" baseline="0" dirty="0" err="1" smtClean="0">
                          <a:solidFill>
                            <a:srgbClr val="002060"/>
                          </a:solidFill>
                        </a:rPr>
                        <a:t>wirtualizacyjny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Redundantna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lokalizacja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W chwili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obecnej trwają pracę nad przygotowaniem redundantnej lokalizacji w ramach kampusu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UŁ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889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Zintegrowany System Zarządzania Jakością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, Polityka Bezpieczeństwa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Polityki dostępu do pomieszczeń,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nadzór nad danymi, urządzeniami. Uzyskana certyfikacja ISO 9001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201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Nadzór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administracyjny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Infrastruktura Informatyczna Beneficjenta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objęta jest 24 godzinnym nadzorem administracyjnym realizowanym przez wyspecjalizowany personel Centrum Informatyki Uniwersytetu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Łódzkiego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0501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Dedykowana serwerowni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>
                          <a:solidFill>
                            <a:srgbClr val="002060"/>
                          </a:solidFill>
                        </a:rPr>
                        <a:t>Infrastruktura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 Beneficjenta zlokalizowana jest w serwerowni chronionej przez system kart i zamków magnetycznych oraz uwierzytelnienie biometryczne. Obiekt objęty całodobowym monitoringiem </a:t>
                      </a:r>
                      <a:r>
                        <a:rPr lang="pl-PL" sz="1400" baseline="0" dirty="0" smtClean="0">
                          <a:solidFill>
                            <a:srgbClr val="002060"/>
                          </a:solidFill>
                        </a:rPr>
                        <a:t>CCTV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7430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5 lat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środki własne Beneficjenta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72261"/>
              </p:ext>
            </p:extLst>
          </p:nvPr>
        </p:nvGraphicFramePr>
        <p:xfrm>
          <a:off x="767405" y="4218661"/>
          <a:ext cx="10729194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21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44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Mniejsze zainteresowanie zasobami ze strony potencjalnych obiorców. 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Duża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Średnie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Zmniejszenie Zagrożenia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Ryzyka Legislacyjne 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Duża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Średnie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Zmniejszenie Zagrożenia</a:t>
                      </a:r>
                    </a:p>
                    <a:p>
                      <a:r>
                        <a:rPr lang="pl-PL" dirty="0" smtClean="0"/>
                        <a:t>/wykorzystanie szansy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391194" y="1290164"/>
            <a:ext cx="11409612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Cyfrowe udostępnianie zasobów </a:t>
            </a:r>
            <a:r>
              <a:rPr lang="pl-PL" sz="2000" b="1" i="1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biomolekularnych</a:t>
            </a:r>
            <a:r>
              <a:rPr lang="pl-PL" sz="2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i opisowych </a:t>
            </a:r>
            <a:r>
              <a:rPr lang="pl-PL" sz="2000" b="1" i="1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Biobanku</a:t>
            </a:r>
            <a:r>
              <a:rPr lang="pl-PL" sz="2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i Katedry Antropologii Uniwersytetu Łódzkiego – charakterystyka populacji zamieszkujących tereny dzisiejszej Polski na przestrzeni dziejów. </a:t>
            </a:r>
            <a:r>
              <a:rPr lang="pl-PL" sz="2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Platforma </a:t>
            </a:r>
            <a:r>
              <a:rPr lang="pl-PL" sz="2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informacyjna e-Czlowiek.pl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6" y="2272292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Uniwersytet </a:t>
            </a:r>
            <a:r>
              <a:rPr lang="pl-PL" dirty="0" smtClean="0">
                <a:solidFill>
                  <a:srgbClr val="002060"/>
                </a:solidFill>
              </a:rPr>
              <a:t>Łódzki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Uniwersytet Łódzki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finansowania: POPC 2.3.1, Budżet Państwa część 27</a:t>
            </a: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26515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6" y="4941836"/>
            <a:ext cx="10700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Cyfrowe, nieodpłatne udostępnienie zasobów nauki w otwartych formatach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Zwiększenie dostępności do cennych zasobów nauki poprzez tworzenie repozytoriów danych (porównawczych/grup kontrolnych, </a:t>
            </a:r>
            <a:r>
              <a:rPr lang="pl-PL" sz="1600" i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aDNA</a:t>
            </a: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, DNA)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Zwiększenie dostępnej ilości interfejsów programistycznych dostępu do danych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Stworzenie infrastruktury przetwarzającej big data i umożliwiającej publikację cyfrowych repozytoriów danych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Zwiększenie ilości danych udostępnionych za darmo z sektora publicznego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09871"/>
              </p:ext>
            </p:extLst>
          </p:nvPr>
        </p:nvGraphicFramePr>
        <p:xfrm>
          <a:off x="635726" y="2132857"/>
          <a:ext cx="10946674" cy="836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4515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</a:rPr>
                        <a:t>2017-11-01</a:t>
                      </a:r>
                      <a:endParaRPr lang="pl-PL" sz="12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rgbClr val="0070C0"/>
                          </a:solidFill>
                        </a:rPr>
                        <a:t>2020-10-31</a:t>
                      </a:r>
                      <a:endParaRPr lang="pl-PL" sz="12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971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</a:rPr>
                        <a:t>2017-11-01</a:t>
                      </a:r>
                      <a:endParaRPr lang="pl-PL" sz="12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</a:rPr>
                        <a:t>2021-04-30</a:t>
                      </a:r>
                      <a:endParaRPr lang="pl-PL" sz="12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05190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104010928"/>
              </p:ext>
            </p:extLst>
          </p:nvPr>
        </p:nvGraphicFramePr>
        <p:xfrm>
          <a:off x="2118351" y="3051904"/>
          <a:ext cx="7778313" cy="3646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11115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78357"/>
              </p:ext>
            </p:extLst>
          </p:nvPr>
        </p:nvGraphicFramePr>
        <p:xfrm>
          <a:off x="973393" y="1759976"/>
          <a:ext cx="10245213" cy="488046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023837">
                  <a:extLst>
                    <a:ext uri="{9D8B030D-6E8A-4147-A177-3AD203B41FA5}">
                      <a16:colId xmlns:a16="http://schemas.microsoft.com/office/drawing/2014/main" xmlns="" val="3841013725"/>
                    </a:ext>
                  </a:extLst>
                </a:gridCol>
                <a:gridCol w="1150842">
                  <a:extLst>
                    <a:ext uri="{9D8B030D-6E8A-4147-A177-3AD203B41FA5}">
                      <a16:colId xmlns:a16="http://schemas.microsoft.com/office/drawing/2014/main" xmlns="" val="4268468355"/>
                    </a:ext>
                  </a:extLst>
                </a:gridCol>
                <a:gridCol w="1951088">
                  <a:extLst>
                    <a:ext uri="{9D8B030D-6E8A-4147-A177-3AD203B41FA5}">
                      <a16:colId xmlns:a16="http://schemas.microsoft.com/office/drawing/2014/main" xmlns="" val="2149018729"/>
                    </a:ext>
                  </a:extLst>
                </a:gridCol>
                <a:gridCol w="4119446">
                  <a:extLst>
                    <a:ext uri="{9D8B030D-6E8A-4147-A177-3AD203B41FA5}">
                      <a16:colId xmlns:a16="http://schemas.microsoft.com/office/drawing/2014/main" xmlns="" val="898899706"/>
                    </a:ext>
                  </a:extLst>
                </a:gridCol>
              </a:tblGrid>
              <a:tr h="437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Nazwa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Planowany termin osiągnięcia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Rzeczywisty termin osiągnięcia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Status realizacji kamienia milowego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9996616"/>
                  </a:ext>
                </a:extLst>
              </a:tr>
              <a:tr h="554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Wybór wykonawców systemu informatycznego na drodze postepowania o udzielenie zamówienia publicznego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04-2018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05-2019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opóźnienie wynika z przedłużających się procedur o udzielenie zamówienia publicznego. 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9279325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Odbiór systemu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07-2020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01-2020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853913"/>
                  </a:ext>
                </a:extLst>
              </a:tr>
              <a:tr h="52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Zakup sprzętu i materiałów na potrzeby cyfryzacji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01-2018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04-2021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opóźnienie wynika z przedłużających się procedur o udzielenie zamówienia publicznego 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5656568"/>
                  </a:ext>
                </a:extLst>
              </a:tr>
              <a:tr h="52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Wybór wykonawców usług datowania C14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01-2018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07-2018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opóźnienie wynikało z przedłużających się procedur o udzielenie zamówienia publicznego. 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7094469"/>
                  </a:ext>
                </a:extLst>
              </a:tr>
              <a:tr h="65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Datowanie C14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11-2019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03-2021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Opóźnienie spowodowane przedłużającymi się procedurami przetargowymi oraz gorszą niż zakładano jakością materiału osteologicznego 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291812"/>
                  </a:ext>
                </a:extLst>
              </a:tr>
              <a:tr h="697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Izolacja </a:t>
                      </a:r>
                      <a:r>
                        <a:rPr lang="pl-PL" sz="1000" dirty="0" err="1">
                          <a:solidFill>
                            <a:schemeClr val="tx1"/>
                          </a:solidFill>
                          <a:effectLst/>
                        </a:rPr>
                        <a:t>aDNA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11-2020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03-2021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Opóźnienie spowodowane gorszą niż zakładano jakością materiału </a:t>
                      </a:r>
                      <a:r>
                        <a:rPr lang="pl-PL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      – </a:t>
                      </a: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niezbędne było wykonanie większej liczby izolacji aby uzyskać zakładaną jakość danych.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9943331"/>
                  </a:ext>
                </a:extLst>
              </a:tr>
              <a:tr h="524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Cyfryzacja zasobów nauki (osteologicznych i fotograficznych oraz dokumentacji archeologicznej)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01-2021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04-2021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 Opóźnienie spowodowane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Przedłużonym czasem oczekiwania na dane z izolacji DNA.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3224384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Cyfryzacja DNA grupy 1000 ochotników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11-2020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03-2021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Przedłużające się prace laboratoryjne – w celu uzyskania danych </a:t>
                      </a:r>
                      <a:r>
                        <a:rPr lang="pl-PL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         o </a:t>
                      </a: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odpowiedniej jakości.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0470816"/>
                  </a:ext>
                </a:extLst>
              </a:tr>
              <a:tr h="262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Publikacja danych na łamach e-Czlowiek.pl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04-2021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effectLst/>
                        </a:rPr>
                        <a:t>04-2021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Osiągnięto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9" marR="5561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2158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89777"/>
              </p:ext>
            </p:extLst>
          </p:nvPr>
        </p:nvGraphicFramePr>
        <p:xfrm>
          <a:off x="695401" y="2347558"/>
          <a:ext cx="10783008" cy="3549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3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solidFill>
                            <a:srgbClr val="002060"/>
                          </a:solidFill>
                          <a:effectLst/>
                        </a:rPr>
                        <a:t>Platforma informacyjna e-czlowiek.pl </a:t>
                      </a:r>
                      <a:endParaRPr lang="pl-PL" sz="1200" b="1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2020-07-31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2020-01-10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Kolekcja POPULOUS ok. 7000 dawców  (Polimorfizmy oraz dane ankietowe)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Fragment Kolekcji osteologicznej 200 osobników (Dane Genetyczne, Skany 3D)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Kolekcja PANC ok. 80 dawców (</a:t>
                      </a:r>
                      <a:r>
                        <a:rPr lang="pl-PL" sz="1100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egzomy</a:t>
                      </a: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dane </a:t>
                      </a:r>
                      <a:r>
                        <a:rPr lang="pl-PL" sz="1100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anketowe</a:t>
                      </a: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2021-04-30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7845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5" name="Prostokąt 44"/>
          <p:cNvSpPr/>
          <p:nvPr/>
        </p:nvSpPr>
        <p:spPr>
          <a:xfrm>
            <a:off x="4655838" y="292494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smtClean="0">
                <a:solidFill>
                  <a:schemeClr val="tx2"/>
                </a:solidFill>
              </a:rPr>
              <a:t>Platforma informacyjna e-człowiek.pl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644206" y="5013175"/>
            <a:ext cx="1819353" cy="9655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Infrastruktura Beneficjenta:</a:t>
            </a:r>
          </a:p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Przestrzeń składowania danych</a:t>
            </a:r>
          </a:p>
          <a:p>
            <a:pPr algn="ctr"/>
            <a:r>
              <a:rPr lang="pl-PL" sz="900" i="1" dirty="0" err="1" smtClean="0">
                <a:solidFill>
                  <a:schemeClr val="tx2"/>
                </a:solidFill>
              </a:rPr>
              <a:t>Zdigitalizowane</a:t>
            </a:r>
            <a:r>
              <a:rPr lang="pl-PL" sz="900" i="1" dirty="0" smtClean="0">
                <a:solidFill>
                  <a:schemeClr val="tx2"/>
                </a:solidFill>
              </a:rPr>
              <a:t> kolekcje (POPULOUS, PANC, Osteologiczna)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093503" y="5010718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KRONIK@</a:t>
            </a:r>
          </a:p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Przestrzeń składowania danych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" name="Łącznik prosty ze strzałką 2"/>
          <p:cNvCxnSpPr>
            <a:endCxn id="45" idx="2"/>
          </p:cNvCxnSpPr>
          <p:nvPr/>
        </p:nvCxnSpPr>
        <p:spPr>
          <a:xfrm flipV="1">
            <a:off x="5402838" y="3717032"/>
            <a:ext cx="0" cy="129368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5712542" y="3717032"/>
            <a:ext cx="9832" cy="1296144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H="1">
            <a:off x="3066626" y="3618271"/>
            <a:ext cx="1589214" cy="141177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V="1">
            <a:off x="3494090" y="3697704"/>
            <a:ext cx="1481284" cy="131301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ze strzałką 88"/>
          <p:cNvCxnSpPr/>
          <p:nvPr/>
        </p:nvCxnSpPr>
        <p:spPr>
          <a:xfrm flipH="1">
            <a:off x="3581689" y="5260182"/>
            <a:ext cx="106251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64001"/>
              </p:ext>
            </p:extLst>
          </p:nvPr>
        </p:nvGraphicFramePr>
        <p:xfrm>
          <a:off x="292280" y="2235380"/>
          <a:ext cx="10749035" cy="404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3514">
                  <a:extLst>
                    <a:ext uri="{9D8B030D-6E8A-4147-A177-3AD203B41FA5}">
                      <a16:colId xmlns:a16="http://schemas.microsoft.com/office/drawing/2014/main" xmlns="" val="2192324837"/>
                    </a:ext>
                  </a:extLst>
                </a:gridCol>
                <a:gridCol w="908825">
                  <a:extLst>
                    <a:ext uri="{9D8B030D-6E8A-4147-A177-3AD203B41FA5}">
                      <a16:colId xmlns:a16="http://schemas.microsoft.com/office/drawing/2014/main" xmlns="" val="3892039910"/>
                    </a:ext>
                  </a:extLst>
                </a:gridCol>
                <a:gridCol w="2331299">
                  <a:extLst>
                    <a:ext uri="{9D8B030D-6E8A-4147-A177-3AD203B41FA5}">
                      <a16:colId xmlns:a16="http://schemas.microsoft.com/office/drawing/2014/main" xmlns="" val="703000517"/>
                    </a:ext>
                  </a:extLst>
                </a:gridCol>
                <a:gridCol w="2865397">
                  <a:extLst>
                    <a:ext uri="{9D8B030D-6E8A-4147-A177-3AD203B41FA5}">
                      <a16:colId xmlns:a16="http://schemas.microsoft.com/office/drawing/2014/main" xmlns="" val="3771616337"/>
                    </a:ext>
                  </a:extLst>
                </a:gridCol>
              </a:tblGrid>
              <a:tr h="635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Nazwa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Jednostka</a:t>
                      </a:r>
                      <a:r>
                        <a:rPr lang="pl-PL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miary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Wartość </a:t>
                      </a:r>
                      <a:endParaRPr lang="pl-P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docelowa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Wartość osiągnięta od początku realizacji projektu (narastająco)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400471"/>
                  </a:ext>
                </a:extLst>
              </a:tr>
              <a:tr h="369992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podmiotów, które udostępniły on-line informacje sektora publicznego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2060"/>
                          </a:solidFill>
                          <a:effectLst/>
                        </a:rPr>
                        <a:t>1 szt.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3760644"/>
                  </a:ext>
                </a:extLst>
              </a:tr>
              <a:tr h="373626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  <a:effectLst/>
                        </a:rPr>
                        <a:t>zdigitalizowanych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 dokumentów zawierających informacje sektora publicznego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3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900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4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414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1626895"/>
                  </a:ext>
                </a:extLst>
              </a:tr>
              <a:tr h="571701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udostępnionych on-line dokumentów zawierających informacje sektora publicznego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17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780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22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314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4714760"/>
                  </a:ext>
                </a:extLst>
              </a:tr>
              <a:tr h="142926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utworzonych API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1383341"/>
                  </a:ext>
                </a:extLst>
              </a:tr>
              <a:tr h="428776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baz danych udostępnionych on-line poprzez API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8420574"/>
                  </a:ext>
                </a:extLst>
              </a:tr>
              <a:tr h="571701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Liczba pobrań/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  <a:effectLst/>
                        </a:rPr>
                        <a:t>odtworzeń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 dokumentów zawierających informacje sektora publicznego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szt.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140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000*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1 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000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1350502"/>
                  </a:ext>
                </a:extLst>
              </a:tr>
              <a:tr h="428776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2060"/>
                          </a:solidFill>
                          <a:effectLst/>
                        </a:rPr>
                        <a:t>Rozmiar zdigitalizowanej informacji sektora publicznego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33,50 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34,6 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3530227"/>
                  </a:ext>
                </a:extLst>
              </a:tr>
              <a:tr h="428776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2060"/>
                          </a:solidFill>
                          <a:effectLst/>
                        </a:rPr>
                        <a:t>Rozmiar udostępnionych on-line informacji sektora publicznego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effectLst/>
                        </a:rPr>
                        <a:t>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35,00 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</a:rPr>
                        <a:t>37,87 TB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3" marR="667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8031839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92280" y="6365630"/>
            <a:ext cx="4924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* Wskaźnik rezultatu rozliczany do 12 miesięcy od dnia zakończenia projektu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8209"/>
              </p:ext>
            </p:extLst>
          </p:nvPr>
        </p:nvGraphicFramePr>
        <p:xfrm>
          <a:off x="695400" y="2347558"/>
          <a:ext cx="10826040" cy="3578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6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89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22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200" b="1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udostępnione zasoby nauki</a:t>
                      </a:r>
                      <a:endParaRPr lang="pl-PL" sz="1200" b="1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</a:rPr>
                        <a:t>Uczelnie wyższe, instytuty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</a:rPr>
                        <a:t> naukowe, naukowcy: dostęp do danych naukowych ułatwiający/obniżający koszt realizacji projektów badawczych.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Doposażone laboratoria </a:t>
                      </a:r>
                      <a:r>
                        <a:rPr lang="pl-PL" sz="1100" b="1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 </a:t>
                      </a:r>
                      <a:r>
                        <a:rPr lang="pl-PL" sz="1100" b="1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Biobank</a:t>
                      </a:r>
                      <a:endParaRPr lang="pl-PL" sz="1100" b="1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</a:rPr>
                        <a:t>Uczelnie wyższe, instytuty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</a:rPr>
                        <a:t> naukowe, naukowcy – podniesienie jakości realizowanych projektów naukowych.</a:t>
                      </a: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Kompetencje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Naukowcy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możliwość realizacji bardziej zaawansowanych projektów badawczych, realizacja zaawansowanych badań/usług w Polsce, 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Popularyzacja</a:t>
                      </a:r>
                      <a:r>
                        <a:rPr lang="pl-PL" sz="1100" b="1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nauki/</a:t>
                      </a:r>
                      <a:r>
                        <a:rPr lang="pl-PL" sz="1100" b="1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biobankowania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Naukowcy, społeczeństwo w ogóle – budowa wiedzy dotyczące genomiki populacji,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przekładający się na opracowanie nowych zaawansowanych terapii,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7044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20943"/>
              </p:ext>
            </p:extLst>
          </p:nvPr>
        </p:nvGraphicFramePr>
        <p:xfrm>
          <a:off x="695400" y="2360336"/>
          <a:ext cx="10801199" cy="184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Platforma informacyjna e-czlowiek.pl 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Stosowanie minimalnych wymagań dla systemów teleinformatycznych, określonych w rozdziale IV KRI, stosowanie struktur danych i znaczenia danych zawartych w tych strukturach, określonych w rozporządzeniu KRI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1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affde3b-50dd-4e74-9e2c-6b9654ae514a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df3a10b-8748-402e-bef4-aee373db4db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888</Words>
  <Application>Microsoft Office PowerPoint</Application>
  <PresentationFormat>Panoramiczny</PresentationFormat>
  <Paragraphs>202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52</cp:revision>
  <dcterms:created xsi:type="dcterms:W3CDTF">2017-01-27T12:50:17Z</dcterms:created>
  <dcterms:modified xsi:type="dcterms:W3CDTF">2021-12-13T13:44:12Z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