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28"/>
  </p:notesMasterIdLst>
  <p:sldIdLst>
    <p:sldId id="271" r:id="rId2"/>
    <p:sldId id="322" r:id="rId3"/>
    <p:sldId id="274" r:id="rId4"/>
    <p:sldId id="275" r:id="rId5"/>
    <p:sldId id="323" r:id="rId6"/>
    <p:sldId id="316" r:id="rId7"/>
    <p:sldId id="317" r:id="rId8"/>
    <p:sldId id="318" r:id="rId9"/>
    <p:sldId id="319" r:id="rId10"/>
    <p:sldId id="276" r:id="rId11"/>
    <p:sldId id="324" r:id="rId12"/>
    <p:sldId id="310" r:id="rId13"/>
    <p:sldId id="272" r:id="rId14"/>
    <p:sldId id="283" r:id="rId15"/>
    <p:sldId id="325" r:id="rId16"/>
    <p:sldId id="303" r:id="rId17"/>
    <p:sldId id="301" r:id="rId18"/>
    <p:sldId id="311" r:id="rId19"/>
    <p:sldId id="328" r:id="rId20"/>
    <p:sldId id="326" r:id="rId21"/>
    <p:sldId id="299" r:id="rId22"/>
    <p:sldId id="312" r:id="rId23"/>
    <p:sldId id="321" r:id="rId24"/>
    <p:sldId id="327" r:id="rId25"/>
    <p:sldId id="315" r:id="rId26"/>
    <p:sldId id="314" r:id="rId27"/>
  </p:sldIdLst>
  <p:sldSz cx="12192000" cy="6858000"/>
  <p:notesSz cx="6786563" cy="9923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878CF-4EA3-40D8-AE72-7CE3A48143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1F5E3C-7E3B-4D57-AC8F-11B6DE305DC6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pl-PL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972 mln zł - Gminy</a:t>
          </a:r>
        </a:p>
      </dgm:t>
    </dgm:pt>
    <dgm:pt modelId="{AFEEB6DC-DE35-4DD3-9239-85A5B919974C}" type="parTrans" cxnId="{A825B16E-2B79-4EDF-9701-1106917D8B09}">
      <dgm:prSet/>
      <dgm:spPr/>
      <dgm:t>
        <a:bodyPr/>
        <a:lstStyle/>
        <a:p>
          <a:endParaRPr lang="pl-PL"/>
        </a:p>
      </dgm:t>
    </dgm:pt>
    <dgm:pt modelId="{4371C96C-9B1A-4B4A-B102-D1B1D8ACF75B}" type="sibTrans" cxnId="{A825B16E-2B79-4EDF-9701-1106917D8B09}">
      <dgm:prSet/>
      <dgm:spPr/>
      <dgm:t>
        <a:bodyPr/>
        <a:lstStyle/>
        <a:p>
          <a:endParaRPr lang="pl-PL"/>
        </a:p>
      </dgm:t>
    </dgm:pt>
    <dgm:pt modelId="{DAC473F7-5F98-4ADD-8CC4-9AA6B52999D9}" type="pres">
      <dgm:prSet presAssocID="{F84878CF-4EA3-40D8-AE72-7CE3A48143BA}" presName="linear" presStyleCnt="0">
        <dgm:presLayoutVars>
          <dgm:animLvl val="lvl"/>
          <dgm:resizeHandles val="exact"/>
        </dgm:presLayoutVars>
      </dgm:prSet>
      <dgm:spPr/>
    </dgm:pt>
    <dgm:pt modelId="{EDAA34DE-C811-46E1-B51B-F6F4DF01628F}" type="pres">
      <dgm:prSet presAssocID="{BC1F5E3C-7E3B-4D57-AC8F-11B6DE305DC6}" presName="parentText" presStyleLbl="node1" presStyleIdx="0" presStyleCnt="1" custLinFactNeighborX="-70105" custLinFactNeighborY="399">
        <dgm:presLayoutVars>
          <dgm:chMax val="0"/>
          <dgm:bulletEnabled val="1"/>
        </dgm:presLayoutVars>
      </dgm:prSet>
      <dgm:spPr/>
    </dgm:pt>
  </dgm:ptLst>
  <dgm:cxnLst>
    <dgm:cxn modelId="{A825B16E-2B79-4EDF-9701-1106917D8B09}" srcId="{F84878CF-4EA3-40D8-AE72-7CE3A48143BA}" destId="{BC1F5E3C-7E3B-4D57-AC8F-11B6DE305DC6}" srcOrd="0" destOrd="0" parTransId="{AFEEB6DC-DE35-4DD3-9239-85A5B919974C}" sibTransId="{4371C96C-9B1A-4B4A-B102-D1B1D8ACF75B}"/>
    <dgm:cxn modelId="{EF3415B9-1943-43B4-8D58-F24B9832563C}" type="presOf" srcId="{BC1F5E3C-7E3B-4D57-AC8F-11B6DE305DC6}" destId="{EDAA34DE-C811-46E1-B51B-F6F4DF01628F}" srcOrd="0" destOrd="0" presId="urn:microsoft.com/office/officeart/2005/8/layout/vList2"/>
    <dgm:cxn modelId="{E2DD56D9-FE0A-48CD-927E-A7F304E440E4}" type="presOf" srcId="{F84878CF-4EA3-40D8-AE72-7CE3A48143BA}" destId="{DAC473F7-5F98-4ADD-8CC4-9AA6B52999D9}" srcOrd="0" destOrd="0" presId="urn:microsoft.com/office/officeart/2005/8/layout/vList2"/>
    <dgm:cxn modelId="{F67C3998-33CF-46BA-B709-AC9FFEF53DD3}" type="presParOf" srcId="{DAC473F7-5F98-4ADD-8CC4-9AA6B52999D9}" destId="{EDAA34DE-C811-46E1-B51B-F6F4DF0162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2C3EA3-E769-4F16-AF0E-BCE1A7A68E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27BEF7A-7300-4948-9828-8E68A4FB133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ln/>
      </dgm:spPr>
      <dgm:t>
        <a:bodyPr/>
        <a:lstStyle/>
        <a:p>
          <a:r>
            <a:rPr lang="pl-PL" sz="2800" b="1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Ostateczne zmiany </a:t>
          </a:r>
          <a:br>
            <a:rPr lang="pl-PL" sz="2800" b="1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pl-PL" sz="2800" b="1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w planach dotacji – </a:t>
          </a:r>
          <a:r>
            <a:rPr lang="pl-PL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LISTOPAD !!!</a:t>
          </a:r>
          <a:endParaRPr lang="pl-PL" sz="3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4F3767-D364-4DE7-8EAB-7F5408FCAAE1}" type="parTrans" cxnId="{1B8C808D-E54A-4268-B0A6-0C94F5769630}">
      <dgm:prSet/>
      <dgm:spPr/>
      <dgm:t>
        <a:bodyPr/>
        <a:lstStyle/>
        <a:p>
          <a:endParaRPr lang="pl-PL"/>
        </a:p>
      </dgm:t>
    </dgm:pt>
    <dgm:pt modelId="{C488F7E0-DA1B-47E4-9D43-B24DF24BE337}" type="sibTrans" cxnId="{1B8C808D-E54A-4268-B0A6-0C94F5769630}">
      <dgm:prSet/>
      <dgm:spPr/>
      <dgm:t>
        <a:bodyPr/>
        <a:lstStyle/>
        <a:p>
          <a:endParaRPr lang="pl-PL"/>
        </a:p>
      </dgm:t>
    </dgm:pt>
    <dgm:pt modelId="{17F6AB6A-E586-4D83-96FB-2F23869ED0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1600" b="0" dirty="0">
              <a:latin typeface="Cambria" panose="02040503050406030204" pitchFamily="18" charset="0"/>
              <a:ea typeface="Cambria" panose="02040503050406030204" pitchFamily="18" charset="0"/>
            </a:rPr>
            <a:t>w listopadzie dokonywane będą ostateczne zmiany w planach </a:t>
          </a:r>
          <a:r>
            <a:rPr lang="pl-PL" sz="1600" b="0" dirty="0" err="1">
              <a:latin typeface="Cambria" panose="02040503050406030204" pitchFamily="18" charset="0"/>
              <a:ea typeface="Cambria" panose="02040503050406030204" pitchFamily="18" charset="0"/>
            </a:rPr>
            <a:t>jst</a:t>
          </a:r>
          <a:r>
            <a:rPr lang="pl-PL" sz="1600" b="0" dirty="0">
              <a:latin typeface="Cambria" panose="02040503050406030204" pitchFamily="18" charset="0"/>
              <a:ea typeface="Cambria" panose="02040503050406030204" pitchFamily="18" charset="0"/>
            </a:rPr>
            <a:t> w ramach poszczególnych rozdziałów z zakresu polityki społecznej. Zgodnie z art. 170 ust. 1 ustawy z dnia 27 sierpnia 2009 roku o finansach publicznych zmiany kwot dotacji </a:t>
          </a:r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na zadania zlecone </a:t>
          </a:r>
          <a:r>
            <a:rPr lang="pl-PL" sz="1600" b="0" dirty="0">
              <a:latin typeface="Cambria" panose="02040503050406030204" pitchFamily="18" charset="0"/>
              <a:ea typeface="Cambria" panose="02040503050406030204" pitchFamily="18" charset="0"/>
            </a:rPr>
            <a:t>z zakresu administracji rządowej mogą być dokonywane w terminie - </a:t>
          </a:r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do dnia 15 listopada </a:t>
          </a:r>
          <a:r>
            <a:rPr lang="pl-PL" sz="1600" b="0" dirty="0">
              <a:latin typeface="Cambria" panose="02040503050406030204" pitchFamily="18" charset="0"/>
              <a:ea typeface="Cambria" panose="02040503050406030204" pitchFamily="18" charset="0"/>
            </a:rPr>
            <a:t>roku budżetowego, a zmiany kwot dotacji </a:t>
          </a:r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na dofinansowanie zadań własnych </a:t>
          </a:r>
          <a:r>
            <a:rPr lang="pl-PL" sz="1600" b="0" dirty="0">
              <a:latin typeface="Cambria" panose="02040503050406030204" pitchFamily="18" charset="0"/>
              <a:ea typeface="Cambria" panose="02040503050406030204" pitchFamily="18" charset="0"/>
            </a:rPr>
            <a:t>jednostek samorządu terytorialnego – </a:t>
          </a:r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do dnia 30 listopada</a:t>
          </a:r>
          <a:r>
            <a:rPr lang="pl-PL" sz="1600" b="0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</a:p>
      </dgm:t>
    </dgm:pt>
    <dgm:pt modelId="{B0AC8F43-DEE7-4649-BFA9-A4DFE4EBB5D0}" type="parTrans" cxnId="{139B89D1-A1BF-4098-8809-433D13892FD9}">
      <dgm:prSet/>
      <dgm:spPr/>
      <dgm:t>
        <a:bodyPr/>
        <a:lstStyle/>
        <a:p>
          <a:endParaRPr lang="pl-PL"/>
        </a:p>
      </dgm:t>
    </dgm:pt>
    <dgm:pt modelId="{CB27D431-E613-4E51-ADFF-74738A91C2CF}" type="sibTrans" cxnId="{139B89D1-A1BF-4098-8809-433D13892FD9}">
      <dgm:prSet/>
      <dgm:spPr/>
      <dgm:t>
        <a:bodyPr/>
        <a:lstStyle/>
        <a:p>
          <a:endParaRPr lang="pl-PL"/>
        </a:p>
      </dgm:t>
    </dgm:pt>
    <dgm:pt modelId="{BB858E55-DD09-4702-B809-509613D8EE0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1600" b="0" dirty="0">
              <a:latin typeface="Cambria" panose="02040503050406030204" pitchFamily="18" charset="0"/>
              <a:ea typeface="Cambria" panose="02040503050406030204" pitchFamily="18" charset="0"/>
            </a:rPr>
            <a:t>Decydujące przy dokonywaniu powyższych zmian będą </a:t>
          </a:r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miesięczne zapotrzebowania oraz dodatkowe weryfikacje sporządzone w listopadzie br. </a:t>
          </a:r>
          <a:r>
            <a:rPr lang="pl-PL" sz="1600" b="0" dirty="0">
              <a:latin typeface="Cambria" panose="02040503050406030204" pitchFamily="18" charset="0"/>
              <a:ea typeface="Cambria" panose="02040503050406030204" pitchFamily="18" charset="0"/>
            </a:rPr>
            <a:t>Ostateczna wysokość środków ustalona będzie na poziomie potrzeb zgłoszonych na 2023 rok w poszczególnych rozdziałach. </a:t>
          </a:r>
        </a:p>
      </dgm:t>
    </dgm:pt>
    <dgm:pt modelId="{6F69DC0B-C9DC-4C30-876A-397631E7B17B}" type="parTrans" cxnId="{A0D23B57-856C-4A92-9B97-BE1EB3276B2A}">
      <dgm:prSet/>
      <dgm:spPr/>
      <dgm:t>
        <a:bodyPr/>
        <a:lstStyle/>
        <a:p>
          <a:endParaRPr lang="pl-PL"/>
        </a:p>
      </dgm:t>
    </dgm:pt>
    <dgm:pt modelId="{82DFD94F-D982-4BAA-A0D6-47945FD36FA0}" type="sibTrans" cxnId="{A0D23B57-856C-4A92-9B97-BE1EB3276B2A}">
      <dgm:prSet/>
      <dgm:spPr/>
      <dgm:t>
        <a:bodyPr/>
        <a:lstStyle/>
        <a:p>
          <a:endParaRPr lang="pl-PL"/>
        </a:p>
      </dgm:t>
    </dgm:pt>
    <dgm:pt modelId="{14E90A24-C102-4911-B9F0-8D263890F6C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1600" b="0" dirty="0">
              <a:latin typeface="Cambria" panose="02040503050406030204" pitchFamily="18" charset="0"/>
              <a:ea typeface="Cambria" panose="02040503050406030204" pitchFamily="18" charset="0"/>
            </a:rPr>
            <a:t>WAŻNE, by przed przekazaniem meldunków i zapotrzebowań, rzetelnie zweryfikować wykonanie za okres styczeń-październik (inf. na stronie www Urzędu) oraz rzetelnie oszacować potrzeby na listopad i grudzień 2023 r. Ważne jest również weryfikowanie składanych informacji przez osoby merytoryczne z księgowością / skarbnikiem.</a:t>
          </a:r>
        </a:p>
      </dgm:t>
    </dgm:pt>
    <dgm:pt modelId="{9BD9B4A8-EE67-45E9-BE2E-22968CAF9031}" type="parTrans" cxnId="{2819EEC1-A160-418F-ADFF-CEF2830CED17}">
      <dgm:prSet/>
      <dgm:spPr/>
      <dgm:t>
        <a:bodyPr/>
        <a:lstStyle/>
        <a:p>
          <a:endParaRPr lang="pl-PL"/>
        </a:p>
      </dgm:t>
    </dgm:pt>
    <dgm:pt modelId="{15FCFF82-3B09-4E08-ABAB-7EC9F84092B8}" type="sibTrans" cxnId="{2819EEC1-A160-418F-ADFF-CEF2830CED17}">
      <dgm:prSet/>
      <dgm:spPr/>
      <dgm:t>
        <a:bodyPr/>
        <a:lstStyle/>
        <a:p>
          <a:endParaRPr lang="pl-PL"/>
        </a:p>
      </dgm:t>
    </dgm:pt>
    <dgm:pt modelId="{9E7D2512-0C2A-4E39-9A74-47570FF49C0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Char char="§"/>
          </a:pPr>
          <a:endParaRPr lang="pl-PL" sz="1600" b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DA78909-065F-4882-9DEC-D0CB9B853DEF}" type="parTrans" cxnId="{7EDFBEB9-1B28-41FD-ACEF-5F4C5D0C71BE}">
      <dgm:prSet/>
      <dgm:spPr/>
      <dgm:t>
        <a:bodyPr/>
        <a:lstStyle/>
        <a:p>
          <a:endParaRPr lang="pl-PL"/>
        </a:p>
      </dgm:t>
    </dgm:pt>
    <dgm:pt modelId="{749C5AE4-0438-4D35-8F5F-07BAAA72BCC3}" type="sibTrans" cxnId="{7EDFBEB9-1B28-41FD-ACEF-5F4C5D0C71BE}">
      <dgm:prSet/>
      <dgm:spPr/>
      <dgm:t>
        <a:bodyPr/>
        <a:lstStyle/>
        <a:p>
          <a:endParaRPr lang="pl-PL"/>
        </a:p>
      </dgm:t>
    </dgm:pt>
    <dgm:pt modelId="{E12EC737-75C9-4FE1-90D2-2267C247806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Char char="§"/>
          </a:pPr>
          <a:endParaRPr lang="pl-PL" sz="1600" b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75DDF1D-B31C-483C-8BF0-55F58B051596}" type="parTrans" cxnId="{4F980898-C781-4E51-8C37-9DCA880B63A6}">
      <dgm:prSet/>
      <dgm:spPr/>
      <dgm:t>
        <a:bodyPr/>
        <a:lstStyle/>
        <a:p>
          <a:endParaRPr lang="pl-PL"/>
        </a:p>
      </dgm:t>
    </dgm:pt>
    <dgm:pt modelId="{5122A9AA-D854-4E01-9B8C-0F047C1CD7C6}" type="sibTrans" cxnId="{4F980898-C781-4E51-8C37-9DCA880B63A6}">
      <dgm:prSet/>
      <dgm:spPr/>
      <dgm:t>
        <a:bodyPr/>
        <a:lstStyle/>
        <a:p>
          <a:endParaRPr lang="pl-PL"/>
        </a:p>
      </dgm:t>
    </dgm:pt>
    <dgm:pt modelId="{E8FD2402-A469-4479-B333-2EFBAB58A87C}" type="pres">
      <dgm:prSet presAssocID="{C42C3EA3-E769-4F16-AF0E-BCE1A7A68E18}" presName="Name0" presStyleCnt="0">
        <dgm:presLayoutVars>
          <dgm:dir/>
          <dgm:animLvl val="lvl"/>
          <dgm:resizeHandles val="exact"/>
        </dgm:presLayoutVars>
      </dgm:prSet>
      <dgm:spPr/>
    </dgm:pt>
    <dgm:pt modelId="{B520F595-CE38-410E-AA7B-4E8A11034934}" type="pres">
      <dgm:prSet presAssocID="{827BEF7A-7300-4948-9828-8E68A4FB133F}" presName="linNode" presStyleCnt="0"/>
      <dgm:spPr/>
    </dgm:pt>
    <dgm:pt modelId="{68D3BFCB-4269-4871-97A6-5333079F5EAB}" type="pres">
      <dgm:prSet presAssocID="{827BEF7A-7300-4948-9828-8E68A4FB133F}" presName="parentText" presStyleLbl="node1" presStyleIdx="0" presStyleCnt="1" custScaleX="73019" custLinFactNeighborX="-3052" custLinFactNeighborY="-3060">
        <dgm:presLayoutVars>
          <dgm:chMax val="1"/>
          <dgm:bulletEnabled val="1"/>
        </dgm:presLayoutVars>
      </dgm:prSet>
      <dgm:spPr/>
    </dgm:pt>
    <dgm:pt modelId="{3DACCBBE-8519-4CAC-BCA8-7FDD49D914CA}" type="pres">
      <dgm:prSet presAssocID="{827BEF7A-7300-4948-9828-8E68A4FB133F}" presName="descendantText" presStyleLbl="alignAccFollowNode1" presStyleIdx="0" presStyleCnt="1" custScaleX="119550" custScaleY="119918" custLinFactNeighborX="0">
        <dgm:presLayoutVars>
          <dgm:bulletEnabled val="1"/>
        </dgm:presLayoutVars>
      </dgm:prSet>
      <dgm:spPr/>
    </dgm:pt>
  </dgm:ptLst>
  <dgm:cxnLst>
    <dgm:cxn modelId="{EFC6315E-2054-4305-B790-1BC8C735EC27}" type="presOf" srcId="{827BEF7A-7300-4948-9828-8E68A4FB133F}" destId="{68D3BFCB-4269-4871-97A6-5333079F5EAB}" srcOrd="0" destOrd="0" presId="urn:microsoft.com/office/officeart/2005/8/layout/vList5"/>
    <dgm:cxn modelId="{3C725960-896A-4159-8D91-1435053E3EB1}" type="presOf" srcId="{17F6AB6A-E586-4D83-96FB-2F23869ED042}" destId="{3DACCBBE-8519-4CAC-BCA8-7FDD49D914CA}" srcOrd="0" destOrd="0" presId="urn:microsoft.com/office/officeart/2005/8/layout/vList5"/>
    <dgm:cxn modelId="{98FA6969-E085-4593-8316-C7A6EA11739A}" type="presOf" srcId="{9E7D2512-0C2A-4E39-9A74-47570FF49C0E}" destId="{3DACCBBE-8519-4CAC-BCA8-7FDD49D914CA}" srcOrd="0" destOrd="1" presId="urn:microsoft.com/office/officeart/2005/8/layout/vList5"/>
    <dgm:cxn modelId="{A0D23B57-856C-4A92-9B97-BE1EB3276B2A}" srcId="{827BEF7A-7300-4948-9828-8E68A4FB133F}" destId="{BB858E55-DD09-4702-B809-509613D8EE0E}" srcOrd="2" destOrd="0" parTransId="{6F69DC0B-C9DC-4C30-876A-397631E7B17B}" sibTransId="{82DFD94F-D982-4BAA-A0D6-47945FD36FA0}"/>
    <dgm:cxn modelId="{55B69381-08AC-4C78-B15F-FCF434213564}" type="presOf" srcId="{BB858E55-DD09-4702-B809-509613D8EE0E}" destId="{3DACCBBE-8519-4CAC-BCA8-7FDD49D914CA}" srcOrd="0" destOrd="2" presId="urn:microsoft.com/office/officeart/2005/8/layout/vList5"/>
    <dgm:cxn modelId="{1B8C808D-E54A-4268-B0A6-0C94F5769630}" srcId="{C42C3EA3-E769-4F16-AF0E-BCE1A7A68E18}" destId="{827BEF7A-7300-4948-9828-8E68A4FB133F}" srcOrd="0" destOrd="0" parTransId="{E84F3767-D364-4DE7-8EAB-7F5408FCAAE1}" sibTransId="{C488F7E0-DA1B-47E4-9D43-B24DF24BE337}"/>
    <dgm:cxn modelId="{4F980898-C781-4E51-8C37-9DCA880B63A6}" srcId="{827BEF7A-7300-4948-9828-8E68A4FB133F}" destId="{E12EC737-75C9-4FE1-90D2-2267C2478065}" srcOrd="3" destOrd="0" parTransId="{175DDF1D-B31C-483C-8BF0-55F58B051596}" sibTransId="{5122A9AA-D854-4E01-9B8C-0F047C1CD7C6}"/>
    <dgm:cxn modelId="{26CA819F-3DF8-40EB-9B7A-A01AD38EE923}" type="presOf" srcId="{14E90A24-C102-4911-B9F0-8D263890F6CF}" destId="{3DACCBBE-8519-4CAC-BCA8-7FDD49D914CA}" srcOrd="0" destOrd="4" presId="urn:microsoft.com/office/officeart/2005/8/layout/vList5"/>
    <dgm:cxn modelId="{7EDFBEB9-1B28-41FD-ACEF-5F4C5D0C71BE}" srcId="{827BEF7A-7300-4948-9828-8E68A4FB133F}" destId="{9E7D2512-0C2A-4E39-9A74-47570FF49C0E}" srcOrd="1" destOrd="0" parTransId="{ADA78909-065F-4882-9DEC-D0CB9B853DEF}" sibTransId="{749C5AE4-0438-4D35-8F5F-07BAAA72BCC3}"/>
    <dgm:cxn modelId="{2819EEC1-A160-418F-ADFF-CEF2830CED17}" srcId="{827BEF7A-7300-4948-9828-8E68A4FB133F}" destId="{14E90A24-C102-4911-B9F0-8D263890F6CF}" srcOrd="4" destOrd="0" parTransId="{9BD9B4A8-EE67-45E9-BE2E-22968CAF9031}" sibTransId="{15FCFF82-3B09-4E08-ABAB-7EC9F84092B8}"/>
    <dgm:cxn modelId="{6D319FCD-807D-4521-B5C7-974BEB6CDD88}" type="presOf" srcId="{E12EC737-75C9-4FE1-90D2-2267C2478065}" destId="{3DACCBBE-8519-4CAC-BCA8-7FDD49D914CA}" srcOrd="0" destOrd="3" presId="urn:microsoft.com/office/officeart/2005/8/layout/vList5"/>
    <dgm:cxn modelId="{139B89D1-A1BF-4098-8809-433D13892FD9}" srcId="{827BEF7A-7300-4948-9828-8E68A4FB133F}" destId="{17F6AB6A-E586-4D83-96FB-2F23869ED042}" srcOrd="0" destOrd="0" parTransId="{B0AC8F43-DEE7-4649-BFA9-A4DFE4EBB5D0}" sibTransId="{CB27D431-E613-4E51-ADFF-74738A91C2CF}"/>
    <dgm:cxn modelId="{FAF52DE1-A30F-4D7E-86E9-300EA196AB46}" type="presOf" srcId="{C42C3EA3-E769-4F16-AF0E-BCE1A7A68E18}" destId="{E8FD2402-A469-4479-B333-2EFBAB58A87C}" srcOrd="0" destOrd="0" presId="urn:microsoft.com/office/officeart/2005/8/layout/vList5"/>
    <dgm:cxn modelId="{6537EBB6-75A4-4D78-AE50-117DA0B3927D}" type="presParOf" srcId="{E8FD2402-A469-4479-B333-2EFBAB58A87C}" destId="{B520F595-CE38-410E-AA7B-4E8A11034934}" srcOrd="0" destOrd="0" presId="urn:microsoft.com/office/officeart/2005/8/layout/vList5"/>
    <dgm:cxn modelId="{D980939F-0C22-414D-BE27-F0636E5AB779}" type="presParOf" srcId="{B520F595-CE38-410E-AA7B-4E8A11034934}" destId="{68D3BFCB-4269-4871-97A6-5333079F5EAB}" srcOrd="0" destOrd="0" presId="urn:microsoft.com/office/officeart/2005/8/layout/vList5"/>
    <dgm:cxn modelId="{69B60AEE-4E4A-48D9-AAD2-D004F79CEDF0}" type="presParOf" srcId="{B520F595-CE38-410E-AA7B-4E8A11034934}" destId="{3DACCBBE-8519-4CAC-BCA8-7FDD49D914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8A7F8B-7BDC-4130-A9DC-D89F9EF1C7A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12D234F-9E91-4B0A-96D0-05EFBF725509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l-P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Wnioski o środki</a:t>
          </a:r>
        </a:p>
      </dgm:t>
    </dgm:pt>
    <dgm:pt modelId="{1091DD66-6AC3-48B2-B120-7FBD980418AD}" type="parTrans" cxnId="{F1E03BA5-21F7-453A-AA42-32AF426C0704}">
      <dgm:prSet/>
      <dgm:spPr/>
      <dgm:t>
        <a:bodyPr/>
        <a:lstStyle/>
        <a:p>
          <a:endParaRPr lang="pl-PL"/>
        </a:p>
      </dgm:t>
    </dgm:pt>
    <dgm:pt modelId="{5AD8A55A-C038-4E7D-BD5B-7A91B673DAC2}" type="sibTrans" cxnId="{F1E03BA5-21F7-453A-AA42-32AF426C0704}">
      <dgm:prSet/>
      <dgm:spPr/>
      <dgm:t>
        <a:bodyPr/>
        <a:lstStyle/>
        <a:p>
          <a:endParaRPr lang="pl-PL"/>
        </a:p>
      </dgm:t>
    </dgm:pt>
    <dgm:pt modelId="{F7261EFF-ABCD-475D-BFA4-4AB3E306731D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wnioski o dodatkowe środki w danym miesiącu – pismo poprzez </a:t>
          </a:r>
          <a:r>
            <a:rPr lang="pl-PL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ePUAP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przyznanie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i przekazanie dodatkowych środków z Funduszu Pomocy, z przeznaczeniem na…. wraz z uzasadnieniem,</a:t>
          </a:r>
        </a:p>
      </dgm:t>
    </dgm:pt>
    <dgm:pt modelId="{82593CC5-4EEB-4F56-9687-47578A0DB7AF}" type="parTrans" cxnId="{B2E05707-9A61-4ED4-80A8-51A9AC855197}">
      <dgm:prSet/>
      <dgm:spPr/>
      <dgm:t>
        <a:bodyPr/>
        <a:lstStyle/>
        <a:p>
          <a:endParaRPr lang="pl-PL"/>
        </a:p>
      </dgm:t>
    </dgm:pt>
    <dgm:pt modelId="{21A6F688-A4E3-48B0-B1D0-5F9BC090E448}" type="sibTrans" cxnId="{B2E05707-9A61-4ED4-80A8-51A9AC855197}">
      <dgm:prSet/>
      <dgm:spPr/>
      <dgm:t>
        <a:bodyPr/>
        <a:lstStyle/>
        <a:p>
          <a:endParaRPr lang="pl-PL"/>
        </a:p>
      </dgm:t>
    </dgm:pt>
    <dgm:pt modelId="{9AA3E47D-85E3-46E5-B160-5FB0E9D25DF3}">
      <dgm:prSet phldrT="[Tekst]" custT="1"/>
      <dgm:spPr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06680" tIns="53340" rIns="106680" bIns="5334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Zwroty i rozliczenia</a:t>
          </a:r>
        </a:p>
      </dgm:t>
    </dgm:pt>
    <dgm:pt modelId="{08292347-3174-4185-9A12-70914AC4791D}" type="parTrans" cxnId="{5DAEEDF8-B4AD-4A13-B445-E781705FDD51}">
      <dgm:prSet/>
      <dgm:spPr/>
      <dgm:t>
        <a:bodyPr/>
        <a:lstStyle/>
        <a:p>
          <a:endParaRPr lang="pl-PL"/>
        </a:p>
      </dgm:t>
    </dgm:pt>
    <dgm:pt modelId="{B08FAC20-9BC9-4BBE-A915-5AA06F1F0851}" type="sibTrans" cxnId="{5DAEEDF8-B4AD-4A13-B445-E781705FDD51}">
      <dgm:prSet/>
      <dgm:spPr/>
      <dgm:t>
        <a:bodyPr/>
        <a:lstStyle/>
        <a:p>
          <a:endParaRPr lang="pl-PL"/>
        </a:p>
      </dgm:t>
    </dgm:pt>
    <dgm:pt modelId="{F44EBDB0-270E-4F60-B4BA-6EAC5CD8FBED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t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rozliczenia miesięczne i kwartalne </a:t>
          </a:r>
          <a:r>
            <a:rPr lang="pl-P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wg faktycznego wykonania (wypłacone świadczenia, zasiłki, opłacone usługi + ewentualne koszty obsługi),</a:t>
          </a:r>
        </a:p>
      </dgm:t>
    </dgm:pt>
    <dgm:pt modelId="{0EF47795-A1D4-41C1-AEF6-419F19C5F571}" type="parTrans" cxnId="{E15B048C-1A43-4971-BF14-5C5D8BED4E2F}">
      <dgm:prSet/>
      <dgm:spPr/>
      <dgm:t>
        <a:bodyPr/>
        <a:lstStyle/>
        <a:p>
          <a:endParaRPr lang="pl-PL"/>
        </a:p>
      </dgm:t>
    </dgm:pt>
    <dgm:pt modelId="{01C06124-E3EF-41E9-A845-9A4FB223AA25}" type="sibTrans" cxnId="{E15B048C-1A43-4971-BF14-5C5D8BED4E2F}">
      <dgm:prSet/>
      <dgm:spPr/>
      <dgm:t>
        <a:bodyPr/>
        <a:lstStyle/>
        <a:p>
          <a:endParaRPr lang="pl-PL"/>
        </a:p>
      </dgm:t>
    </dgm:pt>
    <dgm:pt modelId="{CED6B846-07E5-449B-8670-80F717E0C444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CAS – kwoty do zapotrzebowania 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podawać po zweryfikowaniu otrzymanych kwot z gminy, tylko na uprawnione osoby, bez planowania </a:t>
          </a:r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tylko na wnioski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</a:p>
      </dgm:t>
    </dgm:pt>
    <dgm:pt modelId="{996FCC43-8D95-4D98-8277-7CF057A1EF4B}" type="parTrans" cxnId="{5D0DEB8F-F8BD-4CD5-A6B2-424D76269E51}">
      <dgm:prSet/>
      <dgm:spPr/>
      <dgm:t>
        <a:bodyPr/>
        <a:lstStyle/>
        <a:p>
          <a:endParaRPr lang="pl-PL"/>
        </a:p>
      </dgm:t>
    </dgm:pt>
    <dgm:pt modelId="{1B3FA8E0-7F0A-4DD1-8D68-ED5887D9B18B}" type="sibTrans" cxnId="{5D0DEB8F-F8BD-4CD5-A6B2-424D76269E51}">
      <dgm:prSet/>
      <dgm:spPr/>
      <dgm:t>
        <a:bodyPr/>
        <a:lstStyle/>
        <a:p>
          <a:endParaRPr lang="pl-PL"/>
        </a:p>
      </dgm:t>
    </dgm:pt>
    <dgm:pt modelId="{CCEC093D-D6AD-453F-94C8-6508DB2A044C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t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zwroty</a:t>
          </a:r>
          <a:r>
            <a:rPr lang="pl-P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– w trakcie realizacja zadania, w przypadku powstania nadwyżki środków, informując tut. WPS o dokonanym przez gminę zwrocie, </a:t>
          </a:r>
        </a:p>
      </dgm:t>
    </dgm:pt>
    <dgm:pt modelId="{4C76D99E-AB6E-4C8E-8A08-CCA62EB70C33}" type="parTrans" cxnId="{0372A13D-4622-4452-BD04-257478D77E4A}">
      <dgm:prSet/>
      <dgm:spPr/>
      <dgm:t>
        <a:bodyPr/>
        <a:lstStyle/>
        <a:p>
          <a:endParaRPr lang="pl-PL"/>
        </a:p>
      </dgm:t>
    </dgm:pt>
    <dgm:pt modelId="{45F2A71B-E055-4C33-A83A-561D66F373B6}" type="sibTrans" cxnId="{0372A13D-4622-4452-BD04-257478D77E4A}">
      <dgm:prSet/>
      <dgm:spPr/>
      <dgm:t>
        <a:bodyPr/>
        <a:lstStyle/>
        <a:p>
          <a:endParaRPr lang="pl-PL"/>
        </a:p>
      </dgm:t>
    </dgm:pt>
    <dgm:pt modelId="{9530595F-CF3E-4C3E-B5CF-CE6E5919CD3B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t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opis zwrotów </a:t>
          </a:r>
          <a:r>
            <a:rPr lang="pl-P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koniecznie z podaniem w tytule czego dotyczy tj. jakiego zadania w podziale na: należność główna czy odsetki czy nienależnie pobrane z lat ubiegłych, </a:t>
          </a:r>
        </a:p>
      </dgm:t>
    </dgm:pt>
    <dgm:pt modelId="{AA2B1BA9-6368-401A-838D-011A7D10C49A}" type="parTrans" cxnId="{CA2C27DB-7D7B-4BDB-98E5-8BC909681A41}">
      <dgm:prSet/>
      <dgm:spPr/>
      <dgm:t>
        <a:bodyPr/>
        <a:lstStyle/>
        <a:p>
          <a:endParaRPr lang="pl-PL"/>
        </a:p>
      </dgm:t>
    </dgm:pt>
    <dgm:pt modelId="{50F69B4B-8C70-407F-8474-55285204AE88}" type="sibTrans" cxnId="{CA2C27DB-7D7B-4BDB-98E5-8BC909681A41}">
      <dgm:prSet/>
      <dgm:spPr/>
      <dgm:t>
        <a:bodyPr/>
        <a:lstStyle/>
        <a:p>
          <a:endParaRPr lang="pl-PL"/>
        </a:p>
      </dgm:t>
    </dgm:pt>
    <dgm:pt modelId="{9B7FADB7-C301-4D06-89B7-6864B81342A4}" type="pres">
      <dgm:prSet presAssocID="{D98A7F8B-7BDC-4130-A9DC-D89F9EF1C7AF}" presName="Name0" presStyleCnt="0">
        <dgm:presLayoutVars>
          <dgm:dir/>
          <dgm:animLvl val="lvl"/>
          <dgm:resizeHandles/>
        </dgm:presLayoutVars>
      </dgm:prSet>
      <dgm:spPr/>
    </dgm:pt>
    <dgm:pt modelId="{B5EADF81-4EB4-42A1-A233-1AD34AB7E640}" type="pres">
      <dgm:prSet presAssocID="{812D234F-9E91-4B0A-96D0-05EFBF725509}" presName="linNode" presStyleCnt="0"/>
      <dgm:spPr/>
    </dgm:pt>
    <dgm:pt modelId="{835715D9-D27B-487E-91FD-1FFA4EFB6E88}" type="pres">
      <dgm:prSet presAssocID="{812D234F-9E91-4B0A-96D0-05EFBF725509}" presName="parentShp" presStyleLbl="node1" presStyleIdx="0" presStyleCnt="2" custScaleX="88462" custScaleY="49202" custLinFactNeighborY="289">
        <dgm:presLayoutVars>
          <dgm:bulletEnabled val="1"/>
        </dgm:presLayoutVars>
      </dgm:prSet>
      <dgm:spPr/>
    </dgm:pt>
    <dgm:pt modelId="{564B26DF-F6A1-419E-916B-B93ECFB43F82}" type="pres">
      <dgm:prSet presAssocID="{812D234F-9E91-4B0A-96D0-05EFBF725509}" presName="childShp" presStyleLbl="bgAccFollowNode1" presStyleIdx="0" presStyleCnt="2" custScaleY="65676">
        <dgm:presLayoutVars>
          <dgm:bulletEnabled val="1"/>
        </dgm:presLayoutVars>
      </dgm:prSet>
      <dgm:spPr/>
    </dgm:pt>
    <dgm:pt modelId="{B141855C-1136-4044-A8D0-A8A714267E9C}" type="pres">
      <dgm:prSet presAssocID="{5AD8A55A-C038-4E7D-BD5B-7A91B673DAC2}" presName="spacing" presStyleCnt="0"/>
      <dgm:spPr/>
    </dgm:pt>
    <dgm:pt modelId="{28CE9529-356D-4134-9B9B-50A539BBC1EB}" type="pres">
      <dgm:prSet presAssocID="{9AA3E47D-85E3-46E5-B160-5FB0E9D25DF3}" presName="linNode" presStyleCnt="0"/>
      <dgm:spPr/>
    </dgm:pt>
    <dgm:pt modelId="{94ECF708-17DC-45B0-BC21-81D9FF3801E3}" type="pres">
      <dgm:prSet presAssocID="{9AA3E47D-85E3-46E5-B160-5FB0E9D25DF3}" presName="parentShp" presStyleLbl="node1" presStyleIdx="1" presStyleCnt="2" custScaleX="89904" custScaleY="51326">
        <dgm:presLayoutVars>
          <dgm:bulletEnabled val="1"/>
        </dgm:presLayoutVars>
      </dgm:prSet>
      <dgm:spPr>
        <a:xfrm>
          <a:off x="195939" y="3115039"/>
          <a:ext cx="3489655" cy="1985153"/>
        </a:xfrm>
        <a:prstGeom prst="roundRect">
          <a:avLst/>
        </a:prstGeom>
      </dgm:spPr>
    </dgm:pt>
    <dgm:pt modelId="{513BA3AB-FE24-4FE9-A788-51879565AB6E}" type="pres">
      <dgm:prSet presAssocID="{9AA3E47D-85E3-46E5-B160-5FB0E9D25DF3}" presName="childShp" presStyleLbl="bgAccFollowNode1" presStyleIdx="1" presStyleCnt="2" custScaleY="95624">
        <dgm:presLayoutVars>
          <dgm:bulletEnabled val="1"/>
        </dgm:presLayoutVars>
      </dgm:prSet>
      <dgm:spPr>
        <a:xfrm>
          <a:off x="3685594" y="2732559"/>
          <a:ext cx="5822302" cy="2750113"/>
        </a:xfrm>
        <a:prstGeom prst="rightArrow">
          <a:avLst>
            <a:gd name="adj1" fmla="val 75000"/>
            <a:gd name="adj2" fmla="val 50000"/>
          </a:avLst>
        </a:prstGeom>
      </dgm:spPr>
    </dgm:pt>
  </dgm:ptLst>
  <dgm:cxnLst>
    <dgm:cxn modelId="{B2E05707-9A61-4ED4-80A8-51A9AC855197}" srcId="{812D234F-9E91-4B0A-96D0-05EFBF725509}" destId="{F7261EFF-ABCD-475D-BFA4-4AB3E306731D}" srcOrd="1" destOrd="0" parTransId="{82593CC5-4EEB-4F56-9687-47578A0DB7AF}" sibTransId="{21A6F688-A4E3-48B0-B1D0-5F9BC090E448}"/>
    <dgm:cxn modelId="{1589AD17-86B4-4E83-BEE4-883C412D8C26}" type="presOf" srcId="{812D234F-9E91-4B0A-96D0-05EFBF725509}" destId="{835715D9-D27B-487E-91FD-1FFA4EFB6E88}" srcOrd="0" destOrd="0" presId="urn:microsoft.com/office/officeart/2005/8/layout/vList6"/>
    <dgm:cxn modelId="{EE0E1821-6ED6-42AC-89E4-2DBBADA8BB2E}" type="presOf" srcId="{CED6B846-07E5-449B-8670-80F717E0C444}" destId="{564B26DF-F6A1-419E-916B-B93ECFB43F82}" srcOrd="0" destOrd="0" presId="urn:microsoft.com/office/officeart/2005/8/layout/vList6"/>
    <dgm:cxn modelId="{0372A13D-4622-4452-BD04-257478D77E4A}" srcId="{9AA3E47D-85E3-46E5-B160-5FB0E9D25DF3}" destId="{CCEC093D-D6AD-453F-94C8-6508DB2A044C}" srcOrd="1" destOrd="0" parTransId="{4C76D99E-AB6E-4C8E-8A08-CCA62EB70C33}" sibTransId="{45F2A71B-E055-4C33-A83A-561D66F373B6}"/>
    <dgm:cxn modelId="{69529F61-5ACE-49B8-939B-97BF45BF7E05}" type="presOf" srcId="{F7261EFF-ABCD-475D-BFA4-4AB3E306731D}" destId="{564B26DF-F6A1-419E-916B-B93ECFB43F82}" srcOrd="0" destOrd="1" presId="urn:microsoft.com/office/officeart/2005/8/layout/vList6"/>
    <dgm:cxn modelId="{125E894D-033E-4BA1-8473-9229BE8E3CEE}" type="presOf" srcId="{CCEC093D-D6AD-453F-94C8-6508DB2A044C}" destId="{513BA3AB-FE24-4FE9-A788-51879565AB6E}" srcOrd="0" destOrd="1" presId="urn:microsoft.com/office/officeart/2005/8/layout/vList6"/>
    <dgm:cxn modelId="{20D1867D-7500-47AD-B822-D6257FB393A9}" type="presOf" srcId="{9AA3E47D-85E3-46E5-B160-5FB0E9D25DF3}" destId="{94ECF708-17DC-45B0-BC21-81D9FF3801E3}" srcOrd="0" destOrd="0" presId="urn:microsoft.com/office/officeart/2005/8/layout/vList6"/>
    <dgm:cxn modelId="{6F986F83-F409-4DF1-8077-6E55440E155E}" type="presOf" srcId="{9530595F-CF3E-4C3E-B5CF-CE6E5919CD3B}" destId="{513BA3AB-FE24-4FE9-A788-51879565AB6E}" srcOrd="0" destOrd="2" presId="urn:microsoft.com/office/officeart/2005/8/layout/vList6"/>
    <dgm:cxn modelId="{E15B048C-1A43-4971-BF14-5C5D8BED4E2F}" srcId="{9AA3E47D-85E3-46E5-B160-5FB0E9D25DF3}" destId="{F44EBDB0-270E-4F60-B4BA-6EAC5CD8FBED}" srcOrd="0" destOrd="0" parTransId="{0EF47795-A1D4-41C1-AEF6-419F19C5F571}" sibTransId="{01C06124-E3EF-41E9-A845-9A4FB223AA25}"/>
    <dgm:cxn modelId="{5D0DEB8F-F8BD-4CD5-A6B2-424D76269E51}" srcId="{812D234F-9E91-4B0A-96D0-05EFBF725509}" destId="{CED6B846-07E5-449B-8670-80F717E0C444}" srcOrd="0" destOrd="0" parTransId="{996FCC43-8D95-4D98-8277-7CF057A1EF4B}" sibTransId="{1B3FA8E0-7F0A-4DD1-8D68-ED5887D9B18B}"/>
    <dgm:cxn modelId="{F1E03BA5-21F7-453A-AA42-32AF426C0704}" srcId="{D98A7F8B-7BDC-4130-A9DC-D89F9EF1C7AF}" destId="{812D234F-9E91-4B0A-96D0-05EFBF725509}" srcOrd="0" destOrd="0" parTransId="{1091DD66-6AC3-48B2-B120-7FBD980418AD}" sibTransId="{5AD8A55A-C038-4E7D-BD5B-7A91B673DAC2}"/>
    <dgm:cxn modelId="{A326DBAF-2574-416F-A082-6E54887F051A}" type="presOf" srcId="{F44EBDB0-270E-4F60-B4BA-6EAC5CD8FBED}" destId="{513BA3AB-FE24-4FE9-A788-51879565AB6E}" srcOrd="0" destOrd="0" presId="urn:microsoft.com/office/officeart/2005/8/layout/vList6"/>
    <dgm:cxn modelId="{CA2C27DB-7D7B-4BDB-98E5-8BC909681A41}" srcId="{9AA3E47D-85E3-46E5-B160-5FB0E9D25DF3}" destId="{9530595F-CF3E-4C3E-B5CF-CE6E5919CD3B}" srcOrd="2" destOrd="0" parTransId="{AA2B1BA9-6368-401A-838D-011A7D10C49A}" sibTransId="{50F69B4B-8C70-407F-8474-55285204AE88}"/>
    <dgm:cxn modelId="{CD7EBCEE-DE28-47AC-B7D2-4A66E58CCD1E}" type="presOf" srcId="{D98A7F8B-7BDC-4130-A9DC-D89F9EF1C7AF}" destId="{9B7FADB7-C301-4D06-89B7-6864B81342A4}" srcOrd="0" destOrd="0" presId="urn:microsoft.com/office/officeart/2005/8/layout/vList6"/>
    <dgm:cxn modelId="{5DAEEDF8-B4AD-4A13-B445-E781705FDD51}" srcId="{D98A7F8B-7BDC-4130-A9DC-D89F9EF1C7AF}" destId="{9AA3E47D-85E3-46E5-B160-5FB0E9D25DF3}" srcOrd="1" destOrd="0" parTransId="{08292347-3174-4185-9A12-70914AC4791D}" sibTransId="{B08FAC20-9BC9-4BBE-A915-5AA06F1F0851}"/>
    <dgm:cxn modelId="{F4654DFF-9987-4D9C-96DC-D4928DD6FF69}" type="presParOf" srcId="{9B7FADB7-C301-4D06-89B7-6864B81342A4}" destId="{B5EADF81-4EB4-42A1-A233-1AD34AB7E640}" srcOrd="0" destOrd="0" presId="urn:microsoft.com/office/officeart/2005/8/layout/vList6"/>
    <dgm:cxn modelId="{E8493AA1-EB7C-4E10-907F-A7A27BE31DF8}" type="presParOf" srcId="{B5EADF81-4EB4-42A1-A233-1AD34AB7E640}" destId="{835715D9-D27B-487E-91FD-1FFA4EFB6E88}" srcOrd="0" destOrd="0" presId="urn:microsoft.com/office/officeart/2005/8/layout/vList6"/>
    <dgm:cxn modelId="{CBD5E559-083C-463D-957C-E2EDB774FB28}" type="presParOf" srcId="{B5EADF81-4EB4-42A1-A233-1AD34AB7E640}" destId="{564B26DF-F6A1-419E-916B-B93ECFB43F82}" srcOrd="1" destOrd="0" presId="urn:microsoft.com/office/officeart/2005/8/layout/vList6"/>
    <dgm:cxn modelId="{75D41B57-A925-497D-9123-2CCF47BEA1BA}" type="presParOf" srcId="{9B7FADB7-C301-4D06-89B7-6864B81342A4}" destId="{B141855C-1136-4044-A8D0-A8A714267E9C}" srcOrd="1" destOrd="0" presId="urn:microsoft.com/office/officeart/2005/8/layout/vList6"/>
    <dgm:cxn modelId="{79E008CB-49FF-45AF-A0B4-0AB2D7F45B90}" type="presParOf" srcId="{9B7FADB7-C301-4D06-89B7-6864B81342A4}" destId="{28CE9529-356D-4134-9B9B-50A539BBC1EB}" srcOrd="2" destOrd="0" presId="urn:microsoft.com/office/officeart/2005/8/layout/vList6"/>
    <dgm:cxn modelId="{F78BA7C2-6537-4F0D-B9EB-BEA454DB177F}" type="presParOf" srcId="{28CE9529-356D-4134-9B9B-50A539BBC1EB}" destId="{94ECF708-17DC-45B0-BC21-81D9FF3801E3}" srcOrd="0" destOrd="0" presId="urn:microsoft.com/office/officeart/2005/8/layout/vList6"/>
    <dgm:cxn modelId="{B8598041-CF16-4596-BB25-8762FED2EAC2}" type="presParOf" srcId="{28CE9529-356D-4134-9B9B-50A539BBC1EB}" destId="{513BA3AB-FE24-4FE9-A788-51879565AB6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E65AE1-0D7E-40FA-8909-5C9EA725B33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1A69607-C1F7-4447-9220-DD486684D0D8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PAMIĘTAJMY</a:t>
          </a:r>
          <a:r>
            <a:rPr lang="pl-PL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</a:p>
      </dgm:t>
    </dgm:pt>
    <dgm:pt modelId="{AE639731-A47A-4869-A638-438AB918DEB8}" type="parTrans" cxnId="{CB9799C1-1D91-475E-B4C6-73813CABA1B3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C2E8F2F-796C-49C8-8993-A9FBE2F014D2}" type="sibTrans" cxnId="{CB9799C1-1D91-475E-B4C6-73813CABA1B3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05A946A0-67A7-4BB5-8C0C-59104A61B926}">
      <dgm:prSet custT="1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pPr algn="just"/>
          <a:r>
            <a:rPr lang="pl-PL" sz="1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Każdy dokument wysyłany za pomocą platformy e-PUAP bądź CU </a:t>
          </a:r>
          <a:r>
            <a:rPr lang="pl-PL" sz="18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traktowany jest jak oryginał i </a:t>
          </a:r>
          <a:r>
            <a:rPr lang="pl-PL" sz="1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powinien być </a:t>
          </a:r>
          <a:r>
            <a:rPr lang="pl-PL" sz="18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wysłany wyłącznie tą drogą (bez wersji papierowej) i podpisywany bezpiecznym podpisem elektronicznym</a:t>
          </a:r>
          <a:r>
            <a:rPr lang="pl-PL" sz="1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weryfikowanym przy pomocy kwalifikowanego certyfikatu</a:t>
          </a:r>
          <a:r>
            <a:rPr lang="de-DE" sz="1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pl-PL" sz="18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4DB9678-5641-45C3-A6A8-A919F4A1548D}" type="parTrans" cxnId="{E698E66A-D613-4027-89DB-FA3582E258FB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30AE977-E571-4382-B251-2EBC42C6EDA2}" type="sibTrans" cxnId="{E698E66A-D613-4027-89DB-FA3582E258FB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CA06DD9-8015-4BFF-A60C-AD2A8B25E1C5}">
      <dgm:prSet custT="1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pPr algn="just"/>
          <a:r>
            <a:rPr lang="pl-PL" sz="1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 każdym dokumentem podpisywanym elektroniczne pracujemy tylko cyfrowo, tj. </a:t>
          </a:r>
          <a:r>
            <a:rPr lang="pl-PL" sz="1800" u="sng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uzupełniamy w danym programie komputerowym</a:t>
          </a:r>
          <a:r>
            <a:rPr lang="pl-PL" sz="1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dającym się zapisać, a następnie odczytać </a:t>
          </a:r>
          <a:r>
            <a:rPr lang="pl-PL" sz="18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nie powinno się dokumentu drukować, podpisywać odręcznym podpisem, opatrywać pieczęcią Wójta/Burmistrza/Prezydenta i Skarbnika Gminy, skanować, a ostatecznie podpisywać elektronicznie i wysyłać.</a:t>
          </a:r>
          <a:endParaRPr lang="pl-PL" sz="18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961A3BA-643E-4942-85E4-52DFD156F587}" type="parTrans" cxnId="{B8610945-7CAA-4C53-B7A4-B163A28E7C46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F382B4A-8CC5-4E91-92BA-20709AEF65EC}" type="sibTrans" cxnId="{B8610945-7CAA-4C53-B7A4-B163A28E7C46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438D357-161F-49C8-80E4-E8AA86C63DFD}">
      <dgm:prSet custT="1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pPr algn="just"/>
          <a:r>
            <a:rPr lang="pl-PL" sz="1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obrocie prawnym, jako dokument elektroniczny traktuje się każdy dokument, który daje się przedstawić w postaci cyfrowej. Dokumenty takie mogą być dowolnie konwertowane i zapisywane na wszelkich nośnikach, pod warunkiem, że można je później odczytać i przywrócić im pierwotną postać. Ten sam dokument elektroniczny może być zapisany w wielu różnych miejscach i na różnych nośnikach jednocześnie.</a:t>
          </a:r>
        </a:p>
      </dgm:t>
    </dgm:pt>
    <dgm:pt modelId="{68121FDB-CDCF-40CB-A4C2-A0FBEC060D9A}" type="parTrans" cxnId="{DEB94FFA-3061-4B6C-AB29-DF9A747AD397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571C80D-26A2-4A04-AC9F-88B321E98D01}" type="sibTrans" cxnId="{DEB94FFA-3061-4B6C-AB29-DF9A747AD397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05B28AE-2DA1-47B0-BBDD-67E798682A62}">
      <dgm:prSet custT="1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pPr algn="just"/>
          <a:endParaRPr lang="pl-PL" sz="18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0BA817E-F877-4660-82A1-588F5D21A77C}" type="parTrans" cxnId="{8797299A-0FCC-4AB7-A914-758AFF161DB8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849B44E-7B97-45AF-AF23-9A90BD076B7E}" type="sibTrans" cxnId="{8797299A-0FCC-4AB7-A914-758AFF161DB8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131453F-1533-4DA2-927A-84873C1D2CA5}">
      <dgm:prSet custT="1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pPr algn="just"/>
          <a:endParaRPr lang="pl-PL" sz="18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127D917-B250-4BAA-8586-5B6A45D673D1}" type="parTrans" cxnId="{CB4C18FA-18C6-4EC2-8D52-40E56318AE42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03199B75-87D1-477C-BA44-5587996973A5}" type="sibTrans" cxnId="{CB4C18FA-18C6-4EC2-8D52-40E56318AE42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79BEA29-8626-4FCB-866F-F9E46ADD6FD0}" type="pres">
      <dgm:prSet presAssocID="{B0E65AE1-0D7E-40FA-8909-5C9EA725B337}" presName="Name0" presStyleCnt="0">
        <dgm:presLayoutVars>
          <dgm:dir/>
          <dgm:animLvl val="lvl"/>
          <dgm:resizeHandles val="exact"/>
        </dgm:presLayoutVars>
      </dgm:prSet>
      <dgm:spPr/>
    </dgm:pt>
    <dgm:pt modelId="{138FB776-5C50-43E4-A1BC-F564A6967C68}" type="pres">
      <dgm:prSet presAssocID="{11A69607-C1F7-4447-9220-DD486684D0D8}" presName="linNode" presStyleCnt="0"/>
      <dgm:spPr/>
    </dgm:pt>
    <dgm:pt modelId="{2241F437-64DA-409A-AB93-2128FAEA3D2C}" type="pres">
      <dgm:prSet presAssocID="{11A69607-C1F7-4447-9220-DD486684D0D8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7E997429-F6BD-425A-A481-FA7C898CD42F}" type="pres">
      <dgm:prSet presAssocID="{11A69607-C1F7-4447-9220-DD486684D0D8}" presName="descendantText" presStyleLbl="alignAccFollowNode1" presStyleIdx="0" presStyleCnt="1" custScaleX="246750" custScaleY="125083">
        <dgm:presLayoutVars>
          <dgm:bulletEnabled val="1"/>
        </dgm:presLayoutVars>
      </dgm:prSet>
      <dgm:spPr/>
    </dgm:pt>
  </dgm:ptLst>
  <dgm:cxnLst>
    <dgm:cxn modelId="{ACA97018-D16C-4309-AAFB-E95D4AD1CD7A}" type="presOf" srcId="{9131453F-1533-4DA2-927A-84873C1D2CA5}" destId="{7E997429-F6BD-425A-A481-FA7C898CD42F}" srcOrd="0" destOrd="3" presId="urn:microsoft.com/office/officeart/2005/8/layout/vList5"/>
    <dgm:cxn modelId="{B8610945-7CAA-4C53-B7A4-B163A28E7C46}" srcId="{11A69607-C1F7-4447-9220-DD486684D0D8}" destId="{ECA06DD9-8015-4BFF-A60C-AD2A8B25E1C5}" srcOrd="2" destOrd="0" parTransId="{C961A3BA-643E-4942-85E4-52DFD156F587}" sibTransId="{5F382B4A-8CC5-4E91-92BA-20709AEF65EC}"/>
    <dgm:cxn modelId="{E698E66A-D613-4027-89DB-FA3582E258FB}" srcId="{11A69607-C1F7-4447-9220-DD486684D0D8}" destId="{05A946A0-67A7-4BB5-8C0C-59104A61B926}" srcOrd="0" destOrd="0" parTransId="{F4DB9678-5641-45C3-A6A8-A919F4A1548D}" sibTransId="{230AE977-E571-4382-B251-2EBC42C6EDA2}"/>
    <dgm:cxn modelId="{A2E0A34B-B17E-4519-BDBA-1B1539DAF15C}" type="presOf" srcId="{105B28AE-2DA1-47B0-BBDD-67E798682A62}" destId="{7E997429-F6BD-425A-A481-FA7C898CD42F}" srcOrd="0" destOrd="1" presId="urn:microsoft.com/office/officeart/2005/8/layout/vList5"/>
    <dgm:cxn modelId="{52C9B17A-7C3F-48EA-851E-E57CE74AE663}" type="presOf" srcId="{ECA06DD9-8015-4BFF-A60C-AD2A8B25E1C5}" destId="{7E997429-F6BD-425A-A481-FA7C898CD42F}" srcOrd="0" destOrd="2" presId="urn:microsoft.com/office/officeart/2005/8/layout/vList5"/>
    <dgm:cxn modelId="{E3869A8C-82E6-40C7-A93B-6D5990404EAA}" type="presOf" srcId="{11A69607-C1F7-4447-9220-DD486684D0D8}" destId="{2241F437-64DA-409A-AB93-2128FAEA3D2C}" srcOrd="0" destOrd="0" presId="urn:microsoft.com/office/officeart/2005/8/layout/vList5"/>
    <dgm:cxn modelId="{8797299A-0FCC-4AB7-A914-758AFF161DB8}" srcId="{11A69607-C1F7-4447-9220-DD486684D0D8}" destId="{105B28AE-2DA1-47B0-BBDD-67E798682A62}" srcOrd="1" destOrd="0" parTransId="{00BA817E-F877-4660-82A1-588F5D21A77C}" sibTransId="{4849B44E-7B97-45AF-AF23-9A90BD076B7E}"/>
    <dgm:cxn modelId="{0BE5A2A7-19FF-403F-94D0-F29D6AD27317}" type="presOf" srcId="{05A946A0-67A7-4BB5-8C0C-59104A61B926}" destId="{7E997429-F6BD-425A-A481-FA7C898CD42F}" srcOrd="0" destOrd="0" presId="urn:microsoft.com/office/officeart/2005/8/layout/vList5"/>
    <dgm:cxn modelId="{4F3819B3-A5F8-4EF2-A00D-A187BB7F56E4}" type="presOf" srcId="{B0E65AE1-0D7E-40FA-8909-5C9EA725B337}" destId="{979BEA29-8626-4FCB-866F-F9E46ADD6FD0}" srcOrd="0" destOrd="0" presId="urn:microsoft.com/office/officeart/2005/8/layout/vList5"/>
    <dgm:cxn modelId="{D887BAB4-741B-4DB2-ADA9-2E7CC131CD7C}" type="presOf" srcId="{7438D357-161F-49C8-80E4-E8AA86C63DFD}" destId="{7E997429-F6BD-425A-A481-FA7C898CD42F}" srcOrd="0" destOrd="4" presId="urn:microsoft.com/office/officeart/2005/8/layout/vList5"/>
    <dgm:cxn modelId="{CB9799C1-1D91-475E-B4C6-73813CABA1B3}" srcId="{B0E65AE1-0D7E-40FA-8909-5C9EA725B337}" destId="{11A69607-C1F7-4447-9220-DD486684D0D8}" srcOrd="0" destOrd="0" parTransId="{AE639731-A47A-4869-A638-438AB918DEB8}" sibTransId="{7C2E8F2F-796C-49C8-8993-A9FBE2F014D2}"/>
    <dgm:cxn modelId="{CB4C18FA-18C6-4EC2-8D52-40E56318AE42}" srcId="{11A69607-C1F7-4447-9220-DD486684D0D8}" destId="{9131453F-1533-4DA2-927A-84873C1D2CA5}" srcOrd="3" destOrd="0" parTransId="{A127D917-B250-4BAA-8586-5B6A45D673D1}" sibTransId="{03199B75-87D1-477C-BA44-5587996973A5}"/>
    <dgm:cxn modelId="{DEB94FFA-3061-4B6C-AB29-DF9A747AD397}" srcId="{11A69607-C1F7-4447-9220-DD486684D0D8}" destId="{7438D357-161F-49C8-80E4-E8AA86C63DFD}" srcOrd="4" destOrd="0" parTransId="{68121FDB-CDCF-40CB-A4C2-A0FBEC060D9A}" sibTransId="{4571C80D-26A2-4A04-AC9F-88B321E98D01}"/>
    <dgm:cxn modelId="{70584C67-4937-469B-90DD-A76DFAF55597}" type="presParOf" srcId="{979BEA29-8626-4FCB-866F-F9E46ADD6FD0}" destId="{138FB776-5C50-43E4-A1BC-F564A6967C68}" srcOrd="0" destOrd="0" presId="urn:microsoft.com/office/officeart/2005/8/layout/vList5"/>
    <dgm:cxn modelId="{F6210589-BEF8-4693-8D5B-5368BA264E04}" type="presParOf" srcId="{138FB776-5C50-43E4-A1BC-F564A6967C68}" destId="{2241F437-64DA-409A-AB93-2128FAEA3D2C}" srcOrd="0" destOrd="0" presId="urn:microsoft.com/office/officeart/2005/8/layout/vList5"/>
    <dgm:cxn modelId="{58C682B1-9518-490F-8B40-940D75A68A24}" type="presParOf" srcId="{138FB776-5C50-43E4-A1BC-F564A6967C68}" destId="{7E997429-F6BD-425A-A481-FA7C898CD42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2A3E31-FFC7-4DB8-B5AA-80642BFCD21D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DBC64611-D8C3-4EA7-99B6-30C887C28BEB}">
      <dgm:prSet custT="1"/>
      <dgm:spPr/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realizację niezliczonej ilości sprawozdań resortowych i jednorazowych, </a:t>
          </a:r>
          <a:b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często w bardzo krótkim czasie</a:t>
          </a:r>
          <a:endParaRPr lang="pl-PL" sz="18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9019965-6B75-4464-84B9-38809C03F743}" type="parTrans" cxnId="{DA16791F-1287-43B2-AD52-1EEF0A22970E}">
      <dgm:prSet/>
      <dgm:spPr/>
      <dgm:t>
        <a:bodyPr/>
        <a:lstStyle/>
        <a:p>
          <a:endParaRPr lang="pl-PL" sz="2400"/>
        </a:p>
      </dgm:t>
    </dgm:pt>
    <dgm:pt modelId="{33E6863C-A56E-4FE9-BC85-24CE01D8E0E6}" type="sibTrans" cxnId="{DA16791F-1287-43B2-AD52-1EEF0A22970E}">
      <dgm:prSet/>
      <dgm:spPr/>
      <dgm:t>
        <a:bodyPr/>
        <a:lstStyle/>
        <a:p>
          <a:endParaRPr lang="pl-PL" sz="2400"/>
        </a:p>
      </dgm:t>
    </dgm:pt>
    <dgm:pt modelId="{9377052C-DB65-4B50-8FD1-100D8C8F9E25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szybkość udzielania informacji w sytuacjach nagłych i działania podejmowane w sytuacjach kryzysowych</a:t>
          </a:r>
          <a:endParaRPr lang="pl-PL" sz="18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8F7693B-B929-4CD5-9924-54E8BEB8ED56}" type="parTrans" cxnId="{7E406A58-3061-42CC-9636-68FB7BD6F5B4}">
      <dgm:prSet/>
      <dgm:spPr/>
      <dgm:t>
        <a:bodyPr/>
        <a:lstStyle/>
        <a:p>
          <a:endParaRPr lang="pl-PL" sz="2400"/>
        </a:p>
      </dgm:t>
    </dgm:pt>
    <dgm:pt modelId="{3CBD3496-9B1E-404F-964F-FFBAE5516F66}" type="sibTrans" cxnId="{7E406A58-3061-42CC-9636-68FB7BD6F5B4}">
      <dgm:prSet/>
      <dgm:spPr/>
      <dgm:t>
        <a:bodyPr/>
        <a:lstStyle/>
        <a:p>
          <a:endParaRPr lang="pl-PL" sz="2400"/>
        </a:p>
      </dgm:t>
    </dgm:pt>
    <dgm:pt modelId="{55A07D8B-82C5-49DB-88FE-330228E10E20}">
      <dgm:prSet custT="1"/>
      <dgm:spPr/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zgłaszanie uwag, wniosków i spostrzeżeń usprawniających współpracę</a:t>
          </a:r>
          <a:endParaRPr lang="pl-PL" sz="18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5B61D10-70E8-451B-8C57-99FDF6E38132}" type="parTrans" cxnId="{30F3634B-22DE-4509-B145-9240157006CB}">
      <dgm:prSet/>
      <dgm:spPr/>
      <dgm:t>
        <a:bodyPr/>
        <a:lstStyle/>
        <a:p>
          <a:endParaRPr lang="pl-PL" sz="2400"/>
        </a:p>
      </dgm:t>
    </dgm:pt>
    <dgm:pt modelId="{0172D494-8815-496D-A0AC-34878E07C32A}" type="sibTrans" cxnId="{30F3634B-22DE-4509-B145-9240157006CB}">
      <dgm:prSet/>
      <dgm:spPr/>
      <dgm:t>
        <a:bodyPr/>
        <a:lstStyle/>
        <a:p>
          <a:endParaRPr lang="pl-PL" sz="2400"/>
        </a:p>
      </dgm:t>
    </dgm:pt>
    <dgm:pt modelId="{0CC1F4C1-84DB-402F-9118-C8C41E462D2F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życzliwość w kontaktach</a:t>
          </a:r>
          <a:endParaRPr lang="pl-PL" sz="18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7C38F7C-5202-4286-AF50-646740426038}" type="parTrans" cxnId="{5CEA2F06-CA93-4BFD-9A27-CE8EFC4B134B}">
      <dgm:prSet/>
      <dgm:spPr/>
      <dgm:t>
        <a:bodyPr/>
        <a:lstStyle/>
        <a:p>
          <a:endParaRPr lang="pl-PL" sz="2400"/>
        </a:p>
      </dgm:t>
    </dgm:pt>
    <dgm:pt modelId="{82D05C92-F384-4281-9FBE-225C1CC53CD9}" type="sibTrans" cxnId="{5CEA2F06-CA93-4BFD-9A27-CE8EFC4B134B}">
      <dgm:prSet/>
      <dgm:spPr/>
      <dgm:t>
        <a:bodyPr/>
        <a:lstStyle/>
        <a:p>
          <a:endParaRPr lang="pl-PL" sz="2400"/>
        </a:p>
      </dgm:t>
    </dgm:pt>
    <dgm:pt modelId="{83CE943F-CA71-4833-84A1-87A3998131F9}">
      <dgm:prSet custT="1"/>
      <dgm:spPr/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zaangażowanie w realizację zadań</a:t>
          </a:r>
          <a:endParaRPr lang="pl-PL" sz="18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37F7B40-FBEB-4D53-9622-1FECBDC7462B}" type="parTrans" cxnId="{CA580FFE-E598-4736-B0CB-45A1283E85D3}">
      <dgm:prSet/>
      <dgm:spPr/>
      <dgm:t>
        <a:bodyPr/>
        <a:lstStyle/>
        <a:p>
          <a:endParaRPr lang="pl-PL" sz="2400"/>
        </a:p>
      </dgm:t>
    </dgm:pt>
    <dgm:pt modelId="{D5B48385-E4B6-4340-A792-EB10E8747FCB}" type="sibTrans" cxnId="{CA580FFE-E598-4736-B0CB-45A1283E85D3}">
      <dgm:prSet/>
      <dgm:spPr/>
      <dgm:t>
        <a:bodyPr/>
        <a:lstStyle/>
        <a:p>
          <a:endParaRPr lang="pl-PL" sz="2400"/>
        </a:p>
      </dgm:t>
    </dgm:pt>
    <dgm:pt modelId="{6E58FED1-6080-4739-AD72-F694E515EE45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cierpliwość, kreatywność i poczucie humoru </a:t>
          </a:r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</a:t>
          </a:r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07F8EE15-89E0-4F26-9B12-A55B176F478C}" type="parTrans" cxnId="{5380A02A-EFD9-4853-A6B8-2A16D5D1A0DB}">
      <dgm:prSet/>
      <dgm:spPr/>
      <dgm:t>
        <a:bodyPr/>
        <a:lstStyle/>
        <a:p>
          <a:endParaRPr lang="pl-PL" sz="2400"/>
        </a:p>
      </dgm:t>
    </dgm:pt>
    <dgm:pt modelId="{8221BFBE-41F8-4173-BE54-5B805681AB5E}" type="sibTrans" cxnId="{5380A02A-EFD9-4853-A6B8-2A16D5D1A0DB}">
      <dgm:prSet/>
      <dgm:spPr/>
      <dgm:t>
        <a:bodyPr/>
        <a:lstStyle/>
        <a:p>
          <a:endParaRPr lang="pl-PL" sz="2400"/>
        </a:p>
      </dgm:t>
    </dgm:pt>
    <dgm:pt modelId="{5DB1D48D-FD28-4E87-AD20-4C9D4A6C37D4}" type="pres">
      <dgm:prSet presAssocID="{942A3E31-FFC7-4DB8-B5AA-80642BFCD21D}" presName="linear" presStyleCnt="0">
        <dgm:presLayoutVars>
          <dgm:animLvl val="lvl"/>
          <dgm:resizeHandles val="exact"/>
        </dgm:presLayoutVars>
      </dgm:prSet>
      <dgm:spPr/>
    </dgm:pt>
    <dgm:pt modelId="{CDFB067A-F338-4E1F-B1FB-8E40D7E21789}" type="pres">
      <dgm:prSet presAssocID="{DBC64611-D8C3-4EA7-99B6-30C887C28BEB}" presName="parentText" presStyleLbl="node1" presStyleIdx="0" presStyleCnt="6" custLinFactY="-62" custLinFactNeighborX="-37" custLinFactNeighborY="-100000">
        <dgm:presLayoutVars>
          <dgm:chMax val="0"/>
          <dgm:bulletEnabled val="1"/>
        </dgm:presLayoutVars>
      </dgm:prSet>
      <dgm:spPr/>
    </dgm:pt>
    <dgm:pt modelId="{A0AF14A0-6A51-4559-A50F-EE01CE7E6229}" type="pres">
      <dgm:prSet presAssocID="{33E6863C-A56E-4FE9-BC85-24CE01D8E0E6}" presName="spacer" presStyleCnt="0"/>
      <dgm:spPr/>
    </dgm:pt>
    <dgm:pt modelId="{C30041E3-EF72-43A0-A57D-38A4C2A54346}" type="pres">
      <dgm:prSet presAssocID="{9377052C-DB65-4B50-8FD1-100D8C8F9E2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934E04B-EBF6-44D8-94C0-15FD27CD3C17}" type="pres">
      <dgm:prSet presAssocID="{3CBD3496-9B1E-404F-964F-FFBAE5516F66}" presName="spacer" presStyleCnt="0"/>
      <dgm:spPr/>
    </dgm:pt>
    <dgm:pt modelId="{58337607-D746-436C-A275-B2AB561BFB1A}" type="pres">
      <dgm:prSet presAssocID="{55A07D8B-82C5-49DB-88FE-330228E10E2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6D48AF4-F9C1-4900-B342-9D8FBE3A2E37}" type="pres">
      <dgm:prSet presAssocID="{0172D494-8815-496D-A0AC-34878E07C32A}" presName="spacer" presStyleCnt="0"/>
      <dgm:spPr/>
    </dgm:pt>
    <dgm:pt modelId="{4207DE8C-3781-424F-876A-A0EE663F424C}" type="pres">
      <dgm:prSet presAssocID="{0CC1F4C1-84DB-402F-9118-C8C41E462D2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50A5381-8ACB-41CE-AAAF-91B5D9ED10A9}" type="pres">
      <dgm:prSet presAssocID="{82D05C92-F384-4281-9FBE-225C1CC53CD9}" presName="spacer" presStyleCnt="0"/>
      <dgm:spPr/>
    </dgm:pt>
    <dgm:pt modelId="{BA7411AD-15D8-4414-BA50-80192DF93D20}" type="pres">
      <dgm:prSet presAssocID="{83CE943F-CA71-4833-84A1-87A3998131F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C409436-C07C-4336-B32F-14C84638B278}" type="pres">
      <dgm:prSet presAssocID="{D5B48385-E4B6-4340-A792-EB10E8747FCB}" presName="spacer" presStyleCnt="0"/>
      <dgm:spPr/>
    </dgm:pt>
    <dgm:pt modelId="{996C286A-E7EF-43E0-A541-727E3B0FC7BB}" type="pres">
      <dgm:prSet presAssocID="{6E58FED1-6080-4739-AD72-F694E515EE4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0FDF504-3B36-4163-9B41-78EA84F63364}" type="presOf" srcId="{942A3E31-FFC7-4DB8-B5AA-80642BFCD21D}" destId="{5DB1D48D-FD28-4E87-AD20-4C9D4A6C37D4}" srcOrd="0" destOrd="0" presId="urn:microsoft.com/office/officeart/2005/8/layout/vList2"/>
    <dgm:cxn modelId="{5CEA2F06-CA93-4BFD-9A27-CE8EFC4B134B}" srcId="{942A3E31-FFC7-4DB8-B5AA-80642BFCD21D}" destId="{0CC1F4C1-84DB-402F-9118-C8C41E462D2F}" srcOrd="3" destOrd="0" parTransId="{77C38F7C-5202-4286-AF50-646740426038}" sibTransId="{82D05C92-F384-4281-9FBE-225C1CC53CD9}"/>
    <dgm:cxn modelId="{799BF412-CEC4-4C23-89FE-1567E87CFCB6}" type="presOf" srcId="{9377052C-DB65-4B50-8FD1-100D8C8F9E25}" destId="{C30041E3-EF72-43A0-A57D-38A4C2A54346}" srcOrd="0" destOrd="0" presId="urn:microsoft.com/office/officeart/2005/8/layout/vList2"/>
    <dgm:cxn modelId="{97C54815-790A-48BD-850E-C77CF998586B}" type="presOf" srcId="{0CC1F4C1-84DB-402F-9118-C8C41E462D2F}" destId="{4207DE8C-3781-424F-876A-A0EE663F424C}" srcOrd="0" destOrd="0" presId="urn:microsoft.com/office/officeart/2005/8/layout/vList2"/>
    <dgm:cxn modelId="{DA16791F-1287-43B2-AD52-1EEF0A22970E}" srcId="{942A3E31-FFC7-4DB8-B5AA-80642BFCD21D}" destId="{DBC64611-D8C3-4EA7-99B6-30C887C28BEB}" srcOrd="0" destOrd="0" parTransId="{99019965-6B75-4464-84B9-38809C03F743}" sibTransId="{33E6863C-A56E-4FE9-BC85-24CE01D8E0E6}"/>
    <dgm:cxn modelId="{5380A02A-EFD9-4853-A6B8-2A16D5D1A0DB}" srcId="{942A3E31-FFC7-4DB8-B5AA-80642BFCD21D}" destId="{6E58FED1-6080-4739-AD72-F694E515EE45}" srcOrd="5" destOrd="0" parTransId="{07F8EE15-89E0-4F26-9B12-A55B176F478C}" sibTransId="{8221BFBE-41F8-4173-BE54-5B805681AB5E}"/>
    <dgm:cxn modelId="{30F3634B-22DE-4509-B145-9240157006CB}" srcId="{942A3E31-FFC7-4DB8-B5AA-80642BFCD21D}" destId="{55A07D8B-82C5-49DB-88FE-330228E10E20}" srcOrd="2" destOrd="0" parTransId="{E5B61D10-70E8-451B-8C57-99FDF6E38132}" sibTransId="{0172D494-8815-496D-A0AC-34878E07C32A}"/>
    <dgm:cxn modelId="{55E4F66E-AC77-4477-9A77-23DD8D94C48A}" type="presOf" srcId="{DBC64611-D8C3-4EA7-99B6-30C887C28BEB}" destId="{CDFB067A-F338-4E1F-B1FB-8E40D7E21789}" srcOrd="0" destOrd="0" presId="urn:microsoft.com/office/officeart/2005/8/layout/vList2"/>
    <dgm:cxn modelId="{7E406A58-3061-42CC-9636-68FB7BD6F5B4}" srcId="{942A3E31-FFC7-4DB8-B5AA-80642BFCD21D}" destId="{9377052C-DB65-4B50-8FD1-100D8C8F9E25}" srcOrd="1" destOrd="0" parTransId="{58F7693B-B929-4CD5-9924-54E8BEB8ED56}" sibTransId="{3CBD3496-9B1E-404F-964F-FFBAE5516F66}"/>
    <dgm:cxn modelId="{0A34C282-7D85-435D-8379-BEC0C31D0860}" type="presOf" srcId="{55A07D8B-82C5-49DB-88FE-330228E10E20}" destId="{58337607-D746-436C-A275-B2AB561BFB1A}" srcOrd="0" destOrd="0" presId="urn:microsoft.com/office/officeart/2005/8/layout/vList2"/>
    <dgm:cxn modelId="{715BFB8A-214B-43A9-9566-3E8F6189FF56}" type="presOf" srcId="{6E58FED1-6080-4739-AD72-F694E515EE45}" destId="{996C286A-E7EF-43E0-A541-727E3B0FC7BB}" srcOrd="0" destOrd="0" presId="urn:microsoft.com/office/officeart/2005/8/layout/vList2"/>
    <dgm:cxn modelId="{065A21F2-E060-4497-BFEA-29A405DE3321}" type="presOf" srcId="{83CE943F-CA71-4833-84A1-87A3998131F9}" destId="{BA7411AD-15D8-4414-BA50-80192DF93D20}" srcOrd="0" destOrd="0" presId="urn:microsoft.com/office/officeart/2005/8/layout/vList2"/>
    <dgm:cxn modelId="{CA580FFE-E598-4736-B0CB-45A1283E85D3}" srcId="{942A3E31-FFC7-4DB8-B5AA-80642BFCD21D}" destId="{83CE943F-CA71-4833-84A1-87A3998131F9}" srcOrd="4" destOrd="0" parTransId="{437F7B40-FBEB-4D53-9622-1FECBDC7462B}" sibTransId="{D5B48385-E4B6-4340-A792-EB10E8747FCB}"/>
    <dgm:cxn modelId="{F4620AC6-736F-4F97-A658-CF4AA2C60EE2}" type="presParOf" srcId="{5DB1D48D-FD28-4E87-AD20-4C9D4A6C37D4}" destId="{CDFB067A-F338-4E1F-B1FB-8E40D7E21789}" srcOrd="0" destOrd="0" presId="urn:microsoft.com/office/officeart/2005/8/layout/vList2"/>
    <dgm:cxn modelId="{18329C70-F5D1-46AC-AEEF-7630C7EDC823}" type="presParOf" srcId="{5DB1D48D-FD28-4E87-AD20-4C9D4A6C37D4}" destId="{A0AF14A0-6A51-4559-A50F-EE01CE7E6229}" srcOrd="1" destOrd="0" presId="urn:microsoft.com/office/officeart/2005/8/layout/vList2"/>
    <dgm:cxn modelId="{8F108B95-556C-4A3B-A21C-BDA01B24740D}" type="presParOf" srcId="{5DB1D48D-FD28-4E87-AD20-4C9D4A6C37D4}" destId="{C30041E3-EF72-43A0-A57D-38A4C2A54346}" srcOrd="2" destOrd="0" presId="urn:microsoft.com/office/officeart/2005/8/layout/vList2"/>
    <dgm:cxn modelId="{F9F34A1C-C8E2-4C05-81BE-43E833BD96FA}" type="presParOf" srcId="{5DB1D48D-FD28-4E87-AD20-4C9D4A6C37D4}" destId="{6934E04B-EBF6-44D8-94C0-15FD27CD3C17}" srcOrd="3" destOrd="0" presId="urn:microsoft.com/office/officeart/2005/8/layout/vList2"/>
    <dgm:cxn modelId="{7BCF1C0C-6674-4581-90EC-B80E40F6047B}" type="presParOf" srcId="{5DB1D48D-FD28-4E87-AD20-4C9D4A6C37D4}" destId="{58337607-D746-436C-A275-B2AB561BFB1A}" srcOrd="4" destOrd="0" presId="urn:microsoft.com/office/officeart/2005/8/layout/vList2"/>
    <dgm:cxn modelId="{A9ADDDF6-2D35-439F-AAB2-EE836AE0DD15}" type="presParOf" srcId="{5DB1D48D-FD28-4E87-AD20-4C9D4A6C37D4}" destId="{66D48AF4-F9C1-4900-B342-9D8FBE3A2E37}" srcOrd="5" destOrd="0" presId="urn:microsoft.com/office/officeart/2005/8/layout/vList2"/>
    <dgm:cxn modelId="{2C0B2F74-6A1A-483B-BBDA-9C707AD60357}" type="presParOf" srcId="{5DB1D48D-FD28-4E87-AD20-4C9D4A6C37D4}" destId="{4207DE8C-3781-424F-876A-A0EE663F424C}" srcOrd="6" destOrd="0" presId="urn:microsoft.com/office/officeart/2005/8/layout/vList2"/>
    <dgm:cxn modelId="{E7ACB827-0B8D-4498-9ABF-F651622BBA8A}" type="presParOf" srcId="{5DB1D48D-FD28-4E87-AD20-4C9D4A6C37D4}" destId="{F50A5381-8ACB-41CE-AAAF-91B5D9ED10A9}" srcOrd="7" destOrd="0" presId="urn:microsoft.com/office/officeart/2005/8/layout/vList2"/>
    <dgm:cxn modelId="{F67D24B1-7CD0-4DAB-83B0-9A0ADB3E95DE}" type="presParOf" srcId="{5DB1D48D-FD28-4E87-AD20-4C9D4A6C37D4}" destId="{BA7411AD-15D8-4414-BA50-80192DF93D20}" srcOrd="8" destOrd="0" presId="urn:microsoft.com/office/officeart/2005/8/layout/vList2"/>
    <dgm:cxn modelId="{D2B11FCD-C746-4FBB-B73E-3C3216979E34}" type="presParOf" srcId="{5DB1D48D-FD28-4E87-AD20-4C9D4A6C37D4}" destId="{0C409436-C07C-4336-B32F-14C84638B278}" srcOrd="9" destOrd="0" presId="urn:microsoft.com/office/officeart/2005/8/layout/vList2"/>
    <dgm:cxn modelId="{31D898DC-9BDF-4D4D-B9BF-18CCC90275ED}" type="presParOf" srcId="{5DB1D48D-FD28-4E87-AD20-4C9D4A6C37D4}" destId="{996C286A-E7EF-43E0-A541-727E3B0FC7B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A7D005-5B9B-49FF-8C35-917300E9B2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C07670A-623E-4A56-A93B-7B9A304682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697 mln zł </a:t>
          </a:r>
          <a:r>
            <a:rPr lang="pl-PL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ŚR, ZDO, FA, ŚW</a:t>
          </a:r>
        </a:p>
      </dgm:t>
    </dgm:pt>
    <dgm:pt modelId="{12229E5A-2DE9-45FC-96AF-3DF880ABEBC5}" type="parTrans" cxnId="{9CD6FB74-E4EE-41E4-ACC3-C9F2DD35B4B7}">
      <dgm:prSet/>
      <dgm:spPr/>
      <dgm:t>
        <a:bodyPr/>
        <a:lstStyle/>
        <a:p>
          <a:endParaRPr lang="pl-PL"/>
        </a:p>
      </dgm:t>
    </dgm:pt>
    <dgm:pt modelId="{2D6F9BFA-3414-422F-9175-49AB2B2B0E7B}" type="sibTrans" cxnId="{9CD6FB74-E4EE-41E4-ACC3-C9F2DD35B4B7}">
      <dgm:prSet/>
      <dgm:spPr/>
      <dgm:t>
        <a:bodyPr/>
        <a:lstStyle/>
        <a:p>
          <a:endParaRPr lang="pl-PL"/>
        </a:p>
      </dgm:t>
    </dgm:pt>
    <dgm:pt modelId="{BE6FEDFD-6C3A-4137-81C5-1A85608B77B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54 mln zł </a:t>
          </a:r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zasiłki stałe</a:t>
          </a:r>
        </a:p>
      </dgm:t>
    </dgm:pt>
    <dgm:pt modelId="{A825E365-90E7-4B6A-A87F-83336927356A}" type="parTrans" cxnId="{CAA8DC33-CC36-418D-8377-DD87E5DC97B3}">
      <dgm:prSet/>
      <dgm:spPr/>
      <dgm:t>
        <a:bodyPr/>
        <a:lstStyle/>
        <a:p>
          <a:endParaRPr lang="pl-PL"/>
        </a:p>
      </dgm:t>
    </dgm:pt>
    <dgm:pt modelId="{4DCBA673-9832-4543-8001-31AE959E461E}" type="sibTrans" cxnId="{CAA8DC33-CC36-418D-8377-DD87E5DC97B3}">
      <dgm:prSet/>
      <dgm:spPr/>
      <dgm:t>
        <a:bodyPr/>
        <a:lstStyle/>
        <a:p>
          <a:endParaRPr lang="pl-PL"/>
        </a:p>
      </dgm:t>
    </dgm:pt>
    <dgm:pt modelId="{40044EEB-0B70-4CD1-9383-15BDC71ED82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53 mln zł </a:t>
          </a:r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zasiłki okresowe</a:t>
          </a:r>
        </a:p>
      </dgm:t>
    </dgm:pt>
    <dgm:pt modelId="{BCC6347E-9957-4987-9B5F-CA287E389035}" type="parTrans" cxnId="{363D9226-9C08-4460-8B3A-F92573C6ED12}">
      <dgm:prSet/>
      <dgm:spPr/>
      <dgm:t>
        <a:bodyPr/>
        <a:lstStyle/>
        <a:p>
          <a:endParaRPr lang="pl-PL"/>
        </a:p>
      </dgm:t>
    </dgm:pt>
    <dgm:pt modelId="{FABD8777-8BC4-4CAC-9D7C-85294D3A5914}" type="sibTrans" cxnId="{363D9226-9C08-4460-8B3A-F92573C6ED12}">
      <dgm:prSet/>
      <dgm:spPr/>
      <dgm:t>
        <a:bodyPr/>
        <a:lstStyle/>
        <a:p>
          <a:endParaRPr lang="pl-PL"/>
        </a:p>
      </dgm:t>
    </dgm:pt>
    <dgm:pt modelId="{7E962B91-82EF-4608-9133-B4D9EA513CC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34 mln zł </a:t>
          </a:r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Posiłek w szkle i w domu</a:t>
          </a:r>
        </a:p>
      </dgm:t>
    </dgm:pt>
    <dgm:pt modelId="{7B714518-DB72-4A25-AFD1-48F8B8314E37}" type="parTrans" cxnId="{3407D5A2-4148-4D82-8832-150589869FDB}">
      <dgm:prSet/>
      <dgm:spPr/>
      <dgm:t>
        <a:bodyPr/>
        <a:lstStyle/>
        <a:p>
          <a:endParaRPr lang="pl-PL"/>
        </a:p>
      </dgm:t>
    </dgm:pt>
    <dgm:pt modelId="{81537B57-C94B-47CF-971A-FFCF225DB1E5}" type="sibTrans" cxnId="{3407D5A2-4148-4D82-8832-150589869FDB}">
      <dgm:prSet/>
      <dgm:spPr/>
      <dgm:t>
        <a:bodyPr/>
        <a:lstStyle/>
        <a:p>
          <a:endParaRPr lang="pl-PL"/>
        </a:p>
      </dgm:t>
    </dgm:pt>
    <dgm:pt modelId="{487B77A0-A79C-4624-957E-51DA2F854CC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26 mln zł </a:t>
          </a:r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Ośrodki Pomocy Społecznej</a:t>
          </a:r>
        </a:p>
      </dgm:t>
    </dgm:pt>
    <dgm:pt modelId="{A8B8A694-D5FC-4B56-98DC-4113AF103A93}" type="parTrans" cxnId="{52CF7A96-49BC-431B-83C6-90E0A89BA5F2}">
      <dgm:prSet/>
      <dgm:spPr/>
      <dgm:t>
        <a:bodyPr/>
        <a:lstStyle/>
        <a:p>
          <a:endParaRPr lang="pl-PL"/>
        </a:p>
      </dgm:t>
    </dgm:pt>
    <dgm:pt modelId="{27E59DC3-526A-465A-979D-CFADB6123F0C}" type="sibTrans" cxnId="{52CF7A96-49BC-431B-83C6-90E0A89BA5F2}">
      <dgm:prSet/>
      <dgm:spPr/>
      <dgm:t>
        <a:bodyPr/>
        <a:lstStyle/>
        <a:p>
          <a:endParaRPr lang="pl-PL"/>
        </a:p>
      </dgm:t>
    </dgm:pt>
    <dgm:pt modelId="{29BE83CB-A9D2-4763-B0BD-893F941943C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69 mln zł </a:t>
          </a:r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środowiskowe domy samopomocy</a:t>
          </a:r>
        </a:p>
      </dgm:t>
    </dgm:pt>
    <dgm:pt modelId="{6BE04F57-D5D4-4FFB-B27D-1AB3E706BF1A}" type="parTrans" cxnId="{9E536086-BA93-4D84-8E3C-AF4121C0BB6D}">
      <dgm:prSet/>
      <dgm:spPr/>
      <dgm:t>
        <a:bodyPr/>
        <a:lstStyle/>
        <a:p>
          <a:endParaRPr lang="pl-PL"/>
        </a:p>
      </dgm:t>
    </dgm:pt>
    <dgm:pt modelId="{75013B40-BC3D-434B-9CBA-C02C2217052D}" type="sibTrans" cxnId="{9E536086-BA93-4D84-8E3C-AF4121C0BB6D}">
      <dgm:prSet/>
      <dgm:spPr/>
      <dgm:t>
        <a:bodyPr/>
        <a:lstStyle/>
        <a:p>
          <a:endParaRPr lang="pl-PL"/>
        </a:p>
      </dgm:t>
    </dgm:pt>
    <dgm:pt modelId="{54DD9A43-04DD-4BAD-A46A-BC11F119BFB9}" type="pres">
      <dgm:prSet presAssocID="{BAA7D005-5B9B-49FF-8C35-917300E9B255}" presName="linear" presStyleCnt="0">
        <dgm:presLayoutVars>
          <dgm:animLvl val="lvl"/>
          <dgm:resizeHandles val="exact"/>
        </dgm:presLayoutVars>
      </dgm:prSet>
      <dgm:spPr/>
    </dgm:pt>
    <dgm:pt modelId="{9821C44D-A1E2-438B-950C-DB84F35129BF}" type="pres">
      <dgm:prSet presAssocID="{EC07670A-623E-4A56-A93B-7B9A304682A0}" presName="parentText" presStyleLbl="node1" presStyleIdx="0" presStyleCnt="6" custLinFactY="-73479" custLinFactNeighborX="-1077" custLinFactNeighborY="-100000">
        <dgm:presLayoutVars>
          <dgm:chMax val="0"/>
          <dgm:bulletEnabled val="1"/>
        </dgm:presLayoutVars>
      </dgm:prSet>
      <dgm:spPr/>
    </dgm:pt>
    <dgm:pt modelId="{C4793E60-21EA-4D3D-AE18-376D5B68F65D}" type="pres">
      <dgm:prSet presAssocID="{2D6F9BFA-3414-422F-9175-49AB2B2B0E7B}" presName="spacer" presStyleCnt="0"/>
      <dgm:spPr/>
    </dgm:pt>
    <dgm:pt modelId="{94A125AC-6477-4935-AD35-1DF4D48E35F3}" type="pres">
      <dgm:prSet presAssocID="{BE6FEDFD-6C3A-4137-81C5-1A85608B77B7}" presName="parentText" presStyleLbl="node1" presStyleIdx="1" presStyleCnt="6" custLinFactY="85831" custLinFactNeighborY="100000">
        <dgm:presLayoutVars>
          <dgm:chMax val="0"/>
          <dgm:bulletEnabled val="1"/>
        </dgm:presLayoutVars>
      </dgm:prSet>
      <dgm:spPr/>
    </dgm:pt>
    <dgm:pt modelId="{A08F73B0-66F6-4D26-A3DB-70A1EF3ECA1B}" type="pres">
      <dgm:prSet presAssocID="{4DCBA673-9832-4543-8001-31AE959E461E}" presName="spacer" presStyleCnt="0"/>
      <dgm:spPr/>
    </dgm:pt>
    <dgm:pt modelId="{5E467E4B-F9D1-4278-82FC-63F27E40EF1A}" type="pres">
      <dgm:prSet presAssocID="{40044EEB-0B70-4CD1-9383-15BDC71ED822}" presName="parentText" presStyleLbl="node1" presStyleIdx="2" presStyleCnt="6" custLinFactY="97570" custLinFactNeighborY="100000">
        <dgm:presLayoutVars>
          <dgm:chMax val="0"/>
          <dgm:bulletEnabled val="1"/>
        </dgm:presLayoutVars>
      </dgm:prSet>
      <dgm:spPr/>
    </dgm:pt>
    <dgm:pt modelId="{C457EB53-9E4E-4C95-B864-168BA6A12AC3}" type="pres">
      <dgm:prSet presAssocID="{FABD8777-8BC4-4CAC-9D7C-85294D3A5914}" presName="spacer" presStyleCnt="0"/>
      <dgm:spPr/>
    </dgm:pt>
    <dgm:pt modelId="{5762A30A-E5FC-43EA-B3C9-699C0CD0CEBB}" type="pres">
      <dgm:prSet presAssocID="{29BE83CB-A9D2-4763-B0BD-893F941943C4}" presName="parentText" presStyleLbl="node1" presStyleIdx="3" presStyleCnt="6" custLinFactY="-214140" custLinFactNeighborX="294" custLinFactNeighborY="-300000">
        <dgm:presLayoutVars>
          <dgm:chMax val="0"/>
          <dgm:bulletEnabled val="1"/>
        </dgm:presLayoutVars>
      </dgm:prSet>
      <dgm:spPr/>
    </dgm:pt>
    <dgm:pt modelId="{A3A5E78B-7C24-4E54-BF3A-56983DDB8A07}" type="pres">
      <dgm:prSet presAssocID="{75013B40-BC3D-434B-9CBA-C02C2217052D}" presName="spacer" presStyleCnt="0"/>
      <dgm:spPr/>
    </dgm:pt>
    <dgm:pt modelId="{551E8A61-8699-41F0-AA4B-18F5C9AE9A13}" type="pres">
      <dgm:prSet presAssocID="{7E962B91-82EF-4608-9133-B4D9EA513CC5}" presName="parentText" presStyleLbl="node1" presStyleIdx="4" presStyleCnt="6" custLinFactY="3590" custLinFactNeighborY="100000">
        <dgm:presLayoutVars>
          <dgm:chMax val="0"/>
          <dgm:bulletEnabled val="1"/>
        </dgm:presLayoutVars>
      </dgm:prSet>
      <dgm:spPr/>
    </dgm:pt>
    <dgm:pt modelId="{5F737D7E-B670-45E5-9CB0-5B548685B78D}" type="pres">
      <dgm:prSet presAssocID="{81537B57-C94B-47CF-971A-FFCF225DB1E5}" presName="spacer" presStyleCnt="0"/>
      <dgm:spPr/>
    </dgm:pt>
    <dgm:pt modelId="{C0FF2B4C-5689-4231-84E5-1FBF8A4849B7}" type="pres">
      <dgm:prSet presAssocID="{487B77A0-A79C-4624-957E-51DA2F854CC0}" presName="parentText" presStyleLbl="node1" presStyleIdx="5" presStyleCnt="6" custLinFactY="9660" custLinFactNeighborX="376" custLinFactNeighborY="100000">
        <dgm:presLayoutVars>
          <dgm:chMax val="0"/>
          <dgm:bulletEnabled val="1"/>
        </dgm:presLayoutVars>
      </dgm:prSet>
      <dgm:spPr/>
    </dgm:pt>
  </dgm:ptLst>
  <dgm:cxnLst>
    <dgm:cxn modelId="{43460F14-1824-4F96-9AF0-A43B1D8BF0F0}" type="presOf" srcId="{40044EEB-0B70-4CD1-9383-15BDC71ED822}" destId="{5E467E4B-F9D1-4278-82FC-63F27E40EF1A}" srcOrd="0" destOrd="0" presId="urn:microsoft.com/office/officeart/2005/8/layout/vList2"/>
    <dgm:cxn modelId="{363D9226-9C08-4460-8B3A-F92573C6ED12}" srcId="{BAA7D005-5B9B-49FF-8C35-917300E9B255}" destId="{40044EEB-0B70-4CD1-9383-15BDC71ED822}" srcOrd="2" destOrd="0" parTransId="{BCC6347E-9957-4987-9B5F-CA287E389035}" sibTransId="{FABD8777-8BC4-4CAC-9D7C-85294D3A5914}"/>
    <dgm:cxn modelId="{0CAE0F2A-CCAB-4B4E-A3D2-07F0C35599C6}" type="presOf" srcId="{29BE83CB-A9D2-4763-B0BD-893F941943C4}" destId="{5762A30A-E5FC-43EA-B3C9-699C0CD0CEBB}" srcOrd="0" destOrd="0" presId="urn:microsoft.com/office/officeart/2005/8/layout/vList2"/>
    <dgm:cxn modelId="{CAA8DC33-CC36-418D-8377-DD87E5DC97B3}" srcId="{BAA7D005-5B9B-49FF-8C35-917300E9B255}" destId="{BE6FEDFD-6C3A-4137-81C5-1A85608B77B7}" srcOrd="1" destOrd="0" parTransId="{A825E365-90E7-4B6A-A87F-83336927356A}" sibTransId="{4DCBA673-9832-4543-8001-31AE959E461E}"/>
    <dgm:cxn modelId="{A2714742-3597-4B84-B330-E8EFBB75CAF2}" type="presOf" srcId="{BAA7D005-5B9B-49FF-8C35-917300E9B255}" destId="{54DD9A43-04DD-4BAD-A46A-BC11F119BFB9}" srcOrd="0" destOrd="0" presId="urn:microsoft.com/office/officeart/2005/8/layout/vList2"/>
    <dgm:cxn modelId="{9CD6FB74-E4EE-41E4-ACC3-C9F2DD35B4B7}" srcId="{BAA7D005-5B9B-49FF-8C35-917300E9B255}" destId="{EC07670A-623E-4A56-A93B-7B9A304682A0}" srcOrd="0" destOrd="0" parTransId="{12229E5A-2DE9-45FC-96AF-3DF880ABEBC5}" sibTransId="{2D6F9BFA-3414-422F-9175-49AB2B2B0E7B}"/>
    <dgm:cxn modelId="{9E536086-BA93-4D84-8E3C-AF4121C0BB6D}" srcId="{BAA7D005-5B9B-49FF-8C35-917300E9B255}" destId="{29BE83CB-A9D2-4763-B0BD-893F941943C4}" srcOrd="3" destOrd="0" parTransId="{6BE04F57-D5D4-4FFB-B27D-1AB3E706BF1A}" sibTransId="{75013B40-BC3D-434B-9CBA-C02C2217052D}"/>
    <dgm:cxn modelId="{52CF7A96-49BC-431B-83C6-90E0A89BA5F2}" srcId="{BAA7D005-5B9B-49FF-8C35-917300E9B255}" destId="{487B77A0-A79C-4624-957E-51DA2F854CC0}" srcOrd="5" destOrd="0" parTransId="{A8B8A694-D5FC-4B56-98DC-4113AF103A93}" sibTransId="{27E59DC3-526A-465A-979D-CFADB6123F0C}"/>
    <dgm:cxn modelId="{3407D5A2-4148-4D82-8832-150589869FDB}" srcId="{BAA7D005-5B9B-49FF-8C35-917300E9B255}" destId="{7E962B91-82EF-4608-9133-B4D9EA513CC5}" srcOrd="4" destOrd="0" parTransId="{7B714518-DB72-4A25-AFD1-48F8B8314E37}" sibTransId="{81537B57-C94B-47CF-971A-FFCF225DB1E5}"/>
    <dgm:cxn modelId="{E1D536A3-9C96-4645-AE48-B9DA782AEAA7}" type="presOf" srcId="{BE6FEDFD-6C3A-4137-81C5-1A85608B77B7}" destId="{94A125AC-6477-4935-AD35-1DF4D48E35F3}" srcOrd="0" destOrd="0" presId="urn:microsoft.com/office/officeart/2005/8/layout/vList2"/>
    <dgm:cxn modelId="{C5116EC8-4BA6-46B3-BE27-C63963FFE16F}" type="presOf" srcId="{7E962B91-82EF-4608-9133-B4D9EA513CC5}" destId="{551E8A61-8699-41F0-AA4B-18F5C9AE9A13}" srcOrd="0" destOrd="0" presId="urn:microsoft.com/office/officeart/2005/8/layout/vList2"/>
    <dgm:cxn modelId="{EAD343DD-BF0D-4E75-9C3D-3231C4252DEC}" type="presOf" srcId="{487B77A0-A79C-4624-957E-51DA2F854CC0}" destId="{C0FF2B4C-5689-4231-84E5-1FBF8A4849B7}" srcOrd="0" destOrd="0" presId="urn:microsoft.com/office/officeart/2005/8/layout/vList2"/>
    <dgm:cxn modelId="{B5A3C8FA-B6BF-4815-90B2-C143ECC79E05}" type="presOf" srcId="{EC07670A-623E-4A56-A93B-7B9A304682A0}" destId="{9821C44D-A1E2-438B-950C-DB84F35129BF}" srcOrd="0" destOrd="0" presId="urn:microsoft.com/office/officeart/2005/8/layout/vList2"/>
    <dgm:cxn modelId="{710EDF6A-3D28-4B5E-B112-02C59F15F10C}" type="presParOf" srcId="{54DD9A43-04DD-4BAD-A46A-BC11F119BFB9}" destId="{9821C44D-A1E2-438B-950C-DB84F35129BF}" srcOrd="0" destOrd="0" presId="urn:microsoft.com/office/officeart/2005/8/layout/vList2"/>
    <dgm:cxn modelId="{DEE8577F-AF5D-4F92-B902-304210832789}" type="presParOf" srcId="{54DD9A43-04DD-4BAD-A46A-BC11F119BFB9}" destId="{C4793E60-21EA-4D3D-AE18-376D5B68F65D}" srcOrd="1" destOrd="0" presId="urn:microsoft.com/office/officeart/2005/8/layout/vList2"/>
    <dgm:cxn modelId="{82DBF545-0A2D-4CF9-8C8A-3B55A312671E}" type="presParOf" srcId="{54DD9A43-04DD-4BAD-A46A-BC11F119BFB9}" destId="{94A125AC-6477-4935-AD35-1DF4D48E35F3}" srcOrd="2" destOrd="0" presId="urn:microsoft.com/office/officeart/2005/8/layout/vList2"/>
    <dgm:cxn modelId="{169CAF4A-86B7-4272-AACB-58A8302B5473}" type="presParOf" srcId="{54DD9A43-04DD-4BAD-A46A-BC11F119BFB9}" destId="{A08F73B0-66F6-4D26-A3DB-70A1EF3ECA1B}" srcOrd="3" destOrd="0" presId="urn:microsoft.com/office/officeart/2005/8/layout/vList2"/>
    <dgm:cxn modelId="{75A7B198-6B61-4C34-8875-BF17DE95720F}" type="presParOf" srcId="{54DD9A43-04DD-4BAD-A46A-BC11F119BFB9}" destId="{5E467E4B-F9D1-4278-82FC-63F27E40EF1A}" srcOrd="4" destOrd="0" presId="urn:microsoft.com/office/officeart/2005/8/layout/vList2"/>
    <dgm:cxn modelId="{5BF34179-70F7-49A0-8EBE-BEEA447F2A22}" type="presParOf" srcId="{54DD9A43-04DD-4BAD-A46A-BC11F119BFB9}" destId="{C457EB53-9E4E-4C95-B864-168BA6A12AC3}" srcOrd="5" destOrd="0" presId="urn:microsoft.com/office/officeart/2005/8/layout/vList2"/>
    <dgm:cxn modelId="{A8E92D8A-4277-488B-B750-4B0C999BAFC1}" type="presParOf" srcId="{54DD9A43-04DD-4BAD-A46A-BC11F119BFB9}" destId="{5762A30A-E5FC-43EA-B3C9-699C0CD0CEBB}" srcOrd="6" destOrd="0" presId="urn:microsoft.com/office/officeart/2005/8/layout/vList2"/>
    <dgm:cxn modelId="{A8C30488-EE77-437D-A394-DC97100D2056}" type="presParOf" srcId="{54DD9A43-04DD-4BAD-A46A-BC11F119BFB9}" destId="{A3A5E78B-7C24-4E54-BF3A-56983DDB8A07}" srcOrd="7" destOrd="0" presId="urn:microsoft.com/office/officeart/2005/8/layout/vList2"/>
    <dgm:cxn modelId="{725B5767-1E04-46D6-8A45-E5792459BE8B}" type="presParOf" srcId="{54DD9A43-04DD-4BAD-A46A-BC11F119BFB9}" destId="{551E8A61-8699-41F0-AA4B-18F5C9AE9A13}" srcOrd="8" destOrd="0" presId="urn:microsoft.com/office/officeart/2005/8/layout/vList2"/>
    <dgm:cxn modelId="{7AD20877-1E74-4C0C-B258-A6AC5F24D2E0}" type="presParOf" srcId="{54DD9A43-04DD-4BAD-A46A-BC11F119BFB9}" destId="{5F737D7E-B670-45E5-9CB0-5B548685B78D}" srcOrd="9" destOrd="0" presId="urn:microsoft.com/office/officeart/2005/8/layout/vList2"/>
    <dgm:cxn modelId="{90870881-94A0-4076-A1A5-36A7833E9647}" type="presParOf" srcId="{54DD9A43-04DD-4BAD-A46A-BC11F119BFB9}" destId="{C0FF2B4C-5689-4231-84E5-1FBF8A4849B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C1D479-2A1F-41C3-B399-F02016367C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3F25292-FF50-40EF-A06B-7C14FF0D5EC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56 mln zł </a:t>
          </a:r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domy pomocy społecznej</a:t>
          </a:r>
        </a:p>
      </dgm:t>
    </dgm:pt>
    <dgm:pt modelId="{8254BE85-E575-4C8F-874E-6ECBFE0953EC}" type="parTrans" cxnId="{33BE2618-5144-4664-92C3-E71F94DB63F6}">
      <dgm:prSet/>
      <dgm:spPr/>
      <dgm:t>
        <a:bodyPr/>
        <a:lstStyle/>
        <a:p>
          <a:endParaRPr lang="pl-PL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D6C6327-B044-406A-989A-154F8A746E37}" type="sibTrans" cxnId="{33BE2618-5144-4664-92C3-E71F94DB63F6}">
      <dgm:prSet/>
      <dgm:spPr/>
      <dgm:t>
        <a:bodyPr/>
        <a:lstStyle/>
        <a:p>
          <a:endParaRPr lang="pl-PL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24ABC4-99C8-4742-8EC0-3BAEFC83370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38 mln zł </a:t>
          </a:r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środowiskowe domy samopomocy</a:t>
          </a:r>
        </a:p>
      </dgm:t>
    </dgm:pt>
    <dgm:pt modelId="{3E82AC18-EF58-40DC-8517-89C594769FDC}" type="parTrans" cxnId="{26DDB981-0D34-43CD-98D3-698DDFA349FF}">
      <dgm:prSet/>
      <dgm:spPr/>
      <dgm:t>
        <a:bodyPr/>
        <a:lstStyle/>
        <a:p>
          <a:endParaRPr lang="pl-PL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FEC916B-AACD-4D1E-B698-40674665FEFD}" type="sibTrans" cxnId="{26DDB981-0D34-43CD-98D3-698DDFA349FF}">
      <dgm:prSet/>
      <dgm:spPr/>
      <dgm:t>
        <a:bodyPr/>
        <a:lstStyle/>
        <a:p>
          <a:endParaRPr lang="pl-PL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F99260-5B45-4FAD-8C6B-0590CA9EEAA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 mln zł </a:t>
          </a:r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przeciwdziałanie przemocy domowej</a:t>
          </a:r>
        </a:p>
      </dgm:t>
    </dgm:pt>
    <dgm:pt modelId="{BC5EE476-EA87-44F3-B1BD-825910FFF212}" type="parTrans" cxnId="{F0BC6920-8257-45E3-92A5-1B7951E41DC6}">
      <dgm:prSet/>
      <dgm:spPr/>
      <dgm:t>
        <a:bodyPr/>
        <a:lstStyle/>
        <a:p>
          <a:endParaRPr lang="pl-PL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B4333F-9BF8-430A-A51F-B8A7A854C3F9}" type="sibTrans" cxnId="{F0BC6920-8257-45E3-92A5-1B7951E41DC6}">
      <dgm:prSet/>
      <dgm:spPr/>
      <dgm:t>
        <a:bodyPr/>
        <a:lstStyle/>
        <a:p>
          <a:endParaRPr lang="pl-PL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299E75D-2023-4684-BB19-C9DC51B726C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Pozostałe (m.in. NPP, dzieci cudzoziemskie w pieczy zastępczej, IPI)</a:t>
          </a:r>
        </a:p>
      </dgm:t>
    </dgm:pt>
    <dgm:pt modelId="{A0C20E37-C04C-499C-97D0-114468584D48}" type="parTrans" cxnId="{5627FE13-AACF-4E84-B999-46783AB4A647}">
      <dgm:prSet/>
      <dgm:spPr/>
      <dgm:t>
        <a:bodyPr/>
        <a:lstStyle/>
        <a:p>
          <a:endParaRPr lang="pl-PL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9DEEE61-96C6-4BE7-AC2C-5B10795C397B}" type="sibTrans" cxnId="{5627FE13-AACF-4E84-B999-46783AB4A647}">
      <dgm:prSet/>
      <dgm:spPr/>
      <dgm:t>
        <a:bodyPr/>
        <a:lstStyle/>
        <a:p>
          <a:endParaRPr lang="pl-PL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E9A6434-842A-43FB-8D6E-27C7AF9C4F3E}" type="pres">
      <dgm:prSet presAssocID="{51C1D479-2A1F-41C3-B399-F02016367CCB}" presName="linear" presStyleCnt="0">
        <dgm:presLayoutVars>
          <dgm:animLvl val="lvl"/>
          <dgm:resizeHandles val="exact"/>
        </dgm:presLayoutVars>
      </dgm:prSet>
      <dgm:spPr/>
    </dgm:pt>
    <dgm:pt modelId="{09984A39-5795-471A-BCFE-47179BB366C4}" type="pres">
      <dgm:prSet presAssocID="{33F25292-FF50-40EF-A06B-7C14FF0D5EC2}" presName="parentText" presStyleLbl="node1" presStyleIdx="0" presStyleCnt="4" custScaleX="99744" custScaleY="98054" custLinFactNeighborX="-2911" custLinFactNeighborY="-96352">
        <dgm:presLayoutVars>
          <dgm:chMax val="0"/>
          <dgm:bulletEnabled val="1"/>
        </dgm:presLayoutVars>
      </dgm:prSet>
      <dgm:spPr/>
    </dgm:pt>
    <dgm:pt modelId="{159FA115-FCF4-4445-B870-A9788F70AECB}" type="pres">
      <dgm:prSet presAssocID="{DD6C6327-B044-406A-989A-154F8A746E37}" presName="spacer" presStyleCnt="0"/>
      <dgm:spPr/>
    </dgm:pt>
    <dgm:pt modelId="{89BBBE0E-D59C-4703-B638-5C17B05D76FD}" type="pres">
      <dgm:prSet presAssocID="{F624ABC4-99C8-4742-8EC0-3BAEFC83370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8DAC1FF-12DF-47CA-A861-019B2E886636}" type="pres">
      <dgm:prSet presAssocID="{CFEC916B-AACD-4D1E-B698-40674665FEFD}" presName="spacer" presStyleCnt="0"/>
      <dgm:spPr/>
    </dgm:pt>
    <dgm:pt modelId="{DD9AC1BB-431C-4F03-8E75-14031EA1F351}" type="pres">
      <dgm:prSet presAssocID="{BAF99260-5B45-4FAD-8C6B-0590CA9EEAA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A5C3CE8-7E92-4DB9-84F5-910BF99EB51A}" type="pres">
      <dgm:prSet presAssocID="{82B4333F-9BF8-430A-A51F-B8A7A854C3F9}" presName="spacer" presStyleCnt="0"/>
      <dgm:spPr/>
    </dgm:pt>
    <dgm:pt modelId="{DC5D6D01-6AE7-41E7-B885-C3600F075E5A}" type="pres">
      <dgm:prSet presAssocID="{1299E75D-2023-4684-BB19-C9DC51B726CC}" presName="parentText" presStyleLbl="node1" presStyleIdx="3" presStyleCnt="4" custLinFactNeighborX="15686" custLinFactNeighborY="66842">
        <dgm:presLayoutVars>
          <dgm:chMax val="0"/>
          <dgm:bulletEnabled val="1"/>
        </dgm:presLayoutVars>
      </dgm:prSet>
      <dgm:spPr/>
    </dgm:pt>
  </dgm:ptLst>
  <dgm:cxnLst>
    <dgm:cxn modelId="{5627FE13-AACF-4E84-B999-46783AB4A647}" srcId="{51C1D479-2A1F-41C3-B399-F02016367CCB}" destId="{1299E75D-2023-4684-BB19-C9DC51B726CC}" srcOrd="3" destOrd="0" parTransId="{A0C20E37-C04C-499C-97D0-114468584D48}" sibTransId="{99DEEE61-96C6-4BE7-AC2C-5B10795C397B}"/>
    <dgm:cxn modelId="{33BE2618-5144-4664-92C3-E71F94DB63F6}" srcId="{51C1D479-2A1F-41C3-B399-F02016367CCB}" destId="{33F25292-FF50-40EF-A06B-7C14FF0D5EC2}" srcOrd="0" destOrd="0" parTransId="{8254BE85-E575-4C8F-874E-6ECBFE0953EC}" sibTransId="{DD6C6327-B044-406A-989A-154F8A746E37}"/>
    <dgm:cxn modelId="{F0BC6920-8257-45E3-92A5-1B7951E41DC6}" srcId="{51C1D479-2A1F-41C3-B399-F02016367CCB}" destId="{BAF99260-5B45-4FAD-8C6B-0590CA9EEAA1}" srcOrd="2" destOrd="0" parTransId="{BC5EE476-EA87-44F3-B1BD-825910FFF212}" sibTransId="{82B4333F-9BF8-430A-A51F-B8A7A854C3F9}"/>
    <dgm:cxn modelId="{9A41F84E-05D6-46BD-8791-375D640DEC04}" type="presOf" srcId="{1299E75D-2023-4684-BB19-C9DC51B726CC}" destId="{DC5D6D01-6AE7-41E7-B885-C3600F075E5A}" srcOrd="0" destOrd="0" presId="urn:microsoft.com/office/officeart/2005/8/layout/vList2"/>
    <dgm:cxn modelId="{F9BEA272-BA44-411A-B93E-26260C785F1F}" type="presOf" srcId="{51C1D479-2A1F-41C3-B399-F02016367CCB}" destId="{DE9A6434-842A-43FB-8D6E-27C7AF9C4F3E}" srcOrd="0" destOrd="0" presId="urn:microsoft.com/office/officeart/2005/8/layout/vList2"/>
    <dgm:cxn modelId="{26DDB981-0D34-43CD-98D3-698DDFA349FF}" srcId="{51C1D479-2A1F-41C3-B399-F02016367CCB}" destId="{F624ABC4-99C8-4742-8EC0-3BAEFC83370E}" srcOrd="1" destOrd="0" parTransId="{3E82AC18-EF58-40DC-8517-89C594769FDC}" sibTransId="{CFEC916B-AACD-4D1E-B698-40674665FEFD}"/>
    <dgm:cxn modelId="{20B9D091-DED3-484E-BFE5-BC70CB9A592B}" type="presOf" srcId="{BAF99260-5B45-4FAD-8C6B-0590CA9EEAA1}" destId="{DD9AC1BB-431C-4F03-8E75-14031EA1F351}" srcOrd="0" destOrd="0" presId="urn:microsoft.com/office/officeart/2005/8/layout/vList2"/>
    <dgm:cxn modelId="{3A3885B4-B525-45DE-80DF-12087A207108}" type="presOf" srcId="{33F25292-FF50-40EF-A06B-7C14FF0D5EC2}" destId="{09984A39-5795-471A-BCFE-47179BB366C4}" srcOrd="0" destOrd="0" presId="urn:microsoft.com/office/officeart/2005/8/layout/vList2"/>
    <dgm:cxn modelId="{678AA9B5-46B9-44FC-9A52-904309107658}" type="presOf" srcId="{F624ABC4-99C8-4742-8EC0-3BAEFC83370E}" destId="{89BBBE0E-D59C-4703-B638-5C17B05D76FD}" srcOrd="0" destOrd="0" presId="urn:microsoft.com/office/officeart/2005/8/layout/vList2"/>
    <dgm:cxn modelId="{0CD209A7-26E1-4E62-B035-2614D9916DA0}" type="presParOf" srcId="{DE9A6434-842A-43FB-8D6E-27C7AF9C4F3E}" destId="{09984A39-5795-471A-BCFE-47179BB366C4}" srcOrd="0" destOrd="0" presId="urn:microsoft.com/office/officeart/2005/8/layout/vList2"/>
    <dgm:cxn modelId="{3C6D1B6F-621A-4C60-B2DF-86CF3EF67821}" type="presParOf" srcId="{DE9A6434-842A-43FB-8D6E-27C7AF9C4F3E}" destId="{159FA115-FCF4-4445-B870-A9788F70AECB}" srcOrd="1" destOrd="0" presId="urn:microsoft.com/office/officeart/2005/8/layout/vList2"/>
    <dgm:cxn modelId="{F340B4CB-377F-45E5-B909-2814FDAA2FEB}" type="presParOf" srcId="{DE9A6434-842A-43FB-8D6E-27C7AF9C4F3E}" destId="{89BBBE0E-D59C-4703-B638-5C17B05D76FD}" srcOrd="2" destOrd="0" presId="urn:microsoft.com/office/officeart/2005/8/layout/vList2"/>
    <dgm:cxn modelId="{FD9620F8-C97C-48C8-90F7-6C71A00417D7}" type="presParOf" srcId="{DE9A6434-842A-43FB-8D6E-27C7AF9C4F3E}" destId="{F8DAC1FF-12DF-47CA-A861-019B2E886636}" srcOrd="3" destOrd="0" presId="urn:microsoft.com/office/officeart/2005/8/layout/vList2"/>
    <dgm:cxn modelId="{A66B4265-FC55-4C66-A47D-1F6F9D312312}" type="presParOf" srcId="{DE9A6434-842A-43FB-8D6E-27C7AF9C4F3E}" destId="{DD9AC1BB-431C-4F03-8E75-14031EA1F351}" srcOrd="4" destOrd="0" presId="urn:microsoft.com/office/officeart/2005/8/layout/vList2"/>
    <dgm:cxn modelId="{F0404232-118F-4707-B072-856562544302}" type="presParOf" srcId="{DE9A6434-842A-43FB-8D6E-27C7AF9C4F3E}" destId="{3A5C3CE8-7E92-4DB9-84F5-910BF99EB51A}" srcOrd="5" destOrd="0" presId="urn:microsoft.com/office/officeart/2005/8/layout/vList2"/>
    <dgm:cxn modelId="{13A3DA50-4B33-4E6C-AA91-066E34807F82}" type="presParOf" srcId="{DE9A6434-842A-43FB-8D6E-27C7AF9C4F3E}" destId="{DC5D6D01-6AE7-41E7-B885-C3600F075E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4878CF-4EA3-40D8-AE72-7CE3A48143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1F5E3C-7E3B-4D57-AC8F-11B6DE305DC6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b="1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102 mln zł  - Powiaty</a:t>
          </a:r>
        </a:p>
      </dgm:t>
    </dgm:pt>
    <dgm:pt modelId="{AFEEB6DC-DE35-4DD3-9239-85A5B919974C}" type="parTrans" cxnId="{A825B16E-2B79-4EDF-9701-1106917D8B09}">
      <dgm:prSet/>
      <dgm:spPr/>
      <dgm:t>
        <a:bodyPr/>
        <a:lstStyle/>
        <a:p>
          <a:endParaRPr lang="pl-PL"/>
        </a:p>
      </dgm:t>
    </dgm:pt>
    <dgm:pt modelId="{4371C96C-9B1A-4B4A-B102-D1B1D8ACF75B}" type="sibTrans" cxnId="{A825B16E-2B79-4EDF-9701-1106917D8B09}">
      <dgm:prSet/>
      <dgm:spPr/>
      <dgm:t>
        <a:bodyPr/>
        <a:lstStyle/>
        <a:p>
          <a:endParaRPr lang="pl-PL"/>
        </a:p>
      </dgm:t>
    </dgm:pt>
    <dgm:pt modelId="{DAC473F7-5F98-4ADD-8CC4-9AA6B52999D9}" type="pres">
      <dgm:prSet presAssocID="{F84878CF-4EA3-40D8-AE72-7CE3A48143BA}" presName="linear" presStyleCnt="0">
        <dgm:presLayoutVars>
          <dgm:animLvl val="lvl"/>
          <dgm:resizeHandles val="exact"/>
        </dgm:presLayoutVars>
      </dgm:prSet>
      <dgm:spPr/>
    </dgm:pt>
    <dgm:pt modelId="{EDAA34DE-C811-46E1-B51B-F6F4DF01628F}" type="pres">
      <dgm:prSet presAssocID="{BC1F5E3C-7E3B-4D57-AC8F-11B6DE305DC6}" presName="parentText" presStyleLbl="node1" presStyleIdx="0" presStyleCnt="1" custLinFactNeighborY="-9292">
        <dgm:presLayoutVars>
          <dgm:chMax val="0"/>
          <dgm:bulletEnabled val="1"/>
        </dgm:presLayoutVars>
      </dgm:prSet>
      <dgm:spPr/>
    </dgm:pt>
  </dgm:ptLst>
  <dgm:cxnLst>
    <dgm:cxn modelId="{A825B16E-2B79-4EDF-9701-1106917D8B09}" srcId="{F84878CF-4EA3-40D8-AE72-7CE3A48143BA}" destId="{BC1F5E3C-7E3B-4D57-AC8F-11B6DE305DC6}" srcOrd="0" destOrd="0" parTransId="{AFEEB6DC-DE35-4DD3-9239-85A5B919974C}" sibTransId="{4371C96C-9B1A-4B4A-B102-D1B1D8ACF75B}"/>
    <dgm:cxn modelId="{EF3415B9-1943-43B4-8D58-F24B9832563C}" type="presOf" srcId="{BC1F5E3C-7E3B-4D57-AC8F-11B6DE305DC6}" destId="{EDAA34DE-C811-46E1-B51B-F6F4DF01628F}" srcOrd="0" destOrd="0" presId="urn:microsoft.com/office/officeart/2005/8/layout/vList2"/>
    <dgm:cxn modelId="{E2DD56D9-FE0A-48CD-927E-A7F304E440E4}" type="presOf" srcId="{F84878CF-4EA3-40D8-AE72-7CE3A48143BA}" destId="{DAC473F7-5F98-4ADD-8CC4-9AA6B52999D9}" srcOrd="0" destOrd="0" presId="urn:microsoft.com/office/officeart/2005/8/layout/vList2"/>
    <dgm:cxn modelId="{F67C3998-33CF-46BA-B709-AC9FFEF53DD3}" type="presParOf" srcId="{DAC473F7-5F98-4ADD-8CC4-9AA6B52999D9}" destId="{EDAA34DE-C811-46E1-B51B-F6F4DF0162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CD772F-5ACF-422E-831B-3FEDA008DB9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4C90AC9-C935-4B3B-A801-4FEF3D1E91DD}">
      <dgm:prSet phldrT="[Tekst]"/>
      <dgm:spPr>
        <a:solidFill>
          <a:schemeClr val="accent2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Solidarnościowy</a:t>
          </a:r>
        </a:p>
        <a:p>
          <a:r>
            <a:rPr lang="pl-PL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29 mln zł</a:t>
          </a:r>
        </a:p>
      </dgm:t>
    </dgm:pt>
    <dgm:pt modelId="{49BE7F50-1BAD-428A-A9D4-62103E5CDAA0}" type="parTrans" cxnId="{41C4CFDF-5245-4A62-B59A-9CFEB88CA5BC}">
      <dgm:prSet/>
      <dgm:spPr/>
      <dgm:t>
        <a:bodyPr/>
        <a:lstStyle/>
        <a:p>
          <a:endParaRPr lang="pl-PL"/>
        </a:p>
      </dgm:t>
    </dgm:pt>
    <dgm:pt modelId="{C5396AB2-70CD-4DE7-B24D-42407F904908}" type="sibTrans" cxnId="{41C4CFDF-5245-4A62-B59A-9CFEB88CA5BC}">
      <dgm:prSet/>
      <dgm:spPr/>
      <dgm:t>
        <a:bodyPr/>
        <a:lstStyle/>
        <a:p>
          <a:endParaRPr lang="pl-PL"/>
        </a:p>
      </dgm:t>
    </dgm:pt>
    <dgm:pt modelId="{FB561CB6-95DF-48CE-BDCD-CC6D87F6536A}">
      <dgm:prSet phldrT="[Tekst]" custT="1"/>
      <dgm:spPr>
        <a:solidFill>
          <a:schemeClr val="bg1">
            <a:lumMod val="9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Centra opiekuńczo – mieszkalne</a:t>
          </a:r>
        </a:p>
      </dgm:t>
    </dgm:pt>
    <dgm:pt modelId="{C1E5A77D-515B-40DC-ACBA-C5248DBF9E36}" type="parTrans" cxnId="{C2983ACF-5618-4B70-B587-005B02F4779F}">
      <dgm:prSet/>
      <dgm:spPr/>
      <dgm:t>
        <a:bodyPr/>
        <a:lstStyle/>
        <a:p>
          <a:endParaRPr lang="pl-PL"/>
        </a:p>
      </dgm:t>
    </dgm:pt>
    <dgm:pt modelId="{5C8C1555-4B00-4C51-B3DA-71850E0DD149}" type="sibTrans" cxnId="{C2983ACF-5618-4B70-B587-005B02F4779F}">
      <dgm:prSet/>
      <dgm:spPr/>
      <dgm:t>
        <a:bodyPr/>
        <a:lstStyle/>
        <a:p>
          <a:endParaRPr lang="pl-PL"/>
        </a:p>
      </dgm:t>
    </dgm:pt>
    <dgm:pt modelId="{F1EF6336-7BA7-4B25-BE44-47D0B166DB7C}">
      <dgm:prSet phldrT="[Tekst]" custT="1"/>
      <dgm:spPr>
        <a:solidFill>
          <a:schemeClr val="bg1">
            <a:lumMod val="9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Opieka </a:t>
          </a:r>
          <a:r>
            <a:rPr lang="pl-PL" sz="20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wytchnieniowa</a:t>
          </a:r>
          <a:endParaRPr lang="pl-PL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7D7F4A1-1E9A-4A83-85D8-4B20678E8A66}" type="parTrans" cxnId="{E8ACC45C-2AB9-4E01-BB7B-546207F1A90F}">
      <dgm:prSet/>
      <dgm:spPr/>
      <dgm:t>
        <a:bodyPr/>
        <a:lstStyle/>
        <a:p>
          <a:endParaRPr lang="pl-PL"/>
        </a:p>
      </dgm:t>
    </dgm:pt>
    <dgm:pt modelId="{571B4B68-6A12-4F9E-83EC-1E446F4C8FF6}" type="sibTrans" cxnId="{E8ACC45C-2AB9-4E01-BB7B-546207F1A90F}">
      <dgm:prSet/>
      <dgm:spPr/>
      <dgm:t>
        <a:bodyPr/>
        <a:lstStyle/>
        <a:p>
          <a:endParaRPr lang="pl-PL"/>
        </a:p>
      </dgm:t>
    </dgm:pt>
    <dgm:pt modelId="{AB8E1875-8075-47D2-BABC-8FD741228F38}">
      <dgm:prSet phldrT="[Tekst]"/>
      <dgm:spPr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gm:spPr>
      <dgm:t>
        <a:bodyPr spcFirstLastPara="0" vert="horz" wrap="square" lIns="91440" tIns="45720" rIns="91440" bIns="45720" numCol="1" spcCol="1270" anchor="ctr" anchorCtr="0"/>
        <a:lstStyle/>
        <a:p>
          <a:r>
            <a: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Pomocy Ukrainie</a:t>
          </a:r>
        </a:p>
        <a:p>
          <a:r>
            <a:rPr lang="pl-PL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9 mln zł</a:t>
          </a:r>
        </a:p>
      </dgm:t>
    </dgm:pt>
    <dgm:pt modelId="{30A4EFF9-2AED-4EE3-9C42-41FD0EAC6023}" type="parTrans" cxnId="{C06408F1-4332-4550-AE59-61AADAAECB4D}">
      <dgm:prSet/>
      <dgm:spPr/>
      <dgm:t>
        <a:bodyPr/>
        <a:lstStyle/>
        <a:p>
          <a:endParaRPr lang="pl-PL"/>
        </a:p>
      </dgm:t>
    </dgm:pt>
    <dgm:pt modelId="{A5F518ED-7E57-4BEF-9265-D37E452D2630}" type="sibTrans" cxnId="{C06408F1-4332-4550-AE59-61AADAAECB4D}">
      <dgm:prSet/>
      <dgm:spPr/>
      <dgm:t>
        <a:bodyPr/>
        <a:lstStyle/>
        <a:p>
          <a:endParaRPr lang="pl-PL"/>
        </a:p>
      </dgm:t>
    </dgm:pt>
    <dgm:pt modelId="{D980A983-551E-4D24-9095-11958F4B0E82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Świadczenia jednorazowe 300 zł</a:t>
          </a:r>
        </a:p>
      </dgm:t>
    </dgm:pt>
    <dgm:pt modelId="{82E78DCB-E1E3-4EA9-BF15-3D2A5EE44A47}" type="parTrans" cxnId="{FD56A114-518D-4B84-8DC8-250066B3B6CB}">
      <dgm:prSet/>
      <dgm:spPr/>
      <dgm:t>
        <a:bodyPr/>
        <a:lstStyle/>
        <a:p>
          <a:endParaRPr lang="pl-PL"/>
        </a:p>
      </dgm:t>
    </dgm:pt>
    <dgm:pt modelId="{92B688C5-E6D0-4760-8416-9199FAF46B7B}" type="sibTrans" cxnId="{FD56A114-518D-4B84-8DC8-250066B3B6CB}">
      <dgm:prSet/>
      <dgm:spPr/>
      <dgm:t>
        <a:bodyPr/>
        <a:lstStyle/>
        <a:p>
          <a:endParaRPr lang="pl-PL"/>
        </a:p>
      </dgm:t>
    </dgm:pt>
    <dgm:pt modelId="{92FB503A-9B0C-4A81-9770-D3DF3B9B07EB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Pomoc psychologiczna</a:t>
          </a:r>
        </a:p>
      </dgm:t>
    </dgm:pt>
    <dgm:pt modelId="{476F9059-A70F-4718-97F3-764919EF0060}" type="parTrans" cxnId="{A198E9F1-6EE4-45F1-97DE-E743E7C231E8}">
      <dgm:prSet/>
      <dgm:spPr/>
      <dgm:t>
        <a:bodyPr/>
        <a:lstStyle/>
        <a:p>
          <a:endParaRPr lang="pl-PL"/>
        </a:p>
      </dgm:t>
    </dgm:pt>
    <dgm:pt modelId="{4BB3BD12-F740-405B-8984-5F13723CE589}" type="sibTrans" cxnId="{A198E9F1-6EE4-45F1-97DE-E743E7C231E8}">
      <dgm:prSet/>
      <dgm:spPr/>
      <dgm:t>
        <a:bodyPr/>
        <a:lstStyle/>
        <a:p>
          <a:endParaRPr lang="pl-PL"/>
        </a:p>
      </dgm:t>
    </dgm:pt>
    <dgm:pt modelId="{AB242ADA-9D76-4247-BE00-C5D7034007BE}">
      <dgm:prSet phldrT="[Tekst]" custT="1"/>
      <dgm:spPr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gm:spPr>
      <dgm:t>
        <a:bodyPr spcFirstLastPara="0" vert="horz" wrap="square" lIns="91440" tIns="45720" rIns="91440" bIns="45720" numCol="1" spcCol="1270" anchor="ctr" anchorCtr="0"/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Przeciwdziałania COVID-19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 mln zł</a:t>
          </a:r>
        </a:p>
      </dgm:t>
    </dgm:pt>
    <dgm:pt modelId="{D3B75FFD-336D-4D7D-9323-0BD676A88AAC}" type="parTrans" cxnId="{0FD966D3-7972-4CB5-A3B5-B6A15A6D7C88}">
      <dgm:prSet/>
      <dgm:spPr/>
      <dgm:t>
        <a:bodyPr/>
        <a:lstStyle/>
        <a:p>
          <a:endParaRPr lang="pl-PL"/>
        </a:p>
      </dgm:t>
    </dgm:pt>
    <dgm:pt modelId="{92E71B7D-3175-4EE8-9F71-9A3A1E72B4B0}" type="sibTrans" cxnId="{0FD966D3-7972-4CB5-A3B5-B6A15A6D7C88}">
      <dgm:prSet/>
      <dgm:spPr/>
      <dgm:t>
        <a:bodyPr/>
        <a:lstStyle/>
        <a:p>
          <a:endParaRPr lang="pl-PL"/>
        </a:p>
      </dgm:t>
    </dgm:pt>
    <dgm:pt modelId="{CF1C8944-E790-4FD1-9587-97F237121534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Dodatki węglowe</a:t>
          </a:r>
        </a:p>
      </dgm:t>
    </dgm:pt>
    <dgm:pt modelId="{4E25B748-79F7-4984-98CE-21FED810B978}" type="parTrans" cxnId="{AE24F9DE-1EEC-4EE3-8AF8-5FAE258C9E1F}">
      <dgm:prSet/>
      <dgm:spPr/>
      <dgm:t>
        <a:bodyPr/>
        <a:lstStyle/>
        <a:p>
          <a:endParaRPr lang="pl-PL"/>
        </a:p>
      </dgm:t>
    </dgm:pt>
    <dgm:pt modelId="{92162A19-6EAE-46BB-BB36-25484342149C}" type="sibTrans" cxnId="{AE24F9DE-1EEC-4EE3-8AF8-5FAE258C9E1F}">
      <dgm:prSet/>
      <dgm:spPr/>
      <dgm:t>
        <a:bodyPr/>
        <a:lstStyle/>
        <a:p>
          <a:endParaRPr lang="pl-PL"/>
        </a:p>
      </dgm:t>
    </dgm:pt>
    <dgm:pt modelId="{69C933BD-24A0-4C93-A792-D4C30174AEA5}">
      <dgm:prSet phldrT="[Tekst]" custT="1"/>
      <dgm:spPr>
        <a:solidFill>
          <a:schemeClr val="bg1">
            <a:lumMod val="9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Asystent osobisty osoby niepełnosprawnej</a:t>
          </a:r>
        </a:p>
      </dgm:t>
    </dgm:pt>
    <dgm:pt modelId="{719371B6-88AB-4048-A907-7BBBB6AE4656}" type="parTrans" cxnId="{29B96404-DC1D-45E8-9805-7FA8B187DB7F}">
      <dgm:prSet/>
      <dgm:spPr/>
      <dgm:t>
        <a:bodyPr/>
        <a:lstStyle/>
        <a:p>
          <a:endParaRPr lang="pl-PL"/>
        </a:p>
      </dgm:t>
    </dgm:pt>
    <dgm:pt modelId="{8D0D944F-1231-45AD-BE00-832B219D9174}" type="sibTrans" cxnId="{29B96404-DC1D-45E8-9805-7FA8B187DB7F}">
      <dgm:prSet/>
      <dgm:spPr/>
      <dgm:t>
        <a:bodyPr/>
        <a:lstStyle/>
        <a:p>
          <a:endParaRPr lang="pl-PL"/>
        </a:p>
      </dgm:t>
    </dgm:pt>
    <dgm:pt modelId="{83545141-04F5-4AD5-B26C-81F4E7B8CA55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Pomoc społeczna</a:t>
          </a:r>
        </a:p>
      </dgm:t>
    </dgm:pt>
    <dgm:pt modelId="{2D913533-2A6B-40AD-A5D3-D29725789A1B}" type="parTrans" cxnId="{965BE1C2-4C76-49EE-BF1F-91D31A486235}">
      <dgm:prSet/>
      <dgm:spPr/>
      <dgm:t>
        <a:bodyPr/>
        <a:lstStyle/>
        <a:p>
          <a:endParaRPr lang="pl-PL"/>
        </a:p>
      </dgm:t>
    </dgm:pt>
    <dgm:pt modelId="{0AC09817-19AB-4894-BBA1-B5E8B2E50CBC}" type="sibTrans" cxnId="{965BE1C2-4C76-49EE-BF1F-91D31A486235}">
      <dgm:prSet/>
      <dgm:spPr/>
      <dgm:t>
        <a:bodyPr/>
        <a:lstStyle/>
        <a:p>
          <a:endParaRPr lang="pl-PL"/>
        </a:p>
      </dgm:t>
    </dgm:pt>
    <dgm:pt modelId="{F1D46B7F-EFB7-4CB1-B494-3797DAB1973E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Świadczenia rodzinne</a:t>
          </a:r>
        </a:p>
      </dgm:t>
    </dgm:pt>
    <dgm:pt modelId="{C23307D8-415F-404D-8E72-F545C8300A1E}" type="parTrans" cxnId="{311E92A1-3707-43D5-B70D-E29E1A5581F4}">
      <dgm:prSet/>
      <dgm:spPr/>
      <dgm:t>
        <a:bodyPr/>
        <a:lstStyle/>
        <a:p>
          <a:endParaRPr lang="pl-PL"/>
        </a:p>
      </dgm:t>
    </dgm:pt>
    <dgm:pt modelId="{E5667544-5E30-43D8-B688-0F3817CAF27E}" type="sibTrans" cxnId="{311E92A1-3707-43D5-B70D-E29E1A5581F4}">
      <dgm:prSet/>
      <dgm:spPr/>
      <dgm:t>
        <a:bodyPr/>
        <a:lstStyle/>
        <a:p>
          <a:endParaRPr lang="pl-PL"/>
        </a:p>
      </dgm:t>
    </dgm:pt>
    <dgm:pt modelId="{EA42286E-19C9-496D-9D8B-D7D215E2F87A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Piecza zastępcza i wspieranie rodziny</a:t>
          </a:r>
        </a:p>
      </dgm:t>
    </dgm:pt>
    <dgm:pt modelId="{5C87A26E-8816-480E-9EDE-4BF549CD1865}" type="parTrans" cxnId="{81171ED1-59EB-4DE8-B3C8-2FC7A4016A4F}">
      <dgm:prSet/>
      <dgm:spPr/>
      <dgm:t>
        <a:bodyPr/>
        <a:lstStyle/>
        <a:p>
          <a:endParaRPr lang="pl-PL"/>
        </a:p>
      </dgm:t>
    </dgm:pt>
    <dgm:pt modelId="{2E5B8901-DEE8-48D6-B525-04703A11EA70}" type="sibTrans" cxnId="{81171ED1-59EB-4DE8-B3C8-2FC7A4016A4F}">
      <dgm:prSet/>
      <dgm:spPr/>
      <dgm:t>
        <a:bodyPr/>
        <a:lstStyle/>
        <a:p>
          <a:endParaRPr lang="pl-PL"/>
        </a:p>
      </dgm:t>
    </dgm:pt>
    <dgm:pt modelId="{869241D5-C839-4CA5-B596-696BEB9D46A9}" type="pres">
      <dgm:prSet presAssocID="{45CD772F-5ACF-422E-831B-3FEDA008DB92}" presName="Name0" presStyleCnt="0">
        <dgm:presLayoutVars>
          <dgm:dir/>
          <dgm:animLvl val="lvl"/>
          <dgm:resizeHandles val="exact"/>
        </dgm:presLayoutVars>
      </dgm:prSet>
      <dgm:spPr/>
    </dgm:pt>
    <dgm:pt modelId="{84022872-8077-4510-8AB4-51058BDCC245}" type="pres">
      <dgm:prSet presAssocID="{34C90AC9-C935-4B3B-A801-4FEF3D1E91DD}" presName="linNode" presStyleCnt="0"/>
      <dgm:spPr/>
    </dgm:pt>
    <dgm:pt modelId="{EB103D4C-2895-4CD9-8DFC-A72575E3FB63}" type="pres">
      <dgm:prSet presAssocID="{34C90AC9-C935-4B3B-A801-4FEF3D1E91D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F5FEB88-C5AB-4B7F-A1D9-01A5F198A817}" type="pres">
      <dgm:prSet presAssocID="{34C90AC9-C935-4B3B-A801-4FEF3D1E91DD}" presName="descendantText" presStyleLbl="alignAccFollowNode1" presStyleIdx="0" presStyleCnt="3">
        <dgm:presLayoutVars>
          <dgm:bulletEnabled val="1"/>
        </dgm:presLayoutVars>
      </dgm:prSet>
      <dgm:spPr/>
    </dgm:pt>
    <dgm:pt modelId="{7D183940-8CBD-448B-843B-668D52A7D5E5}" type="pres">
      <dgm:prSet presAssocID="{C5396AB2-70CD-4DE7-B24D-42407F904908}" presName="sp" presStyleCnt="0"/>
      <dgm:spPr/>
    </dgm:pt>
    <dgm:pt modelId="{457D2CD0-7719-4E12-9487-D0AF246AE419}" type="pres">
      <dgm:prSet presAssocID="{AB8E1875-8075-47D2-BABC-8FD741228F38}" presName="linNode" presStyleCnt="0"/>
      <dgm:spPr/>
    </dgm:pt>
    <dgm:pt modelId="{0D847FFE-554A-41F7-A16A-166950D74AF0}" type="pres">
      <dgm:prSet presAssocID="{AB8E1875-8075-47D2-BABC-8FD741228F38}" presName="parentText" presStyleLbl="node1" presStyleIdx="1" presStyleCnt="3">
        <dgm:presLayoutVars>
          <dgm:chMax val="1"/>
          <dgm:bulletEnabled val="1"/>
        </dgm:presLayoutVars>
      </dgm:prSet>
      <dgm:spPr>
        <a:xfrm>
          <a:off x="0" y="1539811"/>
          <a:ext cx="2779984" cy="1330914"/>
        </a:xfrm>
        <a:prstGeom prst="roundRect">
          <a:avLst/>
        </a:prstGeom>
      </dgm:spPr>
    </dgm:pt>
    <dgm:pt modelId="{CC774AD7-13EE-4811-A4D8-931ED2CB44B8}" type="pres">
      <dgm:prSet presAssocID="{AB8E1875-8075-47D2-BABC-8FD741228F38}" presName="descendantText" presStyleLbl="alignAccFollowNode1" presStyleIdx="1" presStyleCnt="3" custScaleY="151576" custLinFactNeighborX="0">
        <dgm:presLayoutVars>
          <dgm:bulletEnabled val="1"/>
        </dgm:presLayoutVars>
      </dgm:prSet>
      <dgm:spPr>
        <a:xfrm rot="5400000">
          <a:off x="5194413" y="-341051"/>
          <a:ext cx="1859508" cy="5763922"/>
        </a:xfrm>
        <a:prstGeom prst="round2SameRect">
          <a:avLst/>
        </a:prstGeom>
      </dgm:spPr>
    </dgm:pt>
    <dgm:pt modelId="{710852B3-65B5-496E-8611-13F6CD1CD0CC}" type="pres">
      <dgm:prSet presAssocID="{A5F518ED-7E57-4BEF-9265-D37E452D2630}" presName="sp" presStyleCnt="0"/>
      <dgm:spPr/>
    </dgm:pt>
    <dgm:pt modelId="{D80E1173-8E49-4CA7-B465-E8DA11BE50D5}" type="pres">
      <dgm:prSet presAssocID="{AB242ADA-9D76-4247-BE00-C5D7034007BE}" presName="linNode" presStyleCnt="0"/>
      <dgm:spPr/>
    </dgm:pt>
    <dgm:pt modelId="{3FC224B4-5A84-48B7-878C-1F558088C067}" type="pres">
      <dgm:prSet presAssocID="{AB242ADA-9D76-4247-BE00-C5D7034007BE}" presName="parentText" presStyleLbl="node1" presStyleIdx="2" presStyleCnt="3">
        <dgm:presLayoutVars>
          <dgm:chMax val="1"/>
          <dgm:bulletEnabled val="1"/>
        </dgm:presLayoutVars>
      </dgm:prSet>
      <dgm:spPr>
        <a:xfrm>
          <a:off x="0" y="3078753"/>
          <a:ext cx="2782702" cy="1330914"/>
        </a:xfrm>
        <a:prstGeom prst="roundRect">
          <a:avLst/>
        </a:prstGeom>
      </dgm:spPr>
    </dgm:pt>
    <dgm:pt modelId="{61E4C090-9BCF-4D75-A53E-8D291F23B120}" type="pres">
      <dgm:prSet presAssocID="{AB242ADA-9D76-4247-BE00-C5D7034007BE}" presName="descendantText" presStyleLbl="alignAccFollowNode1" presStyleIdx="2" presStyleCnt="3">
        <dgm:presLayoutVars>
          <dgm:bulletEnabled val="1"/>
        </dgm:presLayoutVars>
      </dgm:prSet>
      <dgm:spPr>
        <a:xfrm rot="5400000">
          <a:off x="5516762" y="1429299"/>
          <a:ext cx="1226783" cy="5769557"/>
        </a:xfrm>
        <a:prstGeom prst="round2SameRect">
          <a:avLst/>
        </a:prstGeom>
      </dgm:spPr>
    </dgm:pt>
  </dgm:ptLst>
  <dgm:cxnLst>
    <dgm:cxn modelId="{29B96404-DC1D-45E8-9805-7FA8B187DB7F}" srcId="{34C90AC9-C935-4B3B-A801-4FEF3D1E91DD}" destId="{69C933BD-24A0-4C93-A792-D4C30174AEA5}" srcOrd="1" destOrd="0" parTransId="{719371B6-88AB-4048-A907-7BBBB6AE4656}" sibTransId="{8D0D944F-1231-45AD-BE00-832B219D9174}"/>
    <dgm:cxn modelId="{3D54A50E-B4B1-48C9-A7E3-587A8F878334}" type="presOf" srcId="{D980A983-551E-4D24-9095-11958F4B0E82}" destId="{CC774AD7-13EE-4811-A4D8-931ED2CB44B8}" srcOrd="0" destOrd="0" presId="urn:microsoft.com/office/officeart/2005/8/layout/vList5"/>
    <dgm:cxn modelId="{FD56A114-518D-4B84-8DC8-250066B3B6CB}" srcId="{AB8E1875-8075-47D2-BABC-8FD741228F38}" destId="{D980A983-551E-4D24-9095-11958F4B0E82}" srcOrd="0" destOrd="0" parTransId="{82E78DCB-E1E3-4EA9-BF15-3D2A5EE44A47}" sibTransId="{92B688C5-E6D0-4760-8416-9199FAF46B7B}"/>
    <dgm:cxn modelId="{E45B6C28-85A9-4208-8143-9D2C94CA2FA2}" type="presOf" srcId="{45CD772F-5ACF-422E-831B-3FEDA008DB92}" destId="{869241D5-C839-4CA5-B596-696BEB9D46A9}" srcOrd="0" destOrd="0" presId="urn:microsoft.com/office/officeart/2005/8/layout/vList5"/>
    <dgm:cxn modelId="{36AEA23D-BBAD-4CAE-9E1E-FFA48E6B1556}" type="presOf" srcId="{F1D46B7F-EFB7-4CB1-B494-3797DAB1973E}" destId="{CC774AD7-13EE-4811-A4D8-931ED2CB44B8}" srcOrd="0" destOrd="3" presId="urn:microsoft.com/office/officeart/2005/8/layout/vList5"/>
    <dgm:cxn modelId="{E8ACC45C-2AB9-4E01-BB7B-546207F1A90F}" srcId="{34C90AC9-C935-4B3B-A801-4FEF3D1E91DD}" destId="{F1EF6336-7BA7-4B25-BE44-47D0B166DB7C}" srcOrd="2" destOrd="0" parTransId="{C7D7F4A1-1E9A-4A83-85D8-4B20678E8A66}" sibTransId="{571B4B68-6A12-4F9E-83EC-1E446F4C8FF6}"/>
    <dgm:cxn modelId="{9307C643-87DD-4812-8CA2-51B48C01F83C}" type="presOf" srcId="{34C90AC9-C935-4B3B-A801-4FEF3D1E91DD}" destId="{EB103D4C-2895-4CD9-8DFC-A72575E3FB63}" srcOrd="0" destOrd="0" presId="urn:microsoft.com/office/officeart/2005/8/layout/vList5"/>
    <dgm:cxn modelId="{A62F4768-927D-4D6C-A42E-58171DFC5E35}" type="presOf" srcId="{92FB503A-9B0C-4A81-9770-D3DF3B9B07EB}" destId="{CC774AD7-13EE-4811-A4D8-931ED2CB44B8}" srcOrd="0" destOrd="1" presId="urn:microsoft.com/office/officeart/2005/8/layout/vList5"/>
    <dgm:cxn modelId="{15439868-221E-4A8E-85D8-CAF86CAAA480}" type="presOf" srcId="{F1EF6336-7BA7-4B25-BE44-47D0B166DB7C}" destId="{9F5FEB88-C5AB-4B7F-A1D9-01A5F198A817}" srcOrd="0" destOrd="2" presId="urn:microsoft.com/office/officeart/2005/8/layout/vList5"/>
    <dgm:cxn modelId="{BFB6354E-B627-45B2-926F-AABCBC0D6AB1}" type="presOf" srcId="{AB8E1875-8075-47D2-BABC-8FD741228F38}" destId="{0D847FFE-554A-41F7-A16A-166950D74AF0}" srcOrd="0" destOrd="0" presId="urn:microsoft.com/office/officeart/2005/8/layout/vList5"/>
    <dgm:cxn modelId="{F09D3775-3088-4CD9-83A6-2C0623845F40}" type="presOf" srcId="{CF1C8944-E790-4FD1-9587-97F237121534}" destId="{61E4C090-9BCF-4D75-A53E-8D291F23B120}" srcOrd="0" destOrd="0" presId="urn:microsoft.com/office/officeart/2005/8/layout/vList5"/>
    <dgm:cxn modelId="{BDD7608C-8A11-4FED-8A5B-2815DE8683C6}" type="presOf" srcId="{83545141-04F5-4AD5-B26C-81F4E7B8CA55}" destId="{CC774AD7-13EE-4811-A4D8-931ED2CB44B8}" srcOrd="0" destOrd="2" presId="urn:microsoft.com/office/officeart/2005/8/layout/vList5"/>
    <dgm:cxn modelId="{311E92A1-3707-43D5-B70D-E29E1A5581F4}" srcId="{AB8E1875-8075-47D2-BABC-8FD741228F38}" destId="{F1D46B7F-EFB7-4CB1-B494-3797DAB1973E}" srcOrd="3" destOrd="0" parTransId="{C23307D8-415F-404D-8E72-F545C8300A1E}" sibTransId="{E5667544-5E30-43D8-B688-0F3817CAF27E}"/>
    <dgm:cxn modelId="{7A6F7DB4-0CBA-4AB3-8898-F25CDB985EA4}" type="presOf" srcId="{69C933BD-24A0-4C93-A792-D4C30174AEA5}" destId="{9F5FEB88-C5AB-4B7F-A1D9-01A5F198A817}" srcOrd="0" destOrd="1" presId="urn:microsoft.com/office/officeart/2005/8/layout/vList5"/>
    <dgm:cxn modelId="{0B6ACEC2-3B4D-4DB6-A33B-5B3B2060EC69}" type="presOf" srcId="{AB242ADA-9D76-4247-BE00-C5D7034007BE}" destId="{3FC224B4-5A84-48B7-878C-1F558088C067}" srcOrd="0" destOrd="0" presId="urn:microsoft.com/office/officeart/2005/8/layout/vList5"/>
    <dgm:cxn modelId="{965BE1C2-4C76-49EE-BF1F-91D31A486235}" srcId="{AB8E1875-8075-47D2-BABC-8FD741228F38}" destId="{83545141-04F5-4AD5-B26C-81F4E7B8CA55}" srcOrd="2" destOrd="0" parTransId="{2D913533-2A6B-40AD-A5D3-D29725789A1B}" sibTransId="{0AC09817-19AB-4894-BBA1-B5E8B2E50CBC}"/>
    <dgm:cxn modelId="{C2983ACF-5618-4B70-B587-005B02F4779F}" srcId="{34C90AC9-C935-4B3B-A801-4FEF3D1E91DD}" destId="{FB561CB6-95DF-48CE-BDCD-CC6D87F6536A}" srcOrd="0" destOrd="0" parTransId="{C1E5A77D-515B-40DC-ACBA-C5248DBF9E36}" sibTransId="{5C8C1555-4B00-4C51-B3DA-71850E0DD149}"/>
    <dgm:cxn modelId="{81171ED1-59EB-4DE8-B3C8-2FC7A4016A4F}" srcId="{AB8E1875-8075-47D2-BABC-8FD741228F38}" destId="{EA42286E-19C9-496D-9D8B-D7D215E2F87A}" srcOrd="4" destOrd="0" parTransId="{5C87A26E-8816-480E-9EDE-4BF549CD1865}" sibTransId="{2E5B8901-DEE8-48D6-B525-04703A11EA70}"/>
    <dgm:cxn modelId="{0FD966D3-7972-4CB5-A3B5-B6A15A6D7C88}" srcId="{45CD772F-5ACF-422E-831B-3FEDA008DB92}" destId="{AB242ADA-9D76-4247-BE00-C5D7034007BE}" srcOrd="2" destOrd="0" parTransId="{D3B75FFD-336D-4D7D-9323-0BD676A88AAC}" sibTransId="{92E71B7D-3175-4EE8-9F71-9A3A1E72B4B0}"/>
    <dgm:cxn modelId="{AE24F9DE-1EEC-4EE3-8AF8-5FAE258C9E1F}" srcId="{AB242ADA-9D76-4247-BE00-C5D7034007BE}" destId="{CF1C8944-E790-4FD1-9587-97F237121534}" srcOrd="0" destOrd="0" parTransId="{4E25B748-79F7-4984-98CE-21FED810B978}" sibTransId="{92162A19-6EAE-46BB-BB36-25484342149C}"/>
    <dgm:cxn modelId="{41C4CFDF-5245-4A62-B59A-9CFEB88CA5BC}" srcId="{45CD772F-5ACF-422E-831B-3FEDA008DB92}" destId="{34C90AC9-C935-4B3B-A801-4FEF3D1E91DD}" srcOrd="0" destOrd="0" parTransId="{49BE7F50-1BAD-428A-A9D4-62103E5CDAA0}" sibTransId="{C5396AB2-70CD-4DE7-B24D-42407F904908}"/>
    <dgm:cxn modelId="{C06408F1-4332-4550-AE59-61AADAAECB4D}" srcId="{45CD772F-5ACF-422E-831B-3FEDA008DB92}" destId="{AB8E1875-8075-47D2-BABC-8FD741228F38}" srcOrd="1" destOrd="0" parTransId="{30A4EFF9-2AED-4EE3-9C42-41FD0EAC6023}" sibTransId="{A5F518ED-7E57-4BEF-9265-D37E452D2630}"/>
    <dgm:cxn modelId="{DBBF94F1-F636-4910-B40F-869DC129F9BB}" type="presOf" srcId="{EA42286E-19C9-496D-9D8B-D7D215E2F87A}" destId="{CC774AD7-13EE-4811-A4D8-931ED2CB44B8}" srcOrd="0" destOrd="4" presId="urn:microsoft.com/office/officeart/2005/8/layout/vList5"/>
    <dgm:cxn modelId="{A198E9F1-6EE4-45F1-97DE-E743E7C231E8}" srcId="{AB8E1875-8075-47D2-BABC-8FD741228F38}" destId="{92FB503A-9B0C-4A81-9770-D3DF3B9B07EB}" srcOrd="1" destOrd="0" parTransId="{476F9059-A70F-4718-97F3-764919EF0060}" sibTransId="{4BB3BD12-F740-405B-8984-5F13723CE589}"/>
    <dgm:cxn modelId="{31EA91F5-5C6B-4B8F-8214-C96FEC0E09EB}" type="presOf" srcId="{FB561CB6-95DF-48CE-BDCD-CC6D87F6536A}" destId="{9F5FEB88-C5AB-4B7F-A1D9-01A5F198A817}" srcOrd="0" destOrd="0" presId="urn:microsoft.com/office/officeart/2005/8/layout/vList5"/>
    <dgm:cxn modelId="{DAA0E594-A08F-4DB2-83B3-89692D982920}" type="presParOf" srcId="{869241D5-C839-4CA5-B596-696BEB9D46A9}" destId="{84022872-8077-4510-8AB4-51058BDCC245}" srcOrd="0" destOrd="0" presId="urn:microsoft.com/office/officeart/2005/8/layout/vList5"/>
    <dgm:cxn modelId="{40AD6F20-AA77-471A-B474-006F0A0345B7}" type="presParOf" srcId="{84022872-8077-4510-8AB4-51058BDCC245}" destId="{EB103D4C-2895-4CD9-8DFC-A72575E3FB63}" srcOrd="0" destOrd="0" presId="urn:microsoft.com/office/officeart/2005/8/layout/vList5"/>
    <dgm:cxn modelId="{0EC0F64D-2C8A-4E78-9F29-00C245070850}" type="presParOf" srcId="{84022872-8077-4510-8AB4-51058BDCC245}" destId="{9F5FEB88-C5AB-4B7F-A1D9-01A5F198A817}" srcOrd="1" destOrd="0" presId="urn:microsoft.com/office/officeart/2005/8/layout/vList5"/>
    <dgm:cxn modelId="{A2728719-B079-4906-A9FC-5CDF50881D6D}" type="presParOf" srcId="{869241D5-C839-4CA5-B596-696BEB9D46A9}" destId="{7D183940-8CBD-448B-843B-668D52A7D5E5}" srcOrd="1" destOrd="0" presId="urn:microsoft.com/office/officeart/2005/8/layout/vList5"/>
    <dgm:cxn modelId="{D7C131DF-E001-44FF-A716-154FA589A475}" type="presParOf" srcId="{869241D5-C839-4CA5-B596-696BEB9D46A9}" destId="{457D2CD0-7719-4E12-9487-D0AF246AE419}" srcOrd="2" destOrd="0" presId="urn:microsoft.com/office/officeart/2005/8/layout/vList5"/>
    <dgm:cxn modelId="{71DAC71A-04E2-4044-A050-4B83BA857525}" type="presParOf" srcId="{457D2CD0-7719-4E12-9487-D0AF246AE419}" destId="{0D847FFE-554A-41F7-A16A-166950D74AF0}" srcOrd="0" destOrd="0" presId="urn:microsoft.com/office/officeart/2005/8/layout/vList5"/>
    <dgm:cxn modelId="{E866BF4F-4DB3-4C6C-BB9B-BAF249A9A41E}" type="presParOf" srcId="{457D2CD0-7719-4E12-9487-D0AF246AE419}" destId="{CC774AD7-13EE-4811-A4D8-931ED2CB44B8}" srcOrd="1" destOrd="0" presId="urn:microsoft.com/office/officeart/2005/8/layout/vList5"/>
    <dgm:cxn modelId="{86EEA752-F991-43D4-A826-A47647A334CC}" type="presParOf" srcId="{869241D5-C839-4CA5-B596-696BEB9D46A9}" destId="{710852B3-65B5-496E-8611-13F6CD1CD0CC}" srcOrd="3" destOrd="0" presId="urn:microsoft.com/office/officeart/2005/8/layout/vList5"/>
    <dgm:cxn modelId="{4687CF1E-A55D-4A68-9746-7AC90D2A08C2}" type="presParOf" srcId="{869241D5-C839-4CA5-B596-696BEB9D46A9}" destId="{D80E1173-8E49-4CA7-B465-E8DA11BE50D5}" srcOrd="4" destOrd="0" presId="urn:microsoft.com/office/officeart/2005/8/layout/vList5"/>
    <dgm:cxn modelId="{9A0BA533-6717-43B7-B478-A7E79494D311}" type="presParOf" srcId="{D80E1173-8E49-4CA7-B465-E8DA11BE50D5}" destId="{3FC224B4-5A84-48B7-878C-1F558088C067}" srcOrd="0" destOrd="0" presId="urn:microsoft.com/office/officeart/2005/8/layout/vList5"/>
    <dgm:cxn modelId="{64E3826E-6FDC-4E86-8E80-29123D9D2A6B}" type="presParOf" srcId="{D80E1173-8E49-4CA7-B465-E8DA11BE50D5}" destId="{61E4C090-9BCF-4D75-A53E-8D291F23B12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8A7F8B-7BDC-4130-A9DC-D89F9EF1C7A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12D234F-9E91-4B0A-96D0-05EFBF725509}">
      <dgm:prSet phldrT="[Tekst]" custT="1"/>
      <dgm:spPr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gm:spPr>
      <dgm:t>
        <a:bodyPr spcFirstLastPara="0" vert="horz" wrap="square" lIns="102870" tIns="51435" rIns="102870" bIns="51435" numCol="1" spcCol="1270" anchor="ctr" anchorCtr="0"/>
        <a:lstStyle/>
        <a:p>
          <a:pPr marL="0"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Pomoc społeczna i wsparcie osób starszych</a:t>
          </a:r>
        </a:p>
      </dgm:t>
    </dgm:pt>
    <dgm:pt modelId="{1091DD66-6AC3-48B2-B120-7FBD980418AD}" type="parTrans" cxnId="{F1E03BA5-21F7-453A-AA42-32AF426C0704}">
      <dgm:prSet/>
      <dgm:spPr/>
      <dgm:t>
        <a:bodyPr/>
        <a:lstStyle/>
        <a:p>
          <a:endParaRPr lang="pl-PL"/>
        </a:p>
      </dgm:t>
    </dgm:pt>
    <dgm:pt modelId="{5AD8A55A-C038-4E7D-BD5B-7A91B673DAC2}" type="sibTrans" cxnId="{F1E03BA5-21F7-453A-AA42-32AF426C0704}">
      <dgm:prSet/>
      <dgm:spPr/>
      <dgm:t>
        <a:bodyPr/>
        <a:lstStyle/>
        <a:p>
          <a:endParaRPr lang="pl-PL"/>
        </a:p>
      </dgm:t>
    </dgm:pt>
    <dgm:pt modelId="{F7261EFF-ABCD-475D-BFA4-4AB3E306731D}">
      <dgm:prSet phldrT="[Tekst]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Senior +</a:t>
          </a:r>
        </a:p>
      </dgm:t>
    </dgm:pt>
    <dgm:pt modelId="{82593CC5-4EEB-4F56-9687-47578A0DB7AF}" type="parTrans" cxnId="{B2E05707-9A61-4ED4-80A8-51A9AC855197}">
      <dgm:prSet/>
      <dgm:spPr/>
      <dgm:t>
        <a:bodyPr/>
        <a:lstStyle/>
        <a:p>
          <a:endParaRPr lang="pl-PL"/>
        </a:p>
      </dgm:t>
    </dgm:pt>
    <dgm:pt modelId="{21A6F688-A4E3-48B0-B1D0-5F9BC090E448}" type="sibTrans" cxnId="{B2E05707-9A61-4ED4-80A8-51A9AC855197}">
      <dgm:prSet/>
      <dgm:spPr/>
      <dgm:t>
        <a:bodyPr/>
        <a:lstStyle/>
        <a:p>
          <a:endParaRPr lang="pl-PL"/>
        </a:p>
      </dgm:t>
    </dgm:pt>
    <dgm:pt modelId="{F87590A0-EB94-4769-A144-2E7C62F5CC59}">
      <dgm:prSet phldrT="[Tekst]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Opieka 75+</a:t>
          </a:r>
        </a:p>
      </dgm:t>
    </dgm:pt>
    <dgm:pt modelId="{618AF9FF-0B79-4AA4-9BB3-6AC989114ECF}" type="parTrans" cxnId="{E0EBE42A-A1CC-46F0-8E67-371E3FE5E5C7}">
      <dgm:prSet/>
      <dgm:spPr/>
      <dgm:t>
        <a:bodyPr/>
        <a:lstStyle/>
        <a:p>
          <a:endParaRPr lang="pl-PL"/>
        </a:p>
      </dgm:t>
    </dgm:pt>
    <dgm:pt modelId="{E53925CF-9E71-4691-9CF1-384AA0344F31}" type="sibTrans" cxnId="{E0EBE42A-A1CC-46F0-8E67-371E3FE5E5C7}">
      <dgm:prSet/>
      <dgm:spPr/>
      <dgm:t>
        <a:bodyPr/>
        <a:lstStyle/>
        <a:p>
          <a:endParaRPr lang="pl-PL"/>
        </a:p>
      </dgm:t>
    </dgm:pt>
    <dgm:pt modelId="{9AA3E47D-85E3-46E5-B160-5FB0E9D25DF3}">
      <dgm:prSet phldrT="[Tekst]" custT="1"/>
      <dgm:spPr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gm:spPr>
      <dgm:t>
        <a:bodyPr spcFirstLastPara="0" vert="horz" wrap="square" lIns="102870" tIns="51435" rIns="102870" bIns="51435" numCol="1" spcCol="1270" anchor="ctr" anchorCtr="0"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Wsparcie osób niepełnosprawnych</a:t>
          </a:r>
        </a:p>
      </dgm:t>
    </dgm:pt>
    <dgm:pt modelId="{08292347-3174-4185-9A12-70914AC4791D}" type="parTrans" cxnId="{5DAEEDF8-B4AD-4A13-B445-E781705FDD51}">
      <dgm:prSet/>
      <dgm:spPr/>
      <dgm:t>
        <a:bodyPr/>
        <a:lstStyle/>
        <a:p>
          <a:endParaRPr lang="pl-PL"/>
        </a:p>
      </dgm:t>
    </dgm:pt>
    <dgm:pt modelId="{B08FAC20-9BC9-4BBE-A915-5AA06F1F0851}" type="sibTrans" cxnId="{5DAEEDF8-B4AD-4A13-B445-E781705FDD51}">
      <dgm:prSet/>
      <dgm:spPr/>
      <dgm:t>
        <a:bodyPr/>
        <a:lstStyle/>
        <a:p>
          <a:endParaRPr lang="pl-PL"/>
        </a:p>
      </dgm:t>
    </dgm:pt>
    <dgm:pt modelId="{F44EBDB0-270E-4F60-B4BA-6EAC5CD8FBED}">
      <dgm:prSet phldrT="[Tekst]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AOON</a:t>
          </a:r>
        </a:p>
      </dgm:t>
    </dgm:pt>
    <dgm:pt modelId="{0EF47795-A1D4-41C1-AEF6-419F19C5F571}" type="parTrans" cxnId="{E15B048C-1A43-4971-BF14-5C5D8BED4E2F}">
      <dgm:prSet/>
      <dgm:spPr/>
      <dgm:t>
        <a:bodyPr/>
        <a:lstStyle/>
        <a:p>
          <a:endParaRPr lang="pl-PL"/>
        </a:p>
      </dgm:t>
    </dgm:pt>
    <dgm:pt modelId="{01C06124-E3EF-41E9-A845-9A4FB223AA25}" type="sibTrans" cxnId="{E15B048C-1A43-4971-BF14-5C5D8BED4E2F}">
      <dgm:prSet/>
      <dgm:spPr/>
      <dgm:t>
        <a:bodyPr/>
        <a:lstStyle/>
        <a:p>
          <a:endParaRPr lang="pl-PL"/>
        </a:p>
      </dgm:t>
    </dgm:pt>
    <dgm:pt modelId="{315E0BA2-90EB-4DBF-B933-76C87F202ED0}">
      <dgm:prSet phldrT="[Tekst]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OW</a:t>
          </a:r>
        </a:p>
      </dgm:t>
    </dgm:pt>
    <dgm:pt modelId="{6735BA80-ACF7-46F4-AD9D-829E2FB15821}" type="parTrans" cxnId="{2B59C0BC-AE38-4124-B476-A7239FF1C9B7}">
      <dgm:prSet/>
      <dgm:spPr/>
      <dgm:t>
        <a:bodyPr/>
        <a:lstStyle/>
        <a:p>
          <a:endParaRPr lang="pl-PL"/>
        </a:p>
      </dgm:t>
    </dgm:pt>
    <dgm:pt modelId="{3B57F34A-7D0E-45B4-B687-D22F5349AA63}" type="sibTrans" cxnId="{2B59C0BC-AE38-4124-B476-A7239FF1C9B7}">
      <dgm:prSet/>
      <dgm:spPr/>
      <dgm:t>
        <a:bodyPr/>
        <a:lstStyle/>
        <a:p>
          <a:endParaRPr lang="pl-PL"/>
        </a:p>
      </dgm:t>
    </dgm:pt>
    <dgm:pt modelId="{DADC87CC-81F0-4629-9FD3-614592DCB6A1}">
      <dgm:prSet phldrT="[Tekst]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Korpus wsparcia seniorów</a:t>
          </a:r>
        </a:p>
      </dgm:t>
    </dgm:pt>
    <dgm:pt modelId="{5A4CFCED-3160-4590-93A4-0AA439BD5848}" type="parTrans" cxnId="{1967E4CF-E919-40B1-878E-4EA22F12BCAA}">
      <dgm:prSet/>
      <dgm:spPr/>
      <dgm:t>
        <a:bodyPr/>
        <a:lstStyle/>
        <a:p>
          <a:endParaRPr lang="pl-PL"/>
        </a:p>
      </dgm:t>
    </dgm:pt>
    <dgm:pt modelId="{49398EE4-2ECF-4E4F-9DF4-4D1CD76D24D6}" type="sibTrans" cxnId="{1967E4CF-E919-40B1-878E-4EA22F12BCAA}">
      <dgm:prSet/>
      <dgm:spPr/>
      <dgm:t>
        <a:bodyPr/>
        <a:lstStyle/>
        <a:p>
          <a:endParaRPr lang="pl-PL"/>
        </a:p>
      </dgm:t>
    </dgm:pt>
    <dgm:pt modelId="{07C08E0F-DDC7-4606-A6D4-B78183AB3F1D}">
      <dgm:prSet phldrT="[Tekst]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</a:t>
          </a:r>
        </a:p>
      </dgm:t>
    </dgm:pt>
    <dgm:pt modelId="{90A7880E-B314-4DB3-AC60-EEEA151A884B}" type="parTrans" cxnId="{3334D40C-BDB5-46E2-95A4-A76D1DAA03F8}">
      <dgm:prSet/>
      <dgm:spPr/>
      <dgm:t>
        <a:bodyPr/>
        <a:lstStyle/>
        <a:p>
          <a:endParaRPr lang="pl-PL"/>
        </a:p>
      </dgm:t>
    </dgm:pt>
    <dgm:pt modelId="{A6ABF969-3406-4E41-A226-D161311ADB98}" type="sibTrans" cxnId="{3334D40C-BDB5-46E2-95A4-A76D1DAA03F8}">
      <dgm:prSet/>
      <dgm:spPr/>
      <dgm:t>
        <a:bodyPr/>
        <a:lstStyle/>
        <a:p>
          <a:endParaRPr lang="pl-PL"/>
        </a:p>
      </dgm:t>
    </dgm:pt>
    <dgm:pt modelId="{BC09103F-CC75-49DD-9CCD-3DC11E5C1DAA}">
      <dgm:prSet phldrT="[Tekst]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Mieszkania chronione</a:t>
          </a:r>
        </a:p>
      </dgm:t>
    </dgm:pt>
    <dgm:pt modelId="{69CFA310-82A9-4614-AC70-00040A74A106}" type="parTrans" cxnId="{C97E715E-B366-4F45-B8C3-D2F007537019}">
      <dgm:prSet/>
      <dgm:spPr/>
      <dgm:t>
        <a:bodyPr/>
        <a:lstStyle/>
        <a:p>
          <a:endParaRPr lang="pl-PL"/>
        </a:p>
      </dgm:t>
    </dgm:pt>
    <dgm:pt modelId="{C2F383BC-0621-40DD-A56D-44E489ED0407}" type="sibTrans" cxnId="{C97E715E-B366-4F45-B8C3-D2F007537019}">
      <dgm:prSet/>
      <dgm:spPr/>
      <dgm:t>
        <a:bodyPr/>
        <a:lstStyle/>
        <a:p>
          <a:endParaRPr lang="pl-PL"/>
        </a:p>
      </dgm:t>
    </dgm:pt>
    <dgm:pt modelId="{68079331-1337-4B5D-831A-EB7FF8A26DBF}">
      <dgm:prSet phldrT="[Tekst]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Domy dla matek</a:t>
          </a:r>
        </a:p>
      </dgm:t>
    </dgm:pt>
    <dgm:pt modelId="{7303B380-0457-4BD0-B0E3-8A375D2BA2BC}" type="parTrans" cxnId="{1BAE4ED5-653E-4876-8C38-F281BB097944}">
      <dgm:prSet/>
      <dgm:spPr/>
      <dgm:t>
        <a:bodyPr/>
        <a:lstStyle/>
        <a:p>
          <a:endParaRPr lang="pl-PL"/>
        </a:p>
      </dgm:t>
    </dgm:pt>
    <dgm:pt modelId="{CD98F5B4-7BEB-474B-9D23-160B25ED7A10}" type="sibTrans" cxnId="{1BAE4ED5-653E-4876-8C38-F281BB097944}">
      <dgm:prSet/>
      <dgm:spPr/>
      <dgm:t>
        <a:bodyPr/>
        <a:lstStyle/>
        <a:p>
          <a:endParaRPr lang="pl-PL"/>
        </a:p>
      </dgm:t>
    </dgm:pt>
    <dgm:pt modelId="{02D783FF-37C5-4383-9616-F98BD6B897D4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Rozwój rodzinnych </a:t>
          </a: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domów</a:t>
          </a:r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pomocy</a:t>
          </a:r>
        </a:p>
      </dgm:t>
    </dgm:pt>
    <dgm:pt modelId="{15D84E89-1A73-4865-9F64-CD571B1813F4}" type="parTrans" cxnId="{D16B8EE8-6AD4-4BC3-A1F5-306EDB318E3B}">
      <dgm:prSet/>
      <dgm:spPr/>
      <dgm:t>
        <a:bodyPr/>
        <a:lstStyle/>
        <a:p>
          <a:endParaRPr lang="pl-PL"/>
        </a:p>
      </dgm:t>
    </dgm:pt>
    <dgm:pt modelId="{C669EA6A-3DD2-4B18-B427-16577777BAA7}" type="sibTrans" cxnId="{D16B8EE8-6AD4-4BC3-A1F5-306EDB318E3B}">
      <dgm:prSet/>
      <dgm:spPr/>
      <dgm:t>
        <a:bodyPr/>
        <a:lstStyle/>
        <a:p>
          <a:endParaRPr lang="pl-PL"/>
        </a:p>
      </dgm:t>
    </dgm:pt>
    <dgm:pt modelId="{CED6B846-07E5-449B-8670-80F717E0C444}">
      <dgm:prSet phldrT="[Tekst]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Posiłek w szkole i w domu</a:t>
          </a:r>
        </a:p>
      </dgm:t>
    </dgm:pt>
    <dgm:pt modelId="{996FCC43-8D95-4D98-8277-7CF057A1EF4B}" type="parTrans" cxnId="{5D0DEB8F-F8BD-4CD5-A6B2-424D76269E51}">
      <dgm:prSet/>
      <dgm:spPr/>
      <dgm:t>
        <a:bodyPr/>
        <a:lstStyle/>
        <a:p>
          <a:endParaRPr lang="pl-PL"/>
        </a:p>
      </dgm:t>
    </dgm:pt>
    <dgm:pt modelId="{1B3FA8E0-7F0A-4DD1-8D68-ED5887D9B18B}" type="sibTrans" cxnId="{5D0DEB8F-F8BD-4CD5-A6B2-424D76269E51}">
      <dgm:prSet/>
      <dgm:spPr/>
      <dgm:t>
        <a:bodyPr/>
        <a:lstStyle/>
        <a:p>
          <a:endParaRPr lang="pl-PL"/>
        </a:p>
      </dgm:t>
    </dgm:pt>
    <dgm:pt modelId="{9B7FADB7-C301-4D06-89B7-6864B81342A4}" type="pres">
      <dgm:prSet presAssocID="{D98A7F8B-7BDC-4130-A9DC-D89F9EF1C7AF}" presName="Name0" presStyleCnt="0">
        <dgm:presLayoutVars>
          <dgm:dir/>
          <dgm:animLvl val="lvl"/>
          <dgm:resizeHandles/>
        </dgm:presLayoutVars>
      </dgm:prSet>
      <dgm:spPr/>
    </dgm:pt>
    <dgm:pt modelId="{B5EADF81-4EB4-42A1-A233-1AD34AB7E640}" type="pres">
      <dgm:prSet presAssocID="{812D234F-9E91-4B0A-96D0-05EFBF725509}" presName="linNode" presStyleCnt="0"/>
      <dgm:spPr/>
    </dgm:pt>
    <dgm:pt modelId="{835715D9-D27B-487E-91FD-1FFA4EFB6E88}" type="pres">
      <dgm:prSet presAssocID="{812D234F-9E91-4B0A-96D0-05EFBF725509}" presName="parentShp" presStyleLbl="node1" presStyleIdx="0" presStyleCnt="2" custScaleX="116423" custScaleY="63991">
        <dgm:presLayoutVars>
          <dgm:bulletEnabled val="1"/>
        </dgm:presLayoutVars>
      </dgm:prSet>
      <dgm:spPr>
        <a:xfrm>
          <a:off x="0" y="2494"/>
          <a:ext cx="3091891" cy="2066682"/>
        </a:xfrm>
        <a:prstGeom prst="roundRect">
          <a:avLst/>
        </a:prstGeom>
      </dgm:spPr>
    </dgm:pt>
    <dgm:pt modelId="{564B26DF-F6A1-419E-916B-B93ECFB43F82}" type="pres">
      <dgm:prSet presAssocID="{812D234F-9E91-4B0A-96D0-05EFBF725509}" presName="childShp" presStyleLbl="bgAccFollowNode1" presStyleIdx="0" presStyleCnt="2" custScaleX="125962" custScaleY="60576">
        <dgm:presLayoutVars>
          <dgm:bulletEnabled val="1"/>
        </dgm:presLayoutVars>
      </dgm:prSet>
      <dgm:spPr>
        <a:xfrm>
          <a:off x="3091891" y="57640"/>
          <a:ext cx="4637836" cy="1956389"/>
        </a:xfrm>
        <a:prstGeom prst="rightArrow">
          <a:avLst>
            <a:gd name="adj1" fmla="val 75000"/>
            <a:gd name="adj2" fmla="val 50000"/>
          </a:avLst>
        </a:prstGeom>
      </dgm:spPr>
    </dgm:pt>
    <dgm:pt modelId="{B141855C-1136-4044-A8D0-A8A714267E9C}" type="pres">
      <dgm:prSet presAssocID="{5AD8A55A-C038-4E7D-BD5B-7A91B673DAC2}" presName="spacing" presStyleCnt="0"/>
      <dgm:spPr/>
    </dgm:pt>
    <dgm:pt modelId="{28CE9529-356D-4134-9B9B-50A539BBC1EB}" type="pres">
      <dgm:prSet presAssocID="{9AA3E47D-85E3-46E5-B160-5FB0E9D25DF3}" presName="linNode" presStyleCnt="0"/>
      <dgm:spPr/>
    </dgm:pt>
    <dgm:pt modelId="{94ECF708-17DC-45B0-BC21-81D9FF3801E3}" type="pres">
      <dgm:prSet presAssocID="{9AA3E47D-85E3-46E5-B160-5FB0E9D25DF3}" presName="parentShp" presStyleLbl="node1" presStyleIdx="1" presStyleCnt="2" custScaleY="71516">
        <dgm:presLayoutVars>
          <dgm:bulletEnabled val="1"/>
        </dgm:presLayoutVars>
      </dgm:prSet>
      <dgm:spPr>
        <a:xfrm>
          <a:off x="0" y="2392140"/>
          <a:ext cx="3091891" cy="2309713"/>
        </a:xfrm>
        <a:prstGeom prst="roundRect">
          <a:avLst/>
        </a:prstGeom>
      </dgm:spPr>
    </dgm:pt>
    <dgm:pt modelId="{513BA3AB-FE24-4FE9-A788-51879565AB6E}" type="pres">
      <dgm:prSet presAssocID="{9AA3E47D-85E3-46E5-B160-5FB0E9D25DF3}" presName="childShp" presStyleLbl="bgAccFollowNode1" presStyleIdx="1" presStyleCnt="2" custScaleX="108022" custScaleY="71104">
        <dgm:presLayoutVars>
          <dgm:bulletEnabled val="1"/>
        </dgm:presLayoutVars>
      </dgm:prSet>
      <dgm:spPr>
        <a:xfrm>
          <a:off x="3576544" y="2813647"/>
          <a:ext cx="5364816" cy="2693553"/>
        </a:xfrm>
        <a:prstGeom prst="rightArrow">
          <a:avLst>
            <a:gd name="adj1" fmla="val 75000"/>
            <a:gd name="adj2" fmla="val 50000"/>
          </a:avLst>
        </a:prstGeom>
      </dgm:spPr>
    </dgm:pt>
  </dgm:ptLst>
  <dgm:cxnLst>
    <dgm:cxn modelId="{B2E05707-9A61-4ED4-80A8-51A9AC855197}" srcId="{812D234F-9E91-4B0A-96D0-05EFBF725509}" destId="{F7261EFF-ABCD-475D-BFA4-4AB3E306731D}" srcOrd="1" destOrd="0" parTransId="{82593CC5-4EEB-4F56-9687-47578A0DB7AF}" sibTransId="{21A6F688-A4E3-48B0-B1D0-5F9BC090E448}"/>
    <dgm:cxn modelId="{3334D40C-BDB5-46E2-95A4-A76D1DAA03F8}" srcId="{9AA3E47D-85E3-46E5-B160-5FB0E9D25DF3}" destId="{07C08E0F-DDC7-4606-A6D4-B78183AB3F1D}" srcOrd="2" destOrd="0" parTransId="{90A7880E-B314-4DB3-AC60-EEEA151A884B}" sibTransId="{A6ABF969-3406-4E41-A226-D161311ADB98}"/>
    <dgm:cxn modelId="{1589AD17-86B4-4E83-BEE4-883C412D8C26}" type="presOf" srcId="{812D234F-9E91-4B0A-96D0-05EFBF725509}" destId="{835715D9-D27B-487E-91FD-1FFA4EFB6E88}" srcOrd="0" destOrd="0" presId="urn:microsoft.com/office/officeart/2005/8/layout/vList6"/>
    <dgm:cxn modelId="{EE0E1821-6ED6-42AC-89E4-2DBBADA8BB2E}" type="presOf" srcId="{CED6B846-07E5-449B-8670-80F717E0C444}" destId="{564B26DF-F6A1-419E-916B-B93ECFB43F82}" srcOrd="0" destOrd="0" presId="urn:microsoft.com/office/officeart/2005/8/layout/vList6"/>
    <dgm:cxn modelId="{8B231F25-0571-4458-BF8C-692899C772C1}" type="presOf" srcId="{68079331-1337-4B5D-831A-EB7FF8A26DBF}" destId="{513BA3AB-FE24-4FE9-A788-51879565AB6E}" srcOrd="0" destOrd="4" presId="urn:microsoft.com/office/officeart/2005/8/layout/vList6"/>
    <dgm:cxn modelId="{E0EBE42A-A1CC-46F0-8E67-371E3FE5E5C7}" srcId="{812D234F-9E91-4B0A-96D0-05EFBF725509}" destId="{F87590A0-EB94-4769-A144-2E7C62F5CC59}" srcOrd="2" destOrd="0" parTransId="{618AF9FF-0B79-4AA4-9BB3-6AC989114ECF}" sibTransId="{E53925CF-9E71-4691-9CF1-384AA0344F31}"/>
    <dgm:cxn modelId="{C97E715E-B366-4F45-B8C3-D2F007537019}" srcId="{9AA3E47D-85E3-46E5-B160-5FB0E9D25DF3}" destId="{BC09103F-CC75-49DD-9CCD-3DC11E5C1DAA}" srcOrd="3" destOrd="0" parTransId="{69CFA310-82A9-4614-AC70-00040A74A106}" sibTransId="{C2F383BC-0621-40DD-A56D-44E489ED0407}"/>
    <dgm:cxn modelId="{69529F61-5ACE-49B8-939B-97BF45BF7E05}" type="presOf" srcId="{F7261EFF-ABCD-475D-BFA4-4AB3E306731D}" destId="{564B26DF-F6A1-419E-916B-B93ECFB43F82}" srcOrd="0" destOrd="1" presId="urn:microsoft.com/office/officeart/2005/8/layout/vList6"/>
    <dgm:cxn modelId="{20D1867D-7500-47AD-B822-D6257FB393A9}" type="presOf" srcId="{9AA3E47D-85E3-46E5-B160-5FB0E9D25DF3}" destId="{94ECF708-17DC-45B0-BC21-81D9FF3801E3}" srcOrd="0" destOrd="0" presId="urn:microsoft.com/office/officeart/2005/8/layout/vList6"/>
    <dgm:cxn modelId="{E15B048C-1A43-4971-BF14-5C5D8BED4E2F}" srcId="{9AA3E47D-85E3-46E5-B160-5FB0E9D25DF3}" destId="{F44EBDB0-270E-4F60-B4BA-6EAC5CD8FBED}" srcOrd="0" destOrd="0" parTransId="{0EF47795-A1D4-41C1-AEF6-419F19C5F571}" sibTransId="{01C06124-E3EF-41E9-A845-9A4FB223AA25}"/>
    <dgm:cxn modelId="{5D0DEB8F-F8BD-4CD5-A6B2-424D76269E51}" srcId="{812D234F-9E91-4B0A-96D0-05EFBF725509}" destId="{CED6B846-07E5-449B-8670-80F717E0C444}" srcOrd="0" destOrd="0" parTransId="{996FCC43-8D95-4D98-8277-7CF057A1EF4B}" sibTransId="{1B3FA8E0-7F0A-4DD1-8D68-ED5887D9B18B}"/>
    <dgm:cxn modelId="{0497699A-0C1A-47A0-A251-28FF9272F369}" type="presOf" srcId="{DADC87CC-81F0-4629-9FD3-614592DCB6A1}" destId="{564B26DF-F6A1-419E-916B-B93ECFB43F82}" srcOrd="0" destOrd="3" presId="urn:microsoft.com/office/officeart/2005/8/layout/vList6"/>
    <dgm:cxn modelId="{1D2DF99A-FEBF-4014-B721-A96F142EC974}" type="presOf" srcId="{02D783FF-37C5-4383-9616-F98BD6B897D4}" destId="{564B26DF-F6A1-419E-916B-B93ECFB43F82}" srcOrd="0" destOrd="4" presId="urn:microsoft.com/office/officeart/2005/8/layout/vList6"/>
    <dgm:cxn modelId="{F1E03BA5-21F7-453A-AA42-32AF426C0704}" srcId="{D98A7F8B-7BDC-4130-A9DC-D89F9EF1C7AF}" destId="{812D234F-9E91-4B0A-96D0-05EFBF725509}" srcOrd="0" destOrd="0" parTransId="{1091DD66-6AC3-48B2-B120-7FBD980418AD}" sibTransId="{5AD8A55A-C038-4E7D-BD5B-7A91B673DAC2}"/>
    <dgm:cxn modelId="{A326DBAF-2574-416F-A082-6E54887F051A}" type="presOf" srcId="{F44EBDB0-270E-4F60-B4BA-6EAC5CD8FBED}" destId="{513BA3AB-FE24-4FE9-A788-51879565AB6E}" srcOrd="0" destOrd="0" presId="urn:microsoft.com/office/officeart/2005/8/layout/vList6"/>
    <dgm:cxn modelId="{2B59C0BC-AE38-4124-B476-A7239FF1C9B7}" srcId="{9AA3E47D-85E3-46E5-B160-5FB0E9D25DF3}" destId="{315E0BA2-90EB-4DBF-B933-76C87F202ED0}" srcOrd="1" destOrd="0" parTransId="{6735BA80-ACF7-46F4-AD9D-829E2FB15821}" sibTransId="{3B57F34A-7D0E-45B4-B687-D22F5349AA63}"/>
    <dgm:cxn modelId="{499101CE-C393-4F0F-B780-33BD3394EF03}" type="presOf" srcId="{315E0BA2-90EB-4DBF-B933-76C87F202ED0}" destId="{513BA3AB-FE24-4FE9-A788-51879565AB6E}" srcOrd="0" destOrd="1" presId="urn:microsoft.com/office/officeart/2005/8/layout/vList6"/>
    <dgm:cxn modelId="{B16959CF-D878-41BE-A349-021D4E4AAC6A}" type="presOf" srcId="{F87590A0-EB94-4769-A144-2E7C62F5CC59}" destId="{564B26DF-F6A1-419E-916B-B93ECFB43F82}" srcOrd="0" destOrd="2" presId="urn:microsoft.com/office/officeart/2005/8/layout/vList6"/>
    <dgm:cxn modelId="{1967E4CF-E919-40B1-878E-4EA22F12BCAA}" srcId="{812D234F-9E91-4B0A-96D0-05EFBF725509}" destId="{DADC87CC-81F0-4629-9FD3-614592DCB6A1}" srcOrd="3" destOrd="0" parTransId="{5A4CFCED-3160-4590-93A4-0AA439BD5848}" sibTransId="{49398EE4-2ECF-4E4F-9DF4-4D1CD76D24D6}"/>
    <dgm:cxn modelId="{9388C8D0-8810-4636-9AE1-AF2F5739CEE1}" type="presOf" srcId="{BC09103F-CC75-49DD-9CCD-3DC11E5C1DAA}" destId="{513BA3AB-FE24-4FE9-A788-51879565AB6E}" srcOrd="0" destOrd="3" presId="urn:microsoft.com/office/officeart/2005/8/layout/vList6"/>
    <dgm:cxn modelId="{1BAE4ED5-653E-4876-8C38-F281BB097944}" srcId="{9AA3E47D-85E3-46E5-B160-5FB0E9D25DF3}" destId="{68079331-1337-4B5D-831A-EB7FF8A26DBF}" srcOrd="4" destOrd="0" parTransId="{7303B380-0457-4BD0-B0E3-8A375D2BA2BC}" sibTransId="{CD98F5B4-7BEB-474B-9D23-160B25ED7A10}"/>
    <dgm:cxn modelId="{D16B8EE8-6AD4-4BC3-A1F5-306EDB318E3B}" srcId="{812D234F-9E91-4B0A-96D0-05EFBF725509}" destId="{02D783FF-37C5-4383-9616-F98BD6B897D4}" srcOrd="4" destOrd="0" parTransId="{15D84E89-1A73-4865-9F64-CD571B1813F4}" sibTransId="{C669EA6A-3DD2-4B18-B427-16577777BAA7}"/>
    <dgm:cxn modelId="{DE68FDE8-FBAB-44EC-9BBC-4DA6E77E6BAB}" type="presOf" srcId="{07C08E0F-DDC7-4606-A6D4-B78183AB3F1D}" destId="{513BA3AB-FE24-4FE9-A788-51879565AB6E}" srcOrd="0" destOrd="2" presId="urn:microsoft.com/office/officeart/2005/8/layout/vList6"/>
    <dgm:cxn modelId="{CD7EBCEE-DE28-47AC-B7D2-4A66E58CCD1E}" type="presOf" srcId="{D98A7F8B-7BDC-4130-A9DC-D89F9EF1C7AF}" destId="{9B7FADB7-C301-4D06-89B7-6864B81342A4}" srcOrd="0" destOrd="0" presId="urn:microsoft.com/office/officeart/2005/8/layout/vList6"/>
    <dgm:cxn modelId="{5DAEEDF8-B4AD-4A13-B445-E781705FDD51}" srcId="{D98A7F8B-7BDC-4130-A9DC-D89F9EF1C7AF}" destId="{9AA3E47D-85E3-46E5-B160-5FB0E9D25DF3}" srcOrd="1" destOrd="0" parTransId="{08292347-3174-4185-9A12-70914AC4791D}" sibTransId="{B08FAC20-9BC9-4BBE-A915-5AA06F1F0851}"/>
    <dgm:cxn modelId="{F4654DFF-9987-4D9C-96DC-D4928DD6FF69}" type="presParOf" srcId="{9B7FADB7-C301-4D06-89B7-6864B81342A4}" destId="{B5EADF81-4EB4-42A1-A233-1AD34AB7E640}" srcOrd="0" destOrd="0" presId="urn:microsoft.com/office/officeart/2005/8/layout/vList6"/>
    <dgm:cxn modelId="{E8493AA1-EB7C-4E10-907F-A7A27BE31DF8}" type="presParOf" srcId="{B5EADF81-4EB4-42A1-A233-1AD34AB7E640}" destId="{835715D9-D27B-487E-91FD-1FFA4EFB6E88}" srcOrd="0" destOrd="0" presId="urn:microsoft.com/office/officeart/2005/8/layout/vList6"/>
    <dgm:cxn modelId="{CBD5E559-083C-463D-957C-E2EDB774FB28}" type="presParOf" srcId="{B5EADF81-4EB4-42A1-A233-1AD34AB7E640}" destId="{564B26DF-F6A1-419E-916B-B93ECFB43F82}" srcOrd="1" destOrd="0" presId="urn:microsoft.com/office/officeart/2005/8/layout/vList6"/>
    <dgm:cxn modelId="{75D41B57-A925-497D-9123-2CCF47BEA1BA}" type="presParOf" srcId="{9B7FADB7-C301-4D06-89B7-6864B81342A4}" destId="{B141855C-1136-4044-A8D0-A8A714267E9C}" srcOrd="1" destOrd="0" presId="urn:microsoft.com/office/officeart/2005/8/layout/vList6"/>
    <dgm:cxn modelId="{79E008CB-49FF-45AF-A0B4-0AB2D7F45B90}" type="presParOf" srcId="{9B7FADB7-C301-4D06-89B7-6864B81342A4}" destId="{28CE9529-356D-4134-9B9B-50A539BBC1EB}" srcOrd="2" destOrd="0" presId="urn:microsoft.com/office/officeart/2005/8/layout/vList6"/>
    <dgm:cxn modelId="{F78BA7C2-6537-4F0D-B9EB-BEA454DB177F}" type="presParOf" srcId="{28CE9529-356D-4134-9B9B-50A539BBC1EB}" destId="{94ECF708-17DC-45B0-BC21-81D9FF3801E3}" srcOrd="0" destOrd="0" presId="urn:microsoft.com/office/officeart/2005/8/layout/vList6"/>
    <dgm:cxn modelId="{B8598041-CF16-4596-BB25-8762FED2EAC2}" type="presParOf" srcId="{28CE9529-356D-4134-9B9B-50A539BBC1EB}" destId="{513BA3AB-FE24-4FE9-A788-51879565AB6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2A3E31-FFC7-4DB8-B5AA-80642BFCD21D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DBC64611-D8C3-4EA7-99B6-30C887C28BEB}">
      <dgm:prSet custT="1"/>
      <dgm:spPr/>
      <dgm:t>
        <a:bodyPr/>
        <a:lstStyle/>
        <a:p>
          <a:pPr algn="ctr"/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 dniem </a:t>
          </a:r>
          <a:r>
            <a:rPr lang="pl-PL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stycznia 2024r., </a:t>
          </a:r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życie wchodzi dodany w </a:t>
          </a:r>
          <a:r>
            <a:rPr lang="pl-PL" sz="2000" b="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art. 18 ust. 1 pkt 10 ustawy </a:t>
          </a:r>
          <a:br>
            <a:rPr lang="pl-PL" sz="2000" b="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l-PL" sz="2000" b="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 pomocy społecznej</a:t>
          </a:r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który dotyczy zapewnienia utrzymania oraz rozwoju systemu teleinformatycznego, a także sporządzania sprawozdawczości i przekazywania jej właściwemu wojewodzie, w formie dokumentu elektronicznego, z zastosowaniem systemu teleinformatycznego.</a:t>
          </a:r>
        </a:p>
      </dgm:t>
    </dgm:pt>
    <dgm:pt modelId="{99019965-6B75-4464-84B9-38809C03F743}" type="parTrans" cxnId="{DA16791F-1287-43B2-AD52-1EEF0A22970E}">
      <dgm:prSet/>
      <dgm:spPr/>
      <dgm:t>
        <a:bodyPr/>
        <a:lstStyle/>
        <a:p>
          <a:endParaRPr lang="pl-PL"/>
        </a:p>
      </dgm:t>
    </dgm:pt>
    <dgm:pt modelId="{33E6863C-A56E-4FE9-BC85-24CE01D8E0E6}" type="sibTrans" cxnId="{DA16791F-1287-43B2-AD52-1EEF0A22970E}">
      <dgm:prSet/>
      <dgm:spPr/>
      <dgm:t>
        <a:bodyPr/>
        <a:lstStyle/>
        <a:p>
          <a:endParaRPr lang="pl-PL"/>
        </a:p>
      </dgm:t>
    </dgm:pt>
    <dgm:pt modelId="{B9EC2D32-D7A6-43A8-AA20-E90C24CDE17B}">
      <dgm:prSet custT="1"/>
      <dgm:spPr/>
      <dgm:t>
        <a:bodyPr/>
        <a:lstStyle/>
        <a:p>
          <a:pPr algn="ctr"/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Zgodnie z art. 18 ust. 2a środki na realizację zadania zapewnia budżet państwa.</a:t>
          </a:r>
        </a:p>
        <a:p>
          <a:pPr algn="ctr"/>
          <a:r>
            <a:rPr lang="pl-PL" sz="20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Wstępnego podziału środków na poszczególne gminy i powiaty dokonało </a:t>
          </a:r>
          <a:r>
            <a:rPr lang="pl-PL" sz="2000" b="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MRiPS</a:t>
          </a:r>
          <a:endParaRPr lang="pl-PL" sz="2000" b="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8BAA6F8-19B1-4FA3-B98B-B95B671CE0FD}" type="parTrans" cxnId="{50B45454-37E2-4154-8D49-87D60B6D146E}">
      <dgm:prSet/>
      <dgm:spPr/>
      <dgm:t>
        <a:bodyPr/>
        <a:lstStyle/>
        <a:p>
          <a:endParaRPr lang="pl-PL"/>
        </a:p>
      </dgm:t>
    </dgm:pt>
    <dgm:pt modelId="{E7717113-361E-4BA6-B391-FC80B178B7D6}" type="sibTrans" cxnId="{50B45454-37E2-4154-8D49-87D60B6D146E}">
      <dgm:prSet/>
      <dgm:spPr/>
      <dgm:t>
        <a:bodyPr/>
        <a:lstStyle/>
        <a:p>
          <a:endParaRPr lang="pl-PL"/>
        </a:p>
      </dgm:t>
    </dgm:pt>
    <dgm:pt modelId="{5DB1D48D-FD28-4E87-AD20-4C9D4A6C37D4}" type="pres">
      <dgm:prSet presAssocID="{942A3E31-FFC7-4DB8-B5AA-80642BFCD21D}" presName="linear" presStyleCnt="0">
        <dgm:presLayoutVars>
          <dgm:animLvl val="lvl"/>
          <dgm:resizeHandles val="exact"/>
        </dgm:presLayoutVars>
      </dgm:prSet>
      <dgm:spPr/>
    </dgm:pt>
    <dgm:pt modelId="{CDFB067A-F338-4E1F-B1FB-8E40D7E21789}" type="pres">
      <dgm:prSet presAssocID="{DBC64611-D8C3-4EA7-99B6-30C887C28BEB}" presName="parentText" presStyleLbl="node1" presStyleIdx="0" presStyleCnt="2" custLinFactY="-14672" custLinFactNeighborY="-100000">
        <dgm:presLayoutVars>
          <dgm:chMax val="0"/>
          <dgm:bulletEnabled val="1"/>
        </dgm:presLayoutVars>
      </dgm:prSet>
      <dgm:spPr/>
    </dgm:pt>
    <dgm:pt modelId="{A0AF14A0-6A51-4559-A50F-EE01CE7E6229}" type="pres">
      <dgm:prSet presAssocID="{33E6863C-A56E-4FE9-BC85-24CE01D8E0E6}" presName="spacer" presStyleCnt="0"/>
      <dgm:spPr/>
    </dgm:pt>
    <dgm:pt modelId="{064B4845-0D59-4C28-A1B1-14C2619B3221}" type="pres">
      <dgm:prSet presAssocID="{B9EC2D32-D7A6-43A8-AA20-E90C24CDE17B}" presName="parentText" presStyleLbl="node1" presStyleIdx="1" presStyleCnt="2" custScaleY="63095" custLinFactY="-7924" custLinFactNeighborY="-100000">
        <dgm:presLayoutVars>
          <dgm:chMax val="0"/>
          <dgm:bulletEnabled val="1"/>
        </dgm:presLayoutVars>
      </dgm:prSet>
      <dgm:spPr/>
    </dgm:pt>
  </dgm:ptLst>
  <dgm:cxnLst>
    <dgm:cxn modelId="{20FDF504-3B36-4163-9B41-78EA84F63364}" type="presOf" srcId="{942A3E31-FFC7-4DB8-B5AA-80642BFCD21D}" destId="{5DB1D48D-FD28-4E87-AD20-4C9D4A6C37D4}" srcOrd="0" destOrd="0" presId="urn:microsoft.com/office/officeart/2005/8/layout/vList2"/>
    <dgm:cxn modelId="{DA16791F-1287-43B2-AD52-1EEF0A22970E}" srcId="{942A3E31-FFC7-4DB8-B5AA-80642BFCD21D}" destId="{DBC64611-D8C3-4EA7-99B6-30C887C28BEB}" srcOrd="0" destOrd="0" parTransId="{99019965-6B75-4464-84B9-38809C03F743}" sibTransId="{33E6863C-A56E-4FE9-BC85-24CE01D8E0E6}"/>
    <dgm:cxn modelId="{55E4F66E-AC77-4477-9A77-23DD8D94C48A}" type="presOf" srcId="{DBC64611-D8C3-4EA7-99B6-30C887C28BEB}" destId="{CDFB067A-F338-4E1F-B1FB-8E40D7E21789}" srcOrd="0" destOrd="0" presId="urn:microsoft.com/office/officeart/2005/8/layout/vList2"/>
    <dgm:cxn modelId="{50B45454-37E2-4154-8D49-87D60B6D146E}" srcId="{942A3E31-FFC7-4DB8-B5AA-80642BFCD21D}" destId="{B9EC2D32-D7A6-43A8-AA20-E90C24CDE17B}" srcOrd="1" destOrd="0" parTransId="{78BAA6F8-19B1-4FA3-B98B-B95B671CE0FD}" sibTransId="{E7717113-361E-4BA6-B391-FC80B178B7D6}"/>
    <dgm:cxn modelId="{F9F512E3-A53C-4A8D-ACD1-03CB838685C3}" type="presOf" srcId="{B9EC2D32-D7A6-43A8-AA20-E90C24CDE17B}" destId="{064B4845-0D59-4C28-A1B1-14C2619B3221}" srcOrd="0" destOrd="0" presId="urn:microsoft.com/office/officeart/2005/8/layout/vList2"/>
    <dgm:cxn modelId="{F4620AC6-736F-4F97-A658-CF4AA2C60EE2}" type="presParOf" srcId="{5DB1D48D-FD28-4E87-AD20-4C9D4A6C37D4}" destId="{CDFB067A-F338-4E1F-B1FB-8E40D7E21789}" srcOrd="0" destOrd="0" presId="urn:microsoft.com/office/officeart/2005/8/layout/vList2"/>
    <dgm:cxn modelId="{18329C70-F5D1-46AC-AEEF-7630C7EDC823}" type="presParOf" srcId="{5DB1D48D-FD28-4E87-AD20-4C9D4A6C37D4}" destId="{A0AF14A0-6A51-4559-A50F-EE01CE7E6229}" srcOrd="1" destOrd="0" presId="urn:microsoft.com/office/officeart/2005/8/layout/vList2"/>
    <dgm:cxn modelId="{B75EAB22-4BA4-4D31-9EC8-9A10E7AD399E}" type="presParOf" srcId="{5DB1D48D-FD28-4E87-AD20-4C9D4A6C37D4}" destId="{064B4845-0D59-4C28-A1B1-14C2619B322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A58AA9-941D-4198-8538-111D26B467F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13B39E-B881-4B86-9313-F3295BBFF422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l-PL" sz="22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Realizacja programów rządowych / resortowych</a:t>
          </a:r>
        </a:p>
        <a:p>
          <a:r>
            <a:rPr lang="pl-PL" sz="22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2000" b="0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(na co należy zwracać uwagę aplikując o środki)</a:t>
          </a:r>
          <a:endParaRPr lang="pl-PL" sz="2000" b="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797363A-6FB8-4BFC-A094-F5E6CEF50248}" type="parTrans" cxnId="{0066B9A7-6B5B-4C19-99CC-023D10B19801}">
      <dgm:prSet/>
      <dgm:spPr/>
      <dgm:t>
        <a:bodyPr/>
        <a:lstStyle/>
        <a:p>
          <a:endParaRPr lang="pl-PL"/>
        </a:p>
      </dgm:t>
    </dgm:pt>
    <dgm:pt modelId="{617C674D-8490-43E6-8D4D-B5CC13F23A04}" type="sibTrans" cxnId="{0066B9A7-6B5B-4C19-99CC-023D10B1980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0F4CADA8-6A23-41D5-8B98-72CB6D3E8CC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l-PL" sz="24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terminy</a:t>
          </a:r>
          <a:endParaRPr lang="pl-PL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pl-PL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kompletność informacji/podpisów/skreśleń</a:t>
          </a:r>
        </a:p>
        <a:p>
          <a:pPr algn="l"/>
          <a:r>
            <a:rPr lang="pl-PL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uzasadnienie planowanych wydatków</a:t>
          </a:r>
        </a:p>
        <a:p>
          <a:pPr algn="l"/>
          <a:r>
            <a:rPr lang="pl-PL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podpisy elektroniczne / upoważnienia</a:t>
          </a:r>
        </a:p>
        <a:p>
          <a:pPr algn="l"/>
          <a:r>
            <a:rPr lang="pl-PL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dokonywanie korekt i uzupełnień w terminach i wg wskazań</a:t>
          </a:r>
          <a:endParaRPr lang="pl-PL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8E99A9A-BEA5-4546-8434-FC21F172CAD5}" type="parTrans" cxnId="{CF0E6E53-99AA-4639-8625-03510A0B154E}">
      <dgm:prSet/>
      <dgm:spPr/>
      <dgm:t>
        <a:bodyPr/>
        <a:lstStyle/>
        <a:p>
          <a:endParaRPr lang="pl-PL"/>
        </a:p>
      </dgm:t>
    </dgm:pt>
    <dgm:pt modelId="{D0944213-9B47-4890-81D8-E2F17F7DD0BF}" type="sibTrans" cxnId="{CF0E6E53-99AA-4639-8625-03510A0B154E}">
      <dgm:prSet/>
      <dgm:spPr/>
      <dgm:t>
        <a:bodyPr/>
        <a:lstStyle/>
        <a:p>
          <a:endParaRPr lang="pl-PL"/>
        </a:p>
      </dgm:t>
    </dgm:pt>
    <dgm:pt modelId="{A2EBFC5D-C335-46B5-9301-9A46B925E479}" type="pres">
      <dgm:prSet presAssocID="{86A58AA9-941D-4198-8538-111D26B467F0}" presName="Name0" presStyleCnt="0">
        <dgm:presLayoutVars>
          <dgm:dir/>
          <dgm:resizeHandles val="exact"/>
        </dgm:presLayoutVars>
      </dgm:prSet>
      <dgm:spPr/>
    </dgm:pt>
    <dgm:pt modelId="{C3D242EC-5B26-4595-865E-9D51CF24C46C}" type="pres">
      <dgm:prSet presAssocID="{2813B39E-B881-4B86-9313-F3295BBFF422}" presName="node" presStyleLbl="node1" presStyleIdx="0" presStyleCnt="2" custScaleX="77271" custScaleY="123153" custLinFactX="-1863" custLinFactNeighborX="-100000" custLinFactNeighborY="-933">
        <dgm:presLayoutVars>
          <dgm:bulletEnabled val="1"/>
        </dgm:presLayoutVars>
      </dgm:prSet>
      <dgm:spPr/>
    </dgm:pt>
    <dgm:pt modelId="{EC684BD2-7868-4700-9D75-D8B57614BCF7}" type="pres">
      <dgm:prSet presAssocID="{617C674D-8490-43E6-8D4D-B5CC13F23A04}" presName="sibTrans" presStyleLbl="sibTrans2D1" presStyleIdx="0" presStyleCnt="1"/>
      <dgm:spPr/>
    </dgm:pt>
    <dgm:pt modelId="{83A0E908-6393-43AF-BD19-A875B774F8E8}" type="pres">
      <dgm:prSet presAssocID="{617C674D-8490-43E6-8D4D-B5CC13F23A04}" presName="connectorText" presStyleLbl="sibTrans2D1" presStyleIdx="0" presStyleCnt="1"/>
      <dgm:spPr/>
    </dgm:pt>
    <dgm:pt modelId="{DB7D46B6-67AD-4268-875B-FD6F5F392CD1}" type="pres">
      <dgm:prSet presAssocID="{0F4CADA8-6A23-41D5-8B98-72CB6D3E8CC1}" presName="node" presStyleLbl="node1" presStyleIdx="1" presStyleCnt="2" custScaleX="170687" custScaleY="127502">
        <dgm:presLayoutVars>
          <dgm:bulletEnabled val="1"/>
        </dgm:presLayoutVars>
      </dgm:prSet>
      <dgm:spPr/>
    </dgm:pt>
  </dgm:ptLst>
  <dgm:cxnLst>
    <dgm:cxn modelId="{F01F396A-1A4F-47AD-8FF7-D5750F75DE9B}" type="presOf" srcId="{86A58AA9-941D-4198-8538-111D26B467F0}" destId="{A2EBFC5D-C335-46B5-9301-9A46B925E479}" srcOrd="0" destOrd="0" presId="urn:microsoft.com/office/officeart/2005/8/layout/process1"/>
    <dgm:cxn modelId="{CF0E6E53-99AA-4639-8625-03510A0B154E}" srcId="{86A58AA9-941D-4198-8538-111D26B467F0}" destId="{0F4CADA8-6A23-41D5-8B98-72CB6D3E8CC1}" srcOrd="1" destOrd="0" parTransId="{D8E99A9A-BEA5-4546-8434-FC21F172CAD5}" sibTransId="{D0944213-9B47-4890-81D8-E2F17F7DD0BF}"/>
    <dgm:cxn modelId="{1A103C7C-3BCD-4BE7-85A7-66BFBF3C7D4F}" type="presOf" srcId="{0F4CADA8-6A23-41D5-8B98-72CB6D3E8CC1}" destId="{DB7D46B6-67AD-4268-875B-FD6F5F392CD1}" srcOrd="0" destOrd="0" presId="urn:microsoft.com/office/officeart/2005/8/layout/process1"/>
    <dgm:cxn modelId="{AEC6DB83-AEB9-496D-8BE1-FDEDFA499D30}" type="presOf" srcId="{2813B39E-B881-4B86-9313-F3295BBFF422}" destId="{C3D242EC-5B26-4595-865E-9D51CF24C46C}" srcOrd="0" destOrd="0" presId="urn:microsoft.com/office/officeart/2005/8/layout/process1"/>
    <dgm:cxn modelId="{69A1C585-6633-4134-84AE-5974AB7E5855}" type="presOf" srcId="{617C674D-8490-43E6-8D4D-B5CC13F23A04}" destId="{EC684BD2-7868-4700-9D75-D8B57614BCF7}" srcOrd="0" destOrd="0" presId="urn:microsoft.com/office/officeart/2005/8/layout/process1"/>
    <dgm:cxn modelId="{0066B9A7-6B5B-4C19-99CC-023D10B19801}" srcId="{86A58AA9-941D-4198-8538-111D26B467F0}" destId="{2813B39E-B881-4B86-9313-F3295BBFF422}" srcOrd="0" destOrd="0" parTransId="{5797363A-6FB8-4BFC-A094-F5E6CEF50248}" sibTransId="{617C674D-8490-43E6-8D4D-B5CC13F23A04}"/>
    <dgm:cxn modelId="{4B205AE7-C77F-46FA-BD5B-83B949945754}" type="presOf" srcId="{617C674D-8490-43E6-8D4D-B5CC13F23A04}" destId="{83A0E908-6393-43AF-BD19-A875B774F8E8}" srcOrd="1" destOrd="0" presId="urn:microsoft.com/office/officeart/2005/8/layout/process1"/>
    <dgm:cxn modelId="{1CEA4008-28A1-4F27-8D88-A91F75780608}" type="presParOf" srcId="{A2EBFC5D-C335-46B5-9301-9A46B925E479}" destId="{C3D242EC-5B26-4595-865E-9D51CF24C46C}" srcOrd="0" destOrd="0" presId="urn:microsoft.com/office/officeart/2005/8/layout/process1"/>
    <dgm:cxn modelId="{4A544370-0EC6-4578-8C22-8B8CD8D82E23}" type="presParOf" srcId="{A2EBFC5D-C335-46B5-9301-9A46B925E479}" destId="{EC684BD2-7868-4700-9D75-D8B57614BCF7}" srcOrd="1" destOrd="0" presId="urn:microsoft.com/office/officeart/2005/8/layout/process1"/>
    <dgm:cxn modelId="{123471E3-F1D9-450F-8A7A-5CD330F3BB3C}" type="presParOf" srcId="{EC684BD2-7868-4700-9D75-D8B57614BCF7}" destId="{83A0E908-6393-43AF-BD19-A875B774F8E8}" srcOrd="0" destOrd="0" presId="urn:microsoft.com/office/officeart/2005/8/layout/process1"/>
    <dgm:cxn modelId="{6114E28F-0507-4DB2-9C98-D87B92B1983D}" type="presParOf" srcId="{A2EBFC5D-C335-46B5-9301-9A46B925E479}" destId="{DB7D46B6-67AD-4268-875B-FD6F5F392CD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3B17F4-F3F6-49C6-A544-01F5E4AD13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D499106-A266-4058-A7BE-9B41F5A1919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pl-PL" sz="2200" b="1" dirty="0">
              <a:latin typeface="Cambria" panose="02040503050406030204" pitchFamily="18" charset="0"/>
              <a:ea typeface="Cambria" panose="02040503050406030204" pitchFamily="18" charset="0"/>
            </a:rPr>
            <a:t>Realizacja zadań za pośrednictwem CAS </a:t>
          </a:r>
          <a:endParaRPr lang="pl-PL" sz="2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BB1701-6767-4CA1-9A53-1638F30370B5}" type="parTrans" cxnId="{60F31C75-F379-47B1-85C3-0EBDDC70CBCD}">
      <dgm:prSet/>
      <dgm:spPr/>
      <dgm:t>
        <a:bodyPr/>
        <a:lstStyle/>
        <a:p>
          <a:endParaRPr lang="pl-PL"/>
        </a:p>
      </dgm:t>
    </dgm:pt>
    <dgm:pt modelId="{D90327D0-7AE7-411E-8C79-7B75387EB34F}" type="sibTrans" cxnId="{60F31C75-F379-47B1-85C3-0EBDDC70CBCD}">
      <dgm:prSet/>
      <dgm:spPr/>
      <dgm:t>
        <a:bodyPr/>
        <a:lstStyle/>
        <a:p>
          <a:endParaRPr lang="pl-PL"/>
        </a:p>
      </dgm:t>
    </dgm:pt>
    <dgm:pt modelId="{E3AC7D32-3064-4334-AE42-FB41D2C6926D}">
      <dgm:prSet custT="1"/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dostęp do systemu osób realizujących zadanie </a:t>
          </a:r>
          <a:r>
            <a:rPr lang="pl-PL" sz="20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(nowe konta użytkownika </a:t>
          </a:r>
          <a:br>
            <a:rPr lang="pl-PL" sz="20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pl-PL" sz="20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/ aktualizacja / zgłaszanie do WPS nieaktywnych użytkowników);</a:t>
          </a:r>
        </a:p>
      </dgm:t>
    </dgm:pt>
    <dgm:pt modelId="{354671E8-3CFF-4AD0-8431-25AEDDE44617}" type="parTrans" cxnId="{8A4C3C92-D07A-410C-9F8E-5F06F3808F6B}">
      <dgm:prSet/>
      <dgm:spPr/>
      <dgm:t>
        <a:bodyPr/>
        <a:lstStyle/>
        <a:p>
          <a:endParaRPr lang="pl-PL"/>
        </a:p>
      </dgm:t>
    </dgm:pt>
    <dgm:pt modelId="{C0F395BD-2BBA-42D7-A7A9-34B5A859F8C0}" type="sibTrans" cxnId="{8A4C3C92-D07A-410C-9F8E-5F06F3808F6B}">
      <dgm:prSet/>
      <dgm:spPr/>
      <dgm:t>
        <a:bodyPr/>
        <a:lstStyle/>
        <a:p>
          <a:endParaRPr lang="pl-PL"/>
        </a:p>
      </dgm:t>
    </dgm:pt>
    <dgm:pt modelId="{9B610B24-D953-4A0C-B714-E2D1CA84F758}">
      <dgm:prSet custT="1"/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aktualizacja oprogramowania przed przekazywaniem sprawozdań </a:t>
          </a:r>
          <a:r>
            <a:rPr lang="pl-PL" sz="20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(weryfikacja treści niepoprawnych reguł),</a:t>
          </a:r>
        </a:p>
      </dgm:t>
    </dgm:pt>
    <dgm:pt modelId="{CDEA7BC1-8114-4E65-91C7-1A06EBC8CC97}" type="parTrans" cxnId="{36759CFD-4B82-4894-98C7-919D5075FDDF}">
      <dgm:prSet/>
      <dgm:spPr/>
      <dgm:t>
        <a:bodyPr/>
        <a:lstStyle/>
        <a:p>
          <a:endParaRPr lang="pl-PL"/>
        </a:p>
      </dgm:t>
    </dgm:pt>
    <dgm:pt modelId="{F8EDD1BA-EB7D-4FAC-81D6-96FC712AB2AD}" type="sibTrans" cxnId="{36759CFD-4B82-4894-98C7-919D5075FDDF}">
      <dgm:prSet/>
      <dgm:spPr/>
      <dgm:t>
        <a:bodyPr/>
        <a:lstStyle/>
        <a:p>
          <a:endParaRPr lang="pl-PL"/>
        </a:p>
      </dgm:t>
    </dgm:pt>
    <dgm:pt modelId="{5ADE1187-8FFD-4667-BF6C-38113FDF7DBD}">
      <dgm:prSet custT="1"/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terminowe przekazywanie sprawozdań lub złożenie pisemnych wyjaśnień w przypadku problemów z przekazaniem w terminie;</a:t>
          </a:r>
        </a:p>
      </dgm:t>
    </dgm:pt>
    <dgm:pt modelId="{BF45E435-EA68-410D-89C5-2580D6FEFA7B}" type="parTrans" cxnId="{622F800B-2F07-4CE0-914D-9D5434903913}">
      <dgm:prSet/>
      <dgm:spPr/>
      <dgm:t>
        <a:bodyPr/>
        <a:lstStyle/>
        <a:p>
          <a:endParaRPr lang="pl-PL"/>
        </a:p>
      </dgm:t>
    </dgm:pt>
    <dgm:pt modelId="{3383444A-08D4-43AF-8894-295B12B06E63}" type="sibTrans" cxnId="{622F800B-2F07-4CE0-914D-9D5434903913}">
      <dgm:prSet/>
      <dgm:spPr/>
      <dgm:t>
        <a:bodyPr/>
        <a:lstStyle/>
        <a:p>
          <a:endParaRPr lang="pl-PL"/>
        </a:p>
      </dgm:t>
    </dgm:pt>
    <dgm:pt modelId="{90F2CF62-CF85-4D03-836C-CDF9F7D75BD1}">
      <dgm:prSet custT="1"/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podpisy elektroniczne / upoważnienia do podpisywania sprawozdań / zapotrzebowań </a:t>
          </a:r>
          <a:br>
            <a:rPr lang="pl-PL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</a:br>
          <a:endParaRPr lang="pl-PL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FE4FA2C-A649-44C0-A53D-3B5A02931DEE}" type="parTrans" cxnId="{4EBD863A-6DB9-4990-BD45-216521881200}">
      <dgm:prSet/>
      <dgm:spPr/>
      <dgm:t>
        <a:bodyPr/>
        <a:lstStyle/>
        <a:p>
          <a:endParaRPr lang="pl-PL"/>
        </a:p>
      </dgm:t>
    </dgm:pt>
    <dgm:pt modelId="{317F57CA-348F-4FE6-B062-446B9CACC0BF}" type="sibTrans" cxnId="{4EBD863A-6DB9-4990-BD45-216521881200}">
      <dgm:prSet/>
      <dgm:spPr/>
      <dgm:t>
        <a:bodyPr/>
        <a:lstStyle/>
        <a:p>
          <a:endParaRPr lang="pl-PL"/>
        </a:p>
      </dgm:t>
    </dgm:pt>
    <dgm:pt modelId="{76C64D90-9BED-4502-B296-61C9D4318184}">
      <dgm:prSet custT="1"/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osoby sporządzające – aktualizacja danych kontaktowych.</a:t>
          </a:r>
        </a:p>
      </dgm:t>
    </dgm:pt>
    <dgm:pt modelId="{7A179859-A348-4FD8-9CB8-C35944DE09B2}" type="parTrans" cxnId="{D6B95299-9BC1-418B-8377-B402F0BF788E}">
      <dgm:prSet/>
      <dgm:spPr/>
      <dgm:t>
        <a:bodyPr/>
        <a:lstStyle/>
        <a:p>
          <a:endParaRPr lang="pl-PL"/>
        </a:p>
      </dgm:t>
    </dgm:pt>
    <dgm:pt modelId="{A5604046-CFD2-42EE-A4FA-D4B197A96CAF}" type="sibTrans" cxnId="{D6B95299-9BC1-418B-8377-B402F0BF788E}">
      <dgm:prSet/>
      <dgm:spPr/>
      <dgm:t>
        <a:bodyPr/>
        <a:lstStyle/>
        <a:p>
          <a:endParaRPr lang="pl-PL"/>
        </a:p>
      </dgm:t>
    </dgm:pt>
    <dgm:pt modelId="{A30C9949-EFC9-4860-8AB0-E61F463EB0B0}">
      <dgm:prSet custT="1"/>
      <dgm:spPr/>
      <dgm:t>
        <a:bodyPr/>
        <a:lstStyle/>
        <a:p>
          <a:pPr algn="just"/>
          <a:endParaRPr lang="pl-PL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C447038-86A9-4777-BB6C-DA5E77367355}" type="parTrans" cxnId="{87A9C312-2E62-4BB2-AD94-F1B77D6ED93B}">
      <dgm:prSet/>
      <dgm:spPr/>
      <dgm:t>
        <a:bodyPr/>
        <a:lstStyle/>
        <a:p>
          <a:endParaRPr lang="pl-PL"/>
        </a:p>
      </dgm:t>
    </dgm:pt>
    <dgm:pt modelId="{A44DF736-322F-4971-9098-82E5B44CFB3E}" type="sibTrans" cxnId="{87A9C312-2E62-4BB2-AD94-F1B77D6ED93B}">
      <dgm:prSet/>
      <dgm:spPr/>
      <dgm:t>
        <a:bodyPr/>
        <a:lstStyle/>
        <a:p>
          <a:endParaRPr lang="pl-PL"/>
        </a:p>
      </dgm:t>
    </dgm:pt>
    <dgm:pt modelId="{532E721D-774D-4569-97D1-64CDA2CD6F7C}">
      <dgm:prSet custT="1"/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None/>
          </a:pPr>
          <a:endParaRPr lang="pl-PL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53CB0E3-6041-40A7-94AC-1960E30A60AA}" type="parTrans" cxnId="{1278C9B0-EFF3-4676-A6BC-5392D8756068}">
      <dgm:prSet/>
      <dgm:spPr/>
      <dgm:t>
        <a:bodyPr/>
        <a:lstStyle/>
        <a:p>
          <a:endParaRPr lang="pl-PL"/>
        </a:p>
      </dgm:t>
    </dgm:pt>
    <dgm:pt modelId="{4208A5FF-3546-4ECA-B6DB-AB9828A81565}" type="sibTrans" cxnId="{1278C9B0-EFF3-4676-A6BC-5392D8756068}">
      <dgm:prSet/>
      <dgm:spPr/>
      <dgm:t>
        <a:bodyPr/>
        <a:lstStyle/>
        <a:p>
          <a:endParaRPr lang="pl-PL"/>
        </a:p>
      </dgm:t>
    </dgm:pt>
    <dgm:pt modelId="{33D53B08-5B66-4572-97A3-633ECF3802D8}">
      <dgm:prSet custT="1"/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None/>
          </a:pPr>
          <a:endParaRPr lang="pl-PL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CB5C109-B04A-438C-BB21-E41A15EE665A}" type="parTrans" cxnId="{C1CBCDA5-32E1-4195-8C2D-C6A47C9601D5}">
      <dgm:prSet/>
      <dgm:spPr/>
      <dgm:t>
        <a:bodyPr/>
        <a:lstStyle/>
        <a:p>
          <a:endParaRPr lang="pl-PL"/>
        </a:p>
      </dgm:t>
    </dgm:pt>
    <dgm:pt modelId="{9E9814CE-A769-40C2-9A84-1751C2275182}" type="sibTrans" cxnId="{C1CBCDA5-32E1-4195-8C2D-C6A47C9601D5}">
      <dgm:prSet/>
      <dgm:spPr/>
      <dgm:t>
        <a:bodyPr/>
        <a:lstStyle/>
        <a:p>
          <a:endParaRPr lang="pl-PL"/>
        </a:p>
      </dgm:t>
    </dgm:pt>
    <dgm:pt modelId="{75948595-0AC7-48AE-885D-20CA1B95B17C}">
      <dgm:prSet custT="1"/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None/>
          </a:pPr>
          <a:endParaRPr lang="pl-PL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752AB92-38AE-4D9C-B174-9716BEF0ED94}" type="parTrans" cxnId="{527805F7-D17A-4036-900C-B76C395CFA6E}">
      <dgm:prSet/>
      <dgm:spPr/>
      <dgm:t>
        <a:bodyPr/>
        <a:lstStyle/>
        <a:p>
          <a:endParaRPr lang="pl-PL"/>
        </a:p>
      </dgm:t>
    </dgm:pt>
    <dgm:pt modelId="{7E052AE3-A455-4584-BE4A-15A701F4F342}" type="sibTrans" cxnId="{527805F7-D17A-4036-900C-B76C395CFA6E}">
      <dgm:prSet/>
      <dgm:spPr/>
      <dgm:t>
        <a:bodyPr/>
        <a:lstStyle/>
        <a:p>
          <a:endParaRPr lang="pl-PL"/>
        </a:p>
      </dgm:t>
    </dgm:pt>
    <dgm:pt modelId="{6F8B6B95-4EA8-4976-881C-A53E1682ABBE}" type="pres">
      <dgm:prSet presAssocID="{223B17F4-F3F6-49C6-A544-01F5E4AD13D6}" presName="linear" presStyleCnt="0">
        <dgm:presLayoutVars>
          <dgm:animLvl val="lvl"/>
          <dgm:resizeHandles val="exact"/>
        </dgm:presLayoutVars>
      </dgm:prSet>
      <dgm:spPr/>
    </dgm:pt>
    <dgm:pt modelId="{6733B05D-F78B-4A80-9C91-BA5B6CC25AA6}" type="pres">
      <dgm:prSet presAssocID="{1D499106-A266-4058-A7BE-9B41F5A19192}" presName="parentText" presStyleLbl="node1" presStyleIdx="0" presStyleCnt="1" custScaleY="50525" custLinFactNeighborX="100" custLinFactNeighborY="-1681">
        <dgm:presLayoutVars>
          <dgm:chMax val="0"/>
          <dgm:bulletEnabled val="1"/>
        </dgm:presLayoutVars>
      </dgm:prSet>
      <dgm:spPr/>
    </dgm:pt>
    <dgm:pt modelId="{329D0B8E-FAB9-4539-8416-AA50BBE45108}" type="pres">
      <dgm:prSet presAssocID="{1D499106-A266-4058-A7BE-9B41F5A19192}" presName="childText" presStyleLbl="revTx" presStyleIdx="0" presStyleCnt="1" custScaleX="99002" custScaleY="109837">
        <dgm:presLayoutVars>
          <dgm:bulletEnabled val="1"/>
        </dgm:presLayoutVars>
      </dgm:prSet>
      <dgm:spPr/>
    </dgm:pt>
  </dgm:ptLst>
  <dgm:cxnLst>
    <dgm:cxn modelId="{622F800B-2F07-4CE0-914D-9D5434903913}" srcId="{1D499106-A266-4058-A7BE-9B41F5A19192}" destId="{5ADE1187-8FFD-4667-BF6C-38113FDF7DBD}" srcOrd="5" destOrd="0" parTransId="{BF45E435-EA68-410D-89C5-2580D6FEFA7B}" sibTransId="{3383444A-08D4-43AF-8894-295B12B06E63}"/>
    <dgm:cxn modelId="{7EB3DA0C-93F3-47AC-9549-7DBF7D27274F}" type="presOf" srcId="{9B610B24-D953-4A0C-B714-E2D1CA84F758}" destId="{329D0B8E-FAB9-4539-8416-AA50BBE45108}" srcOrd="0" destOrd="3" presId="urn:microsoft.com/office/officeart/2005/8/layout/vList2"/>
    <dgm:cxn modelId="{2BC4100F-4762-448F-8314-E0965E7973B0}" type="presOf" srcId="{532E721D-774D-4569-97D1-64CDA2CD6F7C}" destId="{329D0B8E-FAB9-4539-8416-AA50BBE45108}" srcOrd="0" destOrd="2" presId="urn:microsoft.com/office/officeart/2005/8/layout/vList2"/>
    <dgm:cxn modelId="{87A9C312-2E62-4BB2-AD94-F1B77D6ED93B}" srcId="{1D499106-A266-4058-A7BE-9B41F5A19192}" destId="{A30C9949-EFC9-4860-8AB0-E61F463EB0B0}" srcOrd="0" destOrd="0" parTransId="{8C447038-86A9-4777-BB6C-DA5E77367355}" sibTransId="{A44DF736-322F-4971-9098-82E5B44CFB3E}"/>
    <dgm:cxn modelId="{7583C11B-EB5D-47BE-8120-96B1FB17BD27}" type="presOf" srcId="{33D53B08-5B66-4572-97A3-633ECF3802D8}" destId="{329D0B8E-FAB9-4539-8416-AA50BBE45108}" srcOrd="0" destOrd="4" presId="urn:microsoft.com/office/officeart/2005/8/layout/vList2"/>
    <dgm:cxn modelId="{4EBD863A-6DB9-4990-BD45-216521881200}" srcId="{1D499106-A266-4058-A7BE-9B41F5A19192}" destId="{90F2CF62-CF85-4D03-836C-CDF9F7D75BD1}" srcOrd="7" destOrd="0" parTransId="{2FE4FA2C-A649-44C0-A53D-3B5A02931DEE}" sibTransId="{317F57CA-348F-4FE6-B062-446B9CACC0BF}"/>
    <dgm:cxn modelId="{F35DCE3B-38CB-478C-A254-144FAD64BFC9}" type="presOf" srcId="{90F2CF62-CF85-4D03-836C-CDF9F7D75BD1}" destId="{329D0B8E-FAB9-4539-8416-AA50BBE45108}" srcOrd="0" destOrd="7" presId="urn:microsoft.com/office/officeart/2005/8/layout/vList2"/>
    <dgm:cxn modelId="{60F31C75-F379-47B1-85C3-0EBDDC70CBCD}" srcId="{223B17F4-F3F6-49C6-A544-01F5E4AD13D6}" destId="{1D499106-A266-4058-A7BE-9B41F5A19192}" srcOrd="0" destOrd="0" parTransId="{86BB1701-6767-4CA1-9A53-1638F30370B5}" sibTransId="{D90327D0-7AE7-411E-8C79-7B75387EB34F}"/>
    <dgm:cxn modelId="{7368117A-7183-48AE-AA56-1EB14E4834EF}" type="presOf" srcId="{1D499106-A266-4058-A7BE-9B41F5A19192}" destId="{6733B05D-F78B-4A80-9C91-BA5B6CC25AA6}" srcOrd="0" destOrd="0" presId="urn:microsoft.com/office/officeart/2005/8/layout/vList2"/>
    <dgm:cxn modelId="{8A4C3C92-D07A-410C-9F8E-5F06F3808F6B}" srcId="{1D499106-A266-4058-A7BE-9B41F5A19192}" destId="{E3AC7D32-3064-4334-AE42-FB41D2C6926D}" srcOrd="1" destOrd="0" parTransId="{354671E8-3CFF-4AD0-8431-25AEDDE44617}" sibTransId="{C0F395BD-2BBA-42D7-A7A9-34B5A859F8C0}"/>
    <dgm:cxn modelId="{ABFE6B95-03C8-4B1F-A02A-3F1356BB20A2}" type="presOf" srcId="{A30C9949-EFC9-4860-8AB0-E61F463EB0B0}" destId="{329D0B8E-FAB9-4539-8416-AA50BBE45108}" srcOrd="0" destOrd="0" presId="urn:microsoft.com/office/officeart/2005/8/layout/vList2"/>
    <dgm:cxn modelId="{D6B95299-9BC1-418B-8377-B402F0BF788E}" srcId="{1D499106-A266-4058-A7BE-9B41F5A19192}" destId="{76C64D90-9BED-4502-B296-61C9D4318184}" srcOrd="8" destOrd="0" parTransId="{7A179859-A348-4FD8-9CB8-C35944DE09B2}" sibTransId="{A5604046-CFD2-42EE-A4FA-D4B197A96CAF}"/>
    <dgm:cxn modelId="{C1CBCDA5-32E1-4195-8C2D-C6A47C9601D5}" srcId="{1D499106-A266-4058-A7BE-9B41F5A19192}" destId="{33D53B08-5B66-4572-97A3-633ECF3802D8}" srcOrd="4" destOrd="0" parTransId="{6CB5C109-B04A-438C-BB21-E41A15EE665A}" sibTransId="{9E9814CE-A769-40C2-9A84-1751C2275182}"/>
    <dgm:cxn modelId="{1278C9B0-EFF3-4676-A6BC-5392D8756068}" srcId="{1D499106-A266-4058-A7BE-9B41F5A19192}" destId="{532E721D-774D-4569-97D1-64CDA2CD6F7C}" srcOrd="2" destOrd="0" parTransId="{853CB0E3-6041-40A7-94AC-1960E30A60AA}" sibTransId="{4208A5FF-3546-4ECA-B6DB-AB9828A81565}"/>
    <dgm:cxn modelId="{8C25CAB5-51E3-4B7B-86B8-C3F0E3D1FC43}" type="presOf" srcId="{75948595-0AC7-48AE-885D-20CA1B95B17C}" destId="{329D0B8E-FAB9-4539-8416-AA50BBE45108}" srcOrd="0" destOrd="6" presId="urn:microsoft.com/office/officeart/2005/8/layout/vList2"/>
    <dgm:cxn modelId="{411E66BB-738E-4174-84EE-8EEDE8D946D7}" type="presOf" srcId="{5ADE1187-8FFD-4667-BF6C-38113FDF7DBD}" destId="{329D0B8E-FAB9-4539-8416-AA50BBE45108}" srcOrd="0" destOrd="5" presId="urn:microsoft.com/office/officeart/2005/8/layout/vList2"/>
    <dgm:cxn modelId="{4E431CE7-A5D5-4845-B4CA-9D70609381EB}" type="presOf" srcId="{223B17F4-F3F6-49C6-A544-01F5E4AD13D6}" destId="{6F8B6B95-4EA8-4976-881C-A53E1682ABBE}" srcOrd="0" destOrd="0" presId="urn:microsoft.com/office/officeart/2005/8/layout/vList2"/>
    <dgm:cxn modelId="{CEEC41F6-6829-4502-8561-751934C8D096}" type="presOf" srcId="{76C64D90-9BED-4502-B296-61C9D4318184}" destId="{329D0B8E-FAB9-4539-8416-AA50BBE45108}" srcOrd="0" destOrd="8" presId="urn:microsoft.com/office/officeart/2005/8/layout/vList2"/>
    <dgm:cxn modelId="{527805F7-D17A-4036-900C-B76C395CFA6E}" srcId="{1D499106-A266-4058-A7BE-9B41F5A19192}" destId="{75948595-0AC7-48AE-885D-20CA1B95B17C}" srcOrd="6" destOrd="0" parTransId="{C752AB92-38AE-4D9C-B174-9716BEF0ED94}" sibTransId="{7E052AE3-A455-4584-BE4A-15A701F4F342}"/>
    <dgm:cxn modelId="{AD9149F8-42F0-4916-9873-CE7003E2F9FA}" type="presOf" srcId="{E3AC7D32-3064-4334-AE42-FB41D2C6926D}" destId="{329D0B8E-FAB9-4539-8416-AA50BBE45108}" srcOrd="0" destOrd="1" presId="urn:microsoft.com/office/officeart/2005/8/layout/vList2"/>
    <dgm:cxn modelId="{36759CFD-4B82-4894-98C7-919D5075FDDF}" srcId="{1D499106-A266-4058-A7BE-9B41F5A19192}" destId="{9B610B24-D953-4A0C-B714-E2D1CA84F758}" srcOrd="3" destOrd="0" parTransId="{CDEA7BC1-8114-4E65-91C7-1A06EBC8CC97}" sibTransId="{F8EDD1BA-EB7D-4FAC-81D6-96FC712AB2AD}"/>
    <dgm:cxn modelId="{8F79AC32-0197-44A8-9C71-61A9965BC4E0}" type="presParOf" srcId="{6F8B6B95-4EA8-4976-881C-A53E1682ABBE}" destId="{6733B05D-F78B-4A80-9C91-BA5B6CC25AA6}" srcOrd="0" destOrd="0" presId="urn:microsoft.com/office/officeart/2005/8/layout/vList2"/>
    <dgm:cxn modelId="{B6E1256A-3802-4B95-8F69-FC36C425EC88}" type="presParOf" srcId="{6F8B6B95-4EA8-4976-881C-A53E1682ABBE}" destId="{329D0B8E-FAB9-4539-8416-AA50BBE451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A34DE-C811-46E1-B51B-F6F4DF01628F}">
      <dsp:nvSpPr>
        <dsp:cNvPr id="0" name=""/>
        <dsp:cNvSpPr/>
      </dsp:nvSpPr>
      <dsp:spPr>
        <a:xfrm>
          <a:off x="0" y="5737"/>
          <a:ext cx="4240098" cy="71954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317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b="1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972 mln zł - Gminy</a:t>
          </a:r>
        </a:p>
      </dsp:txBody>
      <dsp:txXfrm>
        <a:off x="35125" y="40862"/>
        <a:ext cx="4169848" cy="6492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CCBBE-8519-4CAC-BCA8-7FDD49D914CA}">
      <dsp:nvSpPr>
        <dsp:cNvPr id="0" name=""/>
        <dsp:cNvSpPr/>
      </dsp:nvSpPr>
      <dsp:spPr>
        <a:xfrm rot="5400000">
          <a:off x="5156437" y="-2147461"/>
          <a:ext cx="4031580" cy="8501466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1600" b="0" kern="1200" dirty="0">
              <a:latin typeface="Cambria" panose="02040503050406030204" pitchFamily="18" charset="0"/>
              <a:ea typeface="Cambria" panose="02040503050406030204" pitchFamily="18" charset="0"/>
            </a:rPr>
            <a:t>w listopadzie dokonywane będą ostateczne zmiany w planach </a:t>
          </a:r>
          <a:r>
            <a:rPr lang="pl-PL" sz="1600" b="0" kern="1200" dirty="0" err="1">
              <a:latin typeface="Cambria" panose="02040503050406030204" pitchFamily="18" charset="0"/>
              <a:ea typeface="Cambria" panose="02040503050406030204" pitchFamily="18" charset="0"/>
            </a:rPr>
            <a:t>jst</a:t>
          </a:r>
          <a:r>
            <a:rPr lang="pl-PL" sz="1600" b="0" kern="1200" dirty="0">
              <a:latin typeface="Cambria" panose="02040503050406030204" pitchFamily="18" charset="0"/>
              <a:ea typeface="Cambria" panose="02040503050406030204" pitchFamily="18" charset="0"/>
            </a:rPr>
            <a:t> w ramach poszczególnych rozdziałów z zakresu polityki społecznej. Zgodnie z art. 170 ust. 1 ustawy z dnia 27 sierpnia 2009 roku o finansach publicznych zmiany kwot dotacji </a:t>
          </a: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na zadania zlecone </a:t>
          </a:r>
          <a:r>
            <a:rPr lang="pl-PL" sz="1600" b="0" kern="1200" dirty="0">
              <a:latin typeface="Cambria" panose="02040503050406030204" pitchFamily="18" charset="0"/>
              <a:ea typeface="Cambria" panose="02040503050406030204" pitchFamily="18" charset="0"/>
            </a:rPr>
            <a:t>z zakresu administracji rządowej mogą być dokonywane w terminie - </a:t>
          </a: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do dnia 15 listopada </a:t>
          </a:r>
          <a:r>
            <a:rPr lang="pl-PL" sz="1600" b="0" kern="1200" dirty="0">
              <a:latin typeface="Cambria" panose="02040503050406030204" pitchFamily="18" charset="0"/>
              <a:ea typeface="Cambria" panose="02040503050406030204" pitchFamily="18" charset="0"/>
            </a:rPr>
            <a:t>roku budżetowego, a zmiany kwot dotacji </a:t>
          </a: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na dofinansowanie zadań własnych </a:t>
          </a:r>
          <a:r>
            <a:rPr lang="pl-PL" sz="1600" b="0" kern="1200" dirty="0">
              <a:latin typeface="Cambria" panose="02040503050406030204" pitchFamily="18" charset="0"/>
              <a:ea typeface="Cambria" panose="02040503050406030204" pitchFamily="18" charset="0"/>
            </a:rPr>
            <a:t>jednostek samorządu terytorialnego – </a:t>
          </a: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do dnia 30 listopada</a:t>
          </a:r>
          <a:r>
            <a:rPr lang="pl-PL" sz="1600" b="0" kern="1200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pl-PL" sz="1600" b="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1600" b="0" kern="1200" dirty="0">
              <a:latin typeface="Cambria" panose="02040503050406030204" pitchFamily="18" charset="0"/>
              <a:ea typeface="Cambria" panose="02040503050406030204" pitchFamily="18" charset="0"/>
            </a:rPr>
            <a:t>Decydujące przy dokonywaniu powyższych zmian będą </a:t>
          </a: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miesięczne zapotrzebowania oraz dodatkowe weryfikacje sporządzone w listopadzie br. </a:t>
          </a:r>
          <a:r>
            <a:rPr lang="pl-PL" sz="1600" b="0" kern="1200" dirty="0">
              <a:latin typeface="Cambria" panose="02040503050406030204" pitchFamily="18" charset="0"/>
              <a:ea typeface="Cambria" panose="02040503050406030204" pitchFamily="18" charset="0"/>
            </a:rPr>
            <a:t>Ostateczna wysokość środków ustalona będzie na poziomie potrzeb zgłoszonych na 2023 rok w poszczególnych rozdziałach.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pl-PL" sz="1600" b="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1600" b="0" kern="1200" dirty="0">
              <a:latin typeface="Cambria" panose="02040503050406030204" pitchFamily="18" charset="0"/>
              <a:ea typeface="Cambria" panose="02040503050406030204" pitchFamily="18" charset="0"/>
            </a:rPr>
            <a:t>WAŻNE, by przed przekazaniem meldunków i zapotrzebowań, rzetelnie zweryfikować wykonanie za okres styczeń-październik (inf. na stronie www Urzędu) oraz rzetelnie oszacować potrzeby na listopad i grudzień 2023 r. Ważne jest również weryfikowanie składanych informacji przez osoby merytoryczne z księgowością / skarbnikiem.</a:t>
          </a:r>
        </a:p>
      </dsp:txBody>
      <dsp:txXfrm rot="-5400000">
        <a:off x="2921494" y="284288"/>
        <a:ext cx="8304660" cy="3637968"/>
      </dsp:txXfrm>
    </dsp:sp>
    <dsp:sp modelId="{68D3BFCB-4269-4871-97A6-5333079F5EAB}">
      <dsp:nvSpPr>
        <dsp:cNvPr id="0" name=""/>
        <dsp:cNvSpPr/>
      </dsp:nvSpPr>
      <dsp:spPr>
        <a:xfrm>
          <a:off x="0" y="0"/>
          <a:ext cx="2920805" cy="420243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317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Ostateczne zmiany </a:t>
          </a:r>
          <a:br>
            <a:rPr lang="pl-PL" sz="2800" b="1" kern="1200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pl-PL" sz="2800" b="1" kern="1200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w planach dotacji – </a:t>
          </a:r>
          <a:r>
            <a:rPr lang="pl-PL" sz="32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LISTOPAD !!!</a:t>
          </a:r>
          <a:endParaRPr lang="pl-PL" sz="3200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2582" y="142582"/>
        <a:ext cx="2635641" cy="39172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B26DF-F6A1-419E-916B-B93ECFB43F82}">
      <dsp:nvSpPr>
        <dsp:cNvPr id="0" name=""/>
        <dsp:cNvSpPr/>
      </dsp:nvSpPr>
      <dsp:spPr>
        <a:xfrm>
          <a:off x="3657609" y="3586"/>
          <a:ext cx="5822302" cy="21003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CAS – kwoty do zapotrzebowania 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podawać po zweryfikowaniu otrzymanych kwot z gminy, tylko na uprawnione osoby, bez planowania </a:t>
          </a: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tylko na wnioski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wnioski o dodatkowe środki w danym miesiącu – pismo poprzez </a:t>
          </a:r>
          <a:r>
            <a:rPr lang="pl-PL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ePUAP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przyznanie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i przekazanie dodatkowych środków z Funduszu Pomocy, z przeznaczeniem na…. wraz z uzasadnieniem,</a:t>
          </a:r>
        </a:p>
      </dsp:txBody>
      <dsp:txXfrm>
        <a:off x="3657609" y="266135"/>
        <a:ext cx="5034655" cy="1575294"/>
      </dsp:txXfrm>
    </dsp:sp>
    <dsp:sp modelId="{835715D9-D27B-487E-91FD-1FFA4EFB6E88}">
      <dsp:nvSpPr>
        <dsp:cNvPr id="0" name=""/>
        <dsp:cNvSpPr/>
      </dsp:nvSpPr>
      <dsp:spPr>
        <a:xfrm>
          <a:off x="223925" y="276257"/>
          <a:ext cx="3433683" cy="157353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Wnioski o środki</a:t>
          </a:r>
        </a:p>
      </dsp:txBody>
      <dsp:txXfrm>
        <a:off x="300739" y="353071"/>
        <a:ext cx="3280055" cy="1419907"/>
      </dsp:txXfrm>
    </dsp:sp>
    <dsp:sp modelId="{513BA3AB-FE24-4FE9-A788-51879565AB6E}">
      <dsp:nvSpPr>
        <dsp:cNvPr id="0" name=""/>
        <dsp:cNvSpPr/>
      </dsp:nvSpPr>
      <dsp:spPr>
        <a:xfrm>
          <a:off x="3685594" y="2423790"/>
          <a:ext cx="5822302" cy="30581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rozliczenia miesięczne i kwartalne </a:t>
          </a:r>
          <a:r>
            <a:rPr lang="pl-P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wg faktycznego wykonania (wypłacone świadczenia, zasiłki, opłacone usługi + ewentualne koszty obsługi),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zwroty</a:t>
          </a:r>
          <a:r>
            <a:rPr lang="pl-P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– w trakcie realizacja zadania, w przypadku powstania nadwyżki środków, informując tut. WPS o dokonanym przez gminę zwrocie,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opis zwrotów </a:t>
          </a:r>
          <a:r>
            <a:rPr lang="pl-P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koniecznie z podaniem w tytule czego dotyczy tj. jakiego zadania w podziale na: należność główna czy odsetki czy nienależnie pobrane z lat ubiegłych, </a:t>
          </a:r>
        </a:p>
      </dsp:txBody>
      <dsp:txXfrm>
        <a:off x="3685594" y="2806060"/>
        <a:ext cx="4675491" cy="2293623"/>
      </dsp:txXfrm>
    </dsp:sp>
    <dsp:sp modelId="{94ECF708-17DC-45B0-BC21-81D9FF3801E3}">
      <dsp:nvSpPr>
        <dsp:cNvPr id="0" name=""/>
        <dsp:cNvSpPr/>
      </dsp:nvSpPr>
      <dsp:spPr>
        <a:xfrm>
          <a:off x="195939" y="3132140"/>
          <a:ext cx="3489655" cy="1641463"/>
        </a:xfrm>
        <a:prstGeom prst="roundRect">
          <a:avLst/>
        </a:prstGeom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Zwroty i rozliczenia</a:t>
          </a:r>
        </a:p>
      </dsp:txBody>
      <dsp:txXfrm>
        <a:off x="276069" y="3212270"/>
        <a:ext cx="3329395" cy="14812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97429-F6BD-425A-A481-FA7C898CD42F}">
      <dsp:nvSpPr>
        <dsp:cNvPr id="0" name=""/>
        <dsp:cNvSpPr/>
      </dsp:nvSpPr>
      <dsp:spPr>
        <a:xfrm rot="5400000">
          <a:off x="4433151" y="-2335645"/>
          <a:ext cx="4522769" cy="9195477"/>
        </a:xfrm>
        <a:prstGeom prst="round2SameRect">
          <a:avLst/>
        </a:prstGeom>
        <a:solidFill>
          <a:schemeClr val="tx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Każdy dokument wysyłany za pomocą platformy e-PUAP bądź CU </a:t>
          </a:r>
          <a:r>
            <a:rPr lang="pl-PL" sz="1800" b="1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traktowany jest jak oryginał i </a:t>
          </a:r>
          <a:r>
            <a:rPr lang="pl-PL" sz="1800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powinien być </a:t>
          </a:r>
          <a:r>
            <a:rPr lang="pl-PL" sz="1800" b="1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wysłany wyłącznie tą drogą (bez wersji papierowej) i podpisywany bezpiecznym podpisem elektronicznym</a:t>
          </a:r>
          <a:r>
            <a:rPr lang="pl-PL" sz="1800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weryfikowanym przy pomocy kwalifikowanego certyfikatu</a:t>
          </a:r>
          <a:r>
            <a:rPr lang="de-DE" sz="1800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pl-PL" sz="180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80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 każdym dokumentem podpisywanym elektroniczne pracujemy tylko cyfrowo, tj. </a:t>
          </a:r>
          <a:r>
            <a:rPr lang="pl-PL" sz="1800" u="sng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uzupełniamy w danym programie komputerowym</a:t>
          </a:r>
          <a:r>
            <a:rPr lang="pl-PL" sz="1800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dającym się zapisać, a następnie odczytać </a:t>
          </a:r>
          <a:r>
            <a:rPr lang="pl-PL" sz="1800" b="1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nie powinno się dokumentu drukować, podpisywać odręcznym podpisem, opatrywać pieczęcią Wójta/Burmistrza/Prezydenta i Skarbnika Gminy, skanować, a ostatecznie podpisywać elektronicznie i wysyłać.</a:t>
          </a:r>
          <a:endParaRPr lang="pl-PL" sz="180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80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obrocie prawnym, jako dokument elektroniczny traktuje się każdy dokument, który daje się przedstawić w postaci cyfrowej. Dokumenty takie mogą być dowolnie konwertowane i zapisywane na wszelkich nośnikach, pod warunkiem, że można je później odczytać i przywrócić im pierwotną postać. Ten sam dokument elektroniczny może być zapisany w wielu różnych miejscach i na różnych nośnikach jednocześnie.</a:t>
          </a:r>
        </a:p>
      </dsp:txBody>
      <dsp:txXfrm rot="-5400000">
        <a:off x="2096798" y="221491"/>
        <a:ext cx="8974694" cy="4081203"/>
      </dsp:txXfrm>
    </dsp:sp>
    <dsp:sp modelId="{2241F437-64DA-409A-AB93-2128FAEA3D2C}">
      <dsp:nvSpPr>
        <dsp:cNvPr id="0" name=""/>
        <dsp:cNvSpPr/>
      </dsp:nvSpPr>
      <dsp:spPr>
        <a:xfrm>
          <a:off x="564" y="2209"/>
          <a:ext cx="2096233" cy="451976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317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PAMIĘTAJMY</a:t>
          </a:r>
          <a:r>
            <a:rPr lang="pl-PL" sz="2300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</a:p>
      </dsp:txBody>
      <dsp:txXfrm>
        <a:off x="102894" y="104539"/>
        <a:ext cx="1891573" cy="43151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B067A-F338-4E1F-B1FB-8E40D7E21789}">
      <dsp:nvSpPr>
        <dsp:cNvPr id="0" name=""/>
        <dsp:cNvSpPr/>
      </dsp:nvSpPr>
      <dsp:spPr>
        <a:xfrm>
          <a:off x="0" y="0"/>
          <a:ext cx="1040130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realizację niezliczonej ilości sprawozdań resortowych i jednorazowych, </a:t>
          </a:r>
          <a:b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często w bardzo krótkim czasie</a:t>
          </a:r>
          <a:endParaRPr lang="pl-PL" sz="1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7467" y="37467"/>
        <a:ext cx="10326366" cy="692586"/>
      </dsp:txXfrm>
    </dsp:sp>
    <dsp:sp modelId="{C30041E3-EF72-43A0-A57D-38A4C2A54346}">
      <dsp:nvSpPr>
        <dsp:cNvPr id="0" name=""/>
        <dsp:cNvSpPr/>
      </dsp:nvSpPr>
      <dsp:spPr>
        <a:xfrm>
          <a:off x="0" y="946957"/>
          <a:ext cx="10401300" cy="767520"/>
        </a:xfrm>
        <a:prstGeom prst="round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szybkość udzielania informacji w sytuacjach nagłych i działania podejmowane w sytuacjach kryzysowych</a:t>
          </a:r>
          <a:endParaRPr lang="pl-PL" sz="1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7467" y="984424"/>
        <a:ext cx="10326366" cy="692586"/>
      </dsp:txXfrm>
    </dsp:sp>
    <dsp:sp modelId="{58337607-D746-436C-A275-B2AB561BFB1A}">
      <dsp:nvSpPr>
        <dsp:cNvPr id="0" name=""/>
        <dsp:cNvSpPr/>
      </dsp:nvSpPr>
      <dsp:spPr>
        <a:xfrm>
          <a:off x="0" y="1832557"/>
          <a:ext cx="1040130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zgłaszanie uwag, wniosków i spostrzeżeń usprawniających współpracę</a:t>
          </a:r>
          <a:endParaRPr lang="pl-PL" sz="1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7467" y="1870024"/>
        <a:ext cx="10326366" cy="692586"/>
      </dsp:txXfrm>
    </dsp:sp>
    <dsp:sp modelId="{4207DE8C-3781-424F-876A-A0EE663F424C}">
      <dsp:nvSpPr>
        <dsp:cNvPr id="0" name=""/>
        <dsp:cNvSpPr/>
      </dsp:nvSpPr>
      <dsp:spPr>
        <a:xfrm>
          <a:off x="0" y="2718157"/>
          <a:ext cx="10401300" cy="767520"/>
        </a:xfrm>
        <a:prstGeom prst="round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życzliwość w kontaktach</a:t>
          </a:r>
          <a:endParaRPr lang="pl-PL" sz="1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7467" y="2755624"/>
        <a:ext cx="10326366" cy="692586"/>
      </dsp:txXfrm>
    </dsp:sp>
    <dsp:sp modelId="{BA7411AD-15D8-4414-BA50-80192DF93D20}">
      <dsp:nvSpPr>
        <dsp:cNvPr id="0" name=""/>
        <dsp:cNvSpPr/>
      </dsp:nvSpPr>
      <dsp:spPr>
        <a:xfrm>
          <a:off x="0" y="3603757"/>
          <a:ext cx="1040130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zaangażowanie w realizację zadań</a:t>
          </a:r>
          <a:endParaRPr lang="pl-PL" sz="1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7467" y="3641224"/>
        <a:ext cx="10326366" cy="692586"/>
      </dsp:txXfrm>
    </dsp:sp>
    <dsp:sp modelId="{996C286A-E7EF-43E0-A541-727E3B0FC7BB}">
      <dsp:nvSpPr>
        <dsp:cNvPr id="0" name=""/>
        <dsp:cNvSpPr/>
      </dsp:nvSpPr>
      <dsp:spPr>
        <a:xfrm>
          <a:off x="0" y="4489357"/>
          <a:ext cx="10401300" cy="767520"/>
        </a:xfrm>
        <a:prstGeom prst="roundRect">
          <a:avLst/>
        </a:prstGeom>
        <a:solidFill>
          <a:schemeClr val="tx1">
            <a:lumMod val="7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cierpliwość, kreatywność i poczucie humoru </a:t>
          </a: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</a:t>
          </a: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37467" y="4526824"/>
        <a:ext cx="1032636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1C44D-A1E2-438B-950C-DB84F35129BF}">
      <dsp:nvSpPr>
        <dsp:cNvPr id="0" name=""/>
        <dsp:cNvSpPr/>
      </dsp:nvSpPr>
      <dsp:spPr>
        <a:xfrm>
          <a:off x="0" y="0"/>
          <a:ext cx="4284186" cy="57681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697 mln zł </a:t>
          </a:r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ŚR, ZDO, FA, ŚW</a:t>
          </a:r>
        </a:p>
      </dsp:txBody>
      <dsp:txXfrm>
        <a:off x="28158" y="28158"/>
        <a:ext cx="4227870" cy="520494"/>
      </dsp:txXfrm>
    </dsp:sp>
    <dsp:sp modelId="{94A125AC-6477-4935-AD35-1DF4D48E35F3}">
      <dsp:nvSpPr>
        <dsp:cNvPr id="0" name=""/>
        <dsp:cNvSpPr/>
      </dsp:nvSpPr>
      <dsp:spPr>
        <a:xfrm>
          <a:off x="0" y="1314830"/>
          <a:ext cx="4284186" cy="57681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54 mln zł </a:t>
          </a:r>
          <a:r>
            <a:rPr lang="pl-PL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zasiłki stałe</a:t>
          </a:r>
        </a:p>
      </dsp:txBody>
      <dsp:txXfrm>
        <a:off x="28158" y="1342988"/>
        <a:ext cx="4227870" cy="520494"/>
      </dsp:txXfrm>
    </dsp:sp>
    <dsp:sp modelId="{5E467E4B-F9D1-4278-82FC-63F27E40EF1A}">
      <dsp:nvSpPr>
        <dsp:cNvPr id="0" name=""/>
        <dsp:cNvSpPr/>
      </dsp:nvSpPr>
      <dsp:spPr>
        <a:xfrm>
          <a:off x="0" y="2008312"/>
          <a:ext cx="4284186" cy="57681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53 mln zł </a:t>
          </a:r>
          <a:r>
            <a:rPr lang="pl-PL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zasiłki okresowe</a:t>
          </a:r>
        </a:p>
      </dsp:txBody>
      <dsp:txXfrm>
        <a:off x="28158" y="2036470"/>
        <a:ext cx="4227870" cy="520494"/>
      </dsp:txXfrm>
    </dsp:sp>
    <dsp:sp modelId="{5762A30A-E5FC-43EA-B3C9-699C0CD0CEBB}">
      <dsp:nvSpPr>
        <dsp:cNvPr id="0" name=""/>
        <dsp:cNvSpPr/>
      </dsp:nvSpPr>
      <dsp:spPr>
        <a:xfrm>
          <a:off x="0" y="640268"/>
          <a:ext cx="4284186" cy="57681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69 mln zł </a:t>
          </a:r>
          <a:r>
            <a:rPr lang="pl-PL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środowiskowe domy samopomocy</a:t>
          </a:r>
        </a:p>
      </dsp:txBody>
      <dsp:txXfrm>
        <a:off x="28158" y="668426"/>
        <a:ext cx="4227870" cy="520494"/>
      </dsp:txXfrm>
    </dsp:sp>
    <dsp:sp modelId="{551E8A61-8699-41F0-AA4B-18F5C9AE9A13}">
      <dsp:nvSpPr>
        <dsp:cNvPr id="0" name=""/>
        <dsp:cNvSpPr/>
      </dsp:nvSpPr>
      <dsp:spPr>
        <a:xfrm>
          <a:off x="0" y="2717766"/>
          <a:ext cx="4284186" cy="57681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34 mln zł </a:t>
          </a:r>
          <a:r>
            <a:rPr lang="pl-PL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Posiłek w szkle i w domu</a:t>
          </a:r>
        </a:p>
      </dsp:txBody>
      <dsp:txXfrm>
        <a:off x="28158" y="2745924"/>
        <a:ext cx="4227870" cy="520494"/>
      </dsp:txXfrm>
    </dsp:sp>
    <dsp:sp modelId="{C0FF2B4C-5689-4231-84E5-1FBF8A4849B7}">
      <dsp:nvSpPr>
        <dsp:cNvPr id="0" name=""/>
        <dsp:cNvSpPr/>
      </dsp:nvSpPr>
      <dsp:spPr>
        <a:xfrm>
          <a:off x="0" y="3378548"/>
          <a:ext cx="4284186" cy="57681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26 mln zł </a:t>
          </a:r>
          <a:r>
            <a:rPr lang="pl-PL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Ośrodki Pomocy Społecznej</a:t>
          </a:r>
        </a:p>
      </dsp:txBody>
      <dsp:txXfrm>
        <a:off x="28158" y="3406706"/>
        <a:ext cx="4227870" cy="520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84A39-5795-471A-BCFE-47179BB366C4}">
      <dsp:nvSpPr>
        <dsp:cNvPr id="0" name=""/>
        <dsp:cNvSpPr/>
      </dsp:nvSpPr>
      <dsp:spPr>
        <a:xfrm>
          <a:off x="0" y="168303"/>
          <a:ext cx="4743385" cy="85694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56 mln zł </a:t>
          </a:r>
          <a:r>
            <a:rPr lang="pl-PL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domy pomocy społecznej</a:t>
          </a:r>
        </a:p>
      </dsp:txBody>
      <dsp:txXfrm>
        <a:off x="41833" y="210136"/>
        <a:ext cx="4659719" cy="773280"/>
      </dsp:txXfrm>
    </dsp:sp>
    <dsp:sp modelId="{89BBBE0E-D59C-4703-B638-5C17B05D76FD}">
      <dsp:nvSpPr>
        <dsp:cNvPr id="0" name=""/>
        <dsp:cNvSpPr/>
      </dsp:nvSpPr>
      <dsp:spPr>
        <a:xfrm>
          <a:off x="0" y="1149658"/>
          <a:ext cx="4755560" cy="87395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38 mln zł </a:t>
          </a:r>
          <a:r>
            <a:rPr lang="pl-PL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środowiskowe domy samopomocy</a:t>
          </a:r>
        </a:p>
      </dsp:txBody>
      <dsp:txXfrm>
        <a:off x="42663" y="1192321"/>
        <a:ext cx="4670234" cy="788627"/>
      </dsp:txXfrm>
    </dsp:sp>
    <dsp:sp modelId="{DD9AC1BB-431C-4F03-8E75-14031EA1F351}">
      <dsp:nvSpPr>
        <dsp:cNvPr id="0" name=""/>
        <dsp:cNvSpPr/>
      </dsp:nvSpPr>
      <dsp:spPr>
        <a:xfrm>
          <a:off x="0" y="2086971"/>
          <a:ext cx="4755560" cy="87395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 mln zł </a:t>
          </a:r>
          <a:r>
            <a:rPr lang="pl-PL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przeciwdziałanie przemocy domowej</a:t>
          </a:r>
        </a:p>
      </dsp:txBody>
      <dsp:txXfrm>
        <a:off x="42663" y="2129634"/>
        <a:ext cx="4670234" cy="788627"/>
      </dsp:txXfrm>
    </dsp:sp>
    <dsp:sp modelId="{DC5D6D01-6AE7-41E7-B885-C3600F075E5A}">
      <dsp:nvSpPr>
        <dsp:cNvPr id="0" name=""/>
        <dsp:cNvSpPr/>
      </dsp:nvSpPr>
      <dsp:spPr>
        <a:xfrm>
          <a:off x="0" y="3066636"/>
          <a:ext cx="4755560" cy="87395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Pozostałe (m.in. NPP, dzieci cudzoziemskie w pieczy zastępczej, IPI)</a:t>
          </a:r>
        </a:p>
      </dsp:txBody>
      <dsp:txXfrm>
        <a:off x="42663" y="3109299"/>
        <a:ext cx="4670234" cy="788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A34DE-C811-46E1-B51B-F6F4DF01628F}">
      <dsp:nvSpPr>
        <dsp:cNvPr id="0" name=""/>
        <dsp:cNvSpPr/>
      </dsp:nvSpPr>
      <dsp:spPr>
        <a:xfrm>
          <a:off x="0" y="0"/>
          <a:ext cx="4702224" cy="72469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317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b="1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102 mln zł  - Powiaty</a:t>
          </a:r>
        </a:p>
      </dsp:txBody>
      <dsp:txXfrm>
        <a:off x="35376" y="35376"/>
        <a:ext cx="4631472" cy="653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FEB88-C5AB-4B7F-A1D9-01A5F198A817}">
      <dsp:nvSpPr>
        <dsp:cNvPr id="0" name=""/>
        <dsp:cNvSpPr/>
      </dsp:nvSpPr>
      <dsp:spPr>
        <a:xfrm rot="5400000">
          <a:off x="5516762" y="-2117036"/>
          <a:ext cx="1226783" cy="5769557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Centra opiekuńczo – mieszkalne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Asystent osobisty osoby niepełnosprawnej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Opieka </a:t>
          </a:r>
          <a:r>
            <a:rPr lang="pl-PL" sz="20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wytchnieniowa</a:t>
          </a:r>
          <a:endParaRPr lang="pl-PL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245376" y="214237"/>
        <a:ext cx="5709670" cy="1107009"/>
      </dsp:txXfrm>
    </dsp:sp>
    <dsp:sp modelId="{EB103D4C-2895-4CD9-8DFC-A72575E3FB63}">
      <dsp:nvSpPr>
        <dsp:cNvPr id="0" name=""/>
        <dsp:cNvSpPr/>
      </dsp:nvSpPr>
      <dsp:spPr>
        <a:xfrm>
          <a:off x="0" y="1002"/>
          <a:ext cx="3245375" cy="153347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Solidarnościowy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29 mln zł</a:t>
          </a:r>
        </a:p>
      </dsp:txBody>
      <dsp:txXfrm>
        <a:off x="74858" y="75860"/>
        <a:ext cx="3095659" cy="1383762"/>
      </dsp:txXfrm>
    </dsp:sp>
    <dsp:sp modelId="{CC774AD7-13EE-4811-A4D8-931ED2CB44B8}">
      <dsp:nvSpPr>
        <dsp:cNvPr id="0" name=""/>
        <dsp:cNvSpPr/>
      </dsp:nvSpPr>
      <dsp:spPr>
        <a:xfrm rot="5400000">
          <a:off x="5194413" y="-341051"/>
          <a:ext cx="1859508" cy="5763922"/>
        </a:xfrm>
        <a:prstGeom prst="round2SameRect">
          <a:avLst/>
        </a:prstGeom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Świadczenia jednorazowe 300 zł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Pomoc psychologiczna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Pomoc społeczna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Świadczenia rodzinne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Piecza zastępcza i wspieranie rodziny</a:t>
          </a:r>
        </a:p>
      </dsp:txBody>
      <dsp:txXfrm rot="-5400000">
        <a:off x="3242206" y="1701930"/>
        <a:ext cx="5673148" cy="1677960"/>
      </dsp:txXfrm>
    </dsp:sp>
    <dsp:sp modelId="{0D847FFE-554A-41F7-A16A-166950D74AF0}">
      <dsp:nvSpPr>
        <dsp:cNvPr id="0" name=""/>
        <dsp:cNvSpPr/>
      </dsp:nvSpPr>
      <dsp:spPr>
        <a:xfrm>
          <a:off x="0" y="1774170"/>
          <a:ext cx="3242206" cy="1533478"/>
        </a:xfrm>
        <a:prstGeom prst="roundRect">
          <a:avLst/>
        </a:prstGeom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Pomocy Ukrainie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9 mln zł</a:t>
          </a:r>
        </a:p>
      </dsp:txBody>
      <dsp:txXfrm>
        <a:off x="74858" y="1849028"/>
        <a:ext cx="3092490" cy="1383762"/>
      </dsp:txXfrm>
    </dsp:sp>
    <dsp:sp modelId="{61E4C090-9BCF-4D75-A53E-8D291F23B120}">
      <dsp:nvSpPr>
        <dsp:cNvPr id="0" name=""/>
        <dsp:cNvSpPr/>
      </dsp:nvSpPr>
      <dsp:spPr>
        <a:xfrm rot="5400000">
          <a:off x="5516762" y="1429299"/>
          <a:ext cx="1226783" cy="5769557"/>
        </a:xfrm>
        <a:prstGeom prst="round2SameRect">
          <a:avLst/>
        </a:prstGeom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Dodatki węglowe</a:t>
          </a:r>
        </a:p>
      </dsp:txBody>
      <dsp:txXfrm rot="-5400000">
        <a:off x="3245376" y="3760573"/>
        <a:ext cx="5709670" cy="1107009"/>
      </dsp:txXfrm>
    </dsp:sp>
    <dsp:sp modelId="{3FC224B4-5A84-48B7-878C-1F558088C067}">
      <dsp:nvSpPr>
        <dsp:cNvPr id="0" name=""/>
        <dsp:cNvSpPr/>
      </dsp:nvSpPr>
      <dsp:spPr>
        <a:xfrm>
          <a:off x="0" y="3547338"/>
          <a:ext cx="3245375" cy="1533478"/>
        </a:xfrm>
        <a:prstGeom prst="roundRect">
          <a:avLst/>
        </a:prstGeom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Przeciwdziałania COVID-19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 mln zł</a:t>
          </a:r>
        </a:p>
      </dsp:txBody>
      <dsp:txXfrm>
        <a:off x="74858" y="3622196"/>
        <a:ext cx="3095659" cy="1383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B26DF-F6A1-419E-916B-B93ECFB43F82}">
      <dsp:nvSpPr>
        <dsp:cNvPr id="0" name=""/>
        <dsp:cNvSpPr/>
      </dsp:nvSpPr>
      <dsp:spPr>
        <a:xfrm>
          <a:off x="3409387" y="67608"/>
          <a:ext cx="5530170" cy="2294732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Posiłek w szkole i w domu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Senior +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Opieka 75+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Korpus wsparcia seniorów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Rozwój rodzinnych </a:t>
          </a: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domów</a:t>
          </a:r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pomocy</a:t>
          </a:r>
        </a:p>
      </dsp:txBody>
      <dsp:txXfrm>
        <a:off x="3409387" y="354450"/>
        <a:ext cx="4669646" cy="1721049"/>
      </dsp:txXfrm>
    </dsp:sp>
    <dsp:sp modelId="{835715D9-D27B-487E-91FD-1FFA4EFB6E88}">
      <dsp:nvSpPr>
        <dsp:cNvPr id="0" name=""/>
        <dsp:cNvSpPr/>
      </dsp:nvSpPr>
      <dsp:spPr>
        <a:xfrm>
          <a:off x="1803" y="2925"/>
          <a:ext cx="3407583" cy="2424099"/>
        </a:xfrm>
        <a:prstGeom prst="roundRect">
          <a:avLst/>
        </a:prstGeom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Pomoc społeczna i wsparcie osób starszych</a:t>
          </a:r>
        </a:p>
      </dsp:txBody>
      <dsp:txXfrm>
        <a:off x="120138" y="121260"/>
        <a:ext cx="3170913" cy="2187429"/>
      </dsp:txXfrm>
    </dsp:sp>
    <dsp:sp modelId="{513BA3AB-FE24-4FE9-A788-51879565AB6E}">
      <dsp:nvSpPr>
        <dsp:cNvPr id="0" name=""/>
        <dsp:cNvSpPr/>
      </dsp:nvSpPr>
      <dsp:spPr>
        <a:xfrm>
          <a:off x="3413360" y="2813647"/>
          <a:ext cx="5523533" cy="2693553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AOON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OW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Mieszkania chronione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Domy dla matek</a:t>
          </a:r>
        </a:p>
      </dsp:txBody>
      <dsp:txXfrm>
        <a:off x="3413360" y="3150341"/>
        <a:ext cx="4513451" cy="2020165"/>
      </dsp:txXfrm>
    </dsp:sp>
    <dsp:sp modelId="{94ECF708-17DC-45B0-BC21-81D9FF3801E3}">
      <dsp:nvSpPr>
        <dsp:cNvPr id="0" name=""/>
        <dsp:cNvSpPr/>
      </dsp:nvSpPr>
      <dsp:spPr>
        <a:xfrm>
          <a:off x="4467" y="2805843"/>
          <a:ext cx="3408893" cy="2709160"/>
        </a:xfrm>
        <a:prstGeom prst="roundRect">
          <a:avLst/>
        </a:prstGeom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Wsparcie osób niepełnosprawnych</a:t>
          </a:r>
        </a:p>
      </dsp:txBody>
      <dsp:txXfrm>
        <a:off x="136717" y="2938093"/>
        <a:ext cx="3144393" cy="24446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B067A-F338-4E1F-B1FB-8E40D7E21789}">
      <dsp:nvSpPr>
        <dsp:cNvPr id="0" name=""/>
        <dsp:cNvSpPr/>
      </dsp:nvSpPr>
      <dsp:spPr>
        <a:xfrm>
          <a:off x="0" y="0"/>
          <a:ext cx="10401300" cy="1749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 dniem </a:t>
          </a:r>
          <a:r>
            <a:rPr lang="pl-PL" sz="2000" b="1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stycznia 2024r., </a:t>
          </a: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życie wchodzi dodany w </a:t>
          </a:r>
          <a:r>
            <a:rPr lang="pl-PL" sz="2000" b="0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art. 18 ust. 1 pkt 10 ustawy </a:t>
          </a:r>
          <a:br>
            <a:rPr lang="pl-PL" sz="2000" b="0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l-PL" sz="2000" b="0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 pomocy społecznej</a:t>
          </a: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który dotyczy zapewnienia utrzymania oraz rozwoju systemu teleinformatycznego, a także sporządzania sprawozdawczości i przekazywania jej właściwemu wojewodzie, w formie dokumentu elektronicznego, z zastosowaniem systemu teleinformatycznego.</a:t>
          </a:r>
        </a:p>
      </dsp:txBody>
      <dsp:txXfrm>
        <a:off x="85386" y="85386"/>
        <a:ext cx="10230528" cy="1578378"/>
      </dsp:txXfrm>
    </dsp:sp>
    <dsp:sp modelId="{064B4845-0D59-4C28-A1B1-14C2619B3221}">
      <dsp:nvSpPr>
        <dsp:cNvPr id="0" name=""/>
        <dsp:cNvSpPr/>
      </dsp:nvSpPr>
      <dsp:spPr>
        <a:xfrm>
          <a:off x="0" y="1853636"/>
          <a:ext cx="10401300" cy="11036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Zgodnie z art. 18 ust. 2a środki na realizację zadania zapewnia budżet państwa.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Wstępnego podziału środków na poszczególne gminy i powiaty dokonało </a:t>
          </a:r>
          <a:r>
            <a:rPr lang="pl-PL" sz="2000" b="0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MRiPS</a:t>
          </a:r>
          <a:endParaRPr lang="pl-PL" sz="2000" b="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3875" y="1907511"/>
        <a:ext cx="10293550" cy="9958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242EC-5B26-4595-865E-9D51CF24C46C}">
      <dsp:nvSpPr>
        <dsp:cNvPr id="0" name=""/>
        <dsp:cNvSpPr/>
      </dsp:nvSpPr>
      <dsp:spPr>
        <a:xfrm>
          <a:off x="0" y="267364"/>
          <a:ext cx="3004528" cy="355107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317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Realizacja programów rządowych / resortowych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2000" b="0" i="1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(na co należy zwracać uwagę aplikując o środki)</a:t>
          </a:r>
          <a:endParaRPr lang="pl-PL" sz="2000" b="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8000" y="355364"/>
        <a:ext cx="2828528" cy="3375075"/>
      </dsp:txXfrm>
    </dsp:sp>
    <dsp:sp modelId="{EC684BD2-7868-4700-9D75-D8B57614BCF7}">
      <dsp:nvSpPr>
        <dsp:cNvPr id="0" name=""/>
        <dsp:cNvSpPr/>
      </dsp:nvSpPr>
      <dsp:spPr>
        <a:xfrm rot="14489">
          <a:off x="3395146" y="1570475"/>
          <a:ext cx="828124" cy="96429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80000"/>
                <a:satMod val="107000"/>
                <a:lumMod val="103000"/>
              </a:schemeClr>
            </a:gs>
            <a:gs pos="100000">
              <a:schemeClr val="dk1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300" kern="1200"/>
        </a:p>
      </dsp:txBody>
      <dsp:txXfrm>
        <a:off x="3395147" y="1762811"/>
        <a:ext cx="579687" cy="578578"/>
      </dsp:txXfrm>
    </dsp:sp>
    <dsp:sp modelId="{DB7D46B6-67AD-4268-875B-FD6F5F392CD1}">
      <dsp:nvSpPr>
        <dsp:cNvPr id="0" name=""/>
        <dsp:cNvSpPr/>
      </dsp:nvSpPr>
      <dsp:spPr>
        <a:xfrm>
          <a:off x="4567014" y="231566"/>
          <a:ext cx="6636823" cy="367647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terminy</a:t>
          </a:r>
          <a:endParaRPr lang="pl-PL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kompletność informacji/podpisów/skreśleń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uzasadnienie planowanych wydatków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podpisy elektroniczne / upoważnienia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dokonywanie korekt i uzupełnień w terminach i wg wskazań</a:t>
          </a:r>
          <a:endParaRPr lang="pl-PL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674694" y="339246"/>
        <a:ext cx="6421463" cy="34611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3B05D-F78B-4A80-9C91-BA5B6CC25AA6}">
      <dsp:nvSpPr>
        <dsp:cNvPr id="0" name=""/>
        <dsp:cNvSpPr/>
      </dsp:nvSpPr>
      <dsp:spPr>
        <a:xfrm>
          <a:off x="0" y="0"/>
          <a:ext cx="10528628" cy="61478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latin typeface="Cambria" panose="02040503050406030204" pitchFamily="18" charset="0"/>
              <a:ea typeface="Cambria" panose="02040503050406030204" pitchFamily="18" charset="0"/>
            </a:rPr>
            <a:t>Realizacja zadań za pośrednictwem CAS </a:t>
          </a:r>
          <a:endParaRPr lang="pl-PL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011" y="30011"/>
        <a:ext cx="10468606" cy="554766"/>
      </dsp:txXfrm>
    </dsp:sp>
    <dsp:sp modelId="{329D0B8E-FAB9-4539-8416-AA50BBE45108}">
      <dsp:nvSpPr>
        <dsp:cNvPr id="0" name=""/>
        <dsp:cNvSpPr/>
      </dsp:nvSpPr>
      <dsp:spPr>
        <a:xfrm>
          <a:off x="52537" y="672128"/>
          <a:ext cx="10423552" cy="443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84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dostęp do systemu osób realizujących zadanie </a:t>
          </a:r>
          <a:r>
            <a:rPr lang="pl-PL" sz="2000" i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(nowe konta użytkownika </a:t>
          </a:r>
          <a:br>
            <a:rPr lang="pl-PL" sz="2000" i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pl-PL" sz="2000" i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/ aktualizacja / zgłaszanie do WPS nieaktywnych użytkowników);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2"/>
            </a:buClr>
            <a:buFont typeface="Wingdings" panose="05000000000000000000" pitchFamily="2" charset="2"/>
            <a:buNone/>
          </a:pPr>
          <a:endParaRPr lang="pl-PL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aktualizacja oprogramowania przed przekazywaniem sprawozdań </a:t>
          </a:r>
          <a:r>
            <a:rPr lang="pl-PL" sz="2000" i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(weryfikacja treści niepoprawnych reguł),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2"/>
            </a:buClr>
            <a:buFont typeface="Wingdings" panose="05000000000000000000" pitchFamily="2" charset="2"/>
            <a:buNone/>
          </a:pPr>
          <a:endParaRPr lang="pl-PL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terminowe przekazywanie sprawozdań lub złożenie pisemnych wyjaśnień w przypadku problemów z przekazaniem w terminie;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2"/>
            </a:buClr>
            <a:buFont typeface="Wingdings" panose="05000000000000000000" pitchFamily="2" charset="2"/>
            <a:buNone/>
          </a:pPr>
          <a:endParaRPr lang="pl-PL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podpisy elektroniczne / upoważnienia do podpisywania sprawozdań / zapotrzebowań </a:t>
          </a:r>
          <a:br>
            <a:rPr lang="pl-PL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</a:br>
          <a:endParaRPr lang="pl-PL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osoby sporządzające – aktualizacja danych kontaktowych.</a:t>
          </a:r>
        </a:p>
      </dsp:txBody>
      <dsp:txXfrm>
        <a:off x="52537" y="672128"/>
        <a:ext cx="10423552" cy="4433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729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4150" y="0"/>
            <a:ext cx="2940844" cy="496729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2477AD5A-970C-4538-9306-50930FCA5D55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1537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657" y="4775263"/>
            <a:ext cx="5429250" cy="3907175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6734"/>
            <a:ext cx="2940844" cy="496729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4150" y="9426734"/>
            <a:ext cx="2940844" cy="496729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5271A75D-6CB3-4AAD-BA0B-03E2C29E80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62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579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03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794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832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105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045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4674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531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329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710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96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93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86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22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022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58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522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262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3898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67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1981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85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65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78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339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5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1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76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92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82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338556-6A95-419F-BA71-2BA6812A88DE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09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338556-6A95-419F-BA71-2BA6812A88DE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26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 descr="Warmi&amp;nacute;sko-Mazurski Urz&amp;aogon;d Wojewódzki w Olsztynie">
            <a:extLst>
              <a:ext uri="{FF2B5EF4-FFF2-40B4-BE49-F238E27FC236}">
                <a16:creationId xmlns:a16="http://schemas.microsoft.com/office/drawing/2014/main" id="{CB64D8CA-E33A-46F3-B96F-B7B431D9E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9" y="0"/>
            <a:ext cx="3114560" cy="110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BCC624F4-18E0-4F3D-AC9D-DAA9C13BA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3"/>
            <a:ext cx="8991600" cy="2082947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br>
              <a:rPr lang="pl-PL" altLang="pl-P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4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Wydział Polityki Społecznej </a:t>
            </a:r>
            <a:br>
              <a:rPr lang="pl-PL" altLang="pl-PL" sz="4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4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Budżet ROK 2023</a:t>
            </a:r>
            <a:br>
              <a:rPr lang="pl-PL" altLang="pl-PL" sz="4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4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pl-PL" altLang="pl-PL" sz="4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4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4490AF51-1FDC-4E4A-A625-50BA06C3B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860146"/>
            <a:ext cx="6801612" cy="605969"/>
          </a:xfrm>
        </p:spPr>
        <p:txBody>
          <a:bodyPr/>
          <a:lstStyle/>
          <a:p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Olsztyn, 18 października 2023r.</a:t>
            </a:r>
          </a:p>
        </p:txBody>
      </p:sp>
    </p:spTree>
    <p:extLst>
      <p:ext uri="{BB962C8B-B14F-4D97-AF65-F5344CB8AC3E}">
        <p14:creationId xmlns:p14="http://schemas.microsoft.com/office/powerpoint/2010/main" val="11666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D3F46041-ECA1-4F51-A402-878A7B0FF8BD}"/>
              </a:ext>
            </a:extLst>
          </p:cNvPr>
          <p:cNvSpPr/>
          <p:nvPr/>
        </p:nvSpPr>
        <p:spPr>
          <a:xfrm>
            <a:off x="474036" y="1792705"/>
            <a:ext cx="10880366" cy="4499809"/>
          </a:xfrm>
          <a:prstGeom prst="roundRect">
            <a:avLst/>
          </a:prstGeom>
          <a:solidFill>
            <a:srgbClr val="9BAFB5">
              <a:lumMod val="40000"/>
              <a:lumOff val="60000"/>
            </a:srgbClr>
          </a:solidFill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spcFirstLastPara="0" vert="horz" wrap="square" lIns="102870" tIns="51435" rIns="102870" bIns="51435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27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330" y="161589"/>
            <a:ext cx="10721340" cy="985107"/>
          </a:xfrm>
        </p:spPr>
        <p:txBody>
          <a:bodyPr>
            <a:normAutofit fontScale="90000"/>
          </a:bodyPr>
          <a:lstStyle/>
          <a:p>
            <a:br>
              <a:rPr lang="pl-PL" altLang="pl-PL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statystyka - </a:t>
            </a:r>
            <a:br>
              <a:rPr lang="pl-PL" altLang="pl-P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5F6D331-D002-4E30-8185-A93B5BA24961}"/>
              </a:ext>
            </a:extLst>
          </p:cNvPr>
          <p:cNvSpPr txBox="1"/>
          <p:nvPr/>
        </p:nvSpPr>
        <p:spPr>
          <a:xfrm>
            <a:off x="1015256" y="1736179"/>
            <a:ext cx="9797925" cy="435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l-PL" altLang="pl-PL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	</a:t>
            </a:r>
          </a:p>
          <a:p>
            <a:pPr algn="ctr">
              <a:lnSpc>
                <a:spcPct val="90000"/>
              </a:lnSpc>
            </a:pPr>
            <a:r>
              <a:rPr lang="pl-PL" altLang="pl-P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Liczba wypłaconych  </a:t>
            </a:r>
            <a:r>
              <a:rPr lang="pl-PL" altLang="pl-PL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(wybranych) </a:t>
            </a:r>
            <a:r>
              <a:rPr lang="pl-PL" altLang="pl-P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świadczeń wg stanu na 30.09.2023: </a:t>
            </a:r>
          </a:p>
          <a:p>
            <a:pPr algn="ctr">
              <a:lnSpc>
                <a:spcPct val="90000"/>
              </a:lnSpc>
            </a:pPr>
            <a:r>
              <a:rPr lang="pl-PL" altLang="pl-PL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393.831</a:t>
            </a:r>
          </a:p>
          <a:p>
            <a:pPr algn="just">
              <a:lnSpc>
                <a:spcPct val="90000"/>
              </a:lnSpc>
            </a:pPr>
            <a:endParaRPr lang="pl-PL" altLang="pl-PL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pl-PL" altLang="pl-P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zasiłki stałe – </a:t>
            </a:r>
            <a:r>
              <a:rPr lang="pl-PL" altLang="pl-P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61.165</a:t>
            </a:r>
          </a:p>
          <a:p>
            <a:pPr algn="just">
              <a:lnSpc>
                <a:spcPct val="90000"/>
              </a:lnSpc>
            </a:pPr>
            <a:r>
              <a:rPr lang="pl-PL" altLang="pl-P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zasiłki okresowe – </a:t>
            </a:r>
            <a:r>
              <a:rPr lang="pl-PL" altLang="pl-P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73.861</a:t>
            </a:r>
          </a:p>
          <a:p>
            <a:pPr algn="just">
              <a:lnSpc>
                <a:spcPct val="90000"/>
              </a:lnSpc>
            </a:pPr>
            <a:r>
              <a:rPr lang="pl-PL" altLang="pl-P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świadczenia rodzinne – </a:t>
            </a:r>
            <a:r>
              <a:rPr lang="pl-PL" altLang="pl-P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170.502</a:t>
            </a:r>
          </a:p>
          <a:p>
            <a:pPr algn="just">
              <a:lnSpc>
                <a:spcPct val="90000"/>
              </a:lnSpc>
            </a:pPr>
            <a:r>
              <a:rPr lang="pl-PL" altLang="pl-P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świadczenia z Funduszu alimentacyjnego – </a:t>
            </a:r>
            <a:r>
              <a:rPr lang="pl-PL" altLang="pl-P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86.876</a:t>
            </a:r>
          </a:p>
          <a:p>
            <a:pPr algn="just">
              <a:lnSpc>
                <a:spcPct val="90000"/>
              </a:lnSpc>
            </a:pPr>
            <a:r>
              <a:rPr lang="pl-PL" altLang="pl-P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zasiłek dla opiekuna – </a:t>
            </a:r>
            <a:r>
              <a:rPr lang="pl-PL" altLang="pl-P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1.427</a:t>
            </a:r>
          </a:p>
          <a:p>
            <a:pPr algn="just">
              <a:lnSpc>
                <a:spcPct val="90000"/>
              </a:lnSpc>
            </a:pPr>
            <a:endParaRPr lang="pl-PL" altLang="pl-PL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l-PL" altLang="pl-PL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zrealizowane godziny specjalistycznych usług opiekuńczych: </a:t>
            </a:r>
            <a:r>
              <a:rPr lang="pl-PL" altLang="pl-PL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95.903</a:t>
            </a:r>
          </a:p>
        </p:txBody>
      </p:sp>
    </p:spTree>
    <p:extLst>
      <p:ext uri="{BB962C8B-B14F-4D97-AF65-F5344CB8AC3E}">
        <p14:creationId xmlns:p14="http://schemas.microsoft.com/office/powerpoint/2010/main" val="259984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10E1238-BC3B-E48E-4BE3-E0DF1A23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999" y="933162"/>
            <a:ext cx="7729728" cy="118872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ROK 2024</a:t>
            </a:r>
          </a:p>
        </p:txBody>
      </p:sp>
    </p:spTree>
    <p:extLst>
      <p:ext uri="{BB962C8B-B14F-4D97-AF65-F5344CB8AC3E}">
        <p14:creationId xmlns:p14="http://schemas.microsoft.com/office/powerpoint/2010/main" val="332438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8416D52-2873-41E6-B147-B59E3945A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694076"/>
              </p:ext>
            </p:extLst>
          </p:nvPr>
        </p:nvGraphicFramePr>
        <p:xfrm>
          <a:off x="895350" y="1571101"/>
          <a:ext cx="10401300" cy="352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a 6">
            <a:extLst>
              <a:ext uri="{FF2B5EF4-FFF2-40B4-BE49-F238E27FC236}">
                <a16:creationId xmlns:a16="http://schemas.microsoft.com/office/drawing/2014/main" id="{A0A3DA23-0D81-44D5-AF72-72F4EDACFE1F}"/>
              </a:ext>
            </a:extLst>
          </p:cNvPr>
          <p:cNvGrpSpPr/>
          <p:nvPr/>
        </p:nvGrpSpPr>
        <p:grpSpPr>
          <a:xfrm>
            <a:off x="895350" y="4793337"/>
            <a:ext cx="10401300" cy="1684800"/>
            <a:chOff x="0" y="1554442"/>
            <a:chExt cx="10401300" cy="1684800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B4A3DA85-937C-8129-C7AB-3350C20EEE5A}"/>
                </a:ext>
              </a:extLst>
            </p:cNvPr>
            <p:cNvSpPr/>
            <p:nvPr/>
          </p:nvSpPr>
          <p:spPr>
            <a:xfrm>
              <a:off x="0" y="1554442"/>
              <a:ext cx="10401300" cy="168480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Prostokąt: zaokrąglone rogi 4">
              <a:extLst>
                <a:ext uri="{FF2B5EF4-FFF2-40B4-BE49-F238E27FC236}">
                  <a16:creationId xmlns:a16="http://schemas.microsoft.com/office/drawing/2014/main" id="{E99D6E07-33B0-8A0A-C208-F8EB1593A3D9}"/>
                </a:ext>
              </a:extLst>
            </p:cNvPr>
            <p:cNvSpPr txBox="1"/>
            <p:nvPr/>
          </p:nvSpPr>
          <p:spPr>
            <a:xfrm>
              <a:off x="82245" y="1671532"/>
              <a:ext cx="10236810" cy="1520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b="1" kern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Dla województwa warmińsko – mazurskiego przyznano łącznie </a:t>
              </a:r>
              <a:r>
                <a:rPr lang="pl-PL" sz="2000" b="1" kern="12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706 tys. zł </a:t>
              </a:r>
              <a:br>
                <a:rPr lang="pl-PL" b="1" kern="12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2000" b="1" kern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 przeznaczeniem na finansowanie systemu informatycznego POMOST, w tym: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b="1" kern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b="1" kern="12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638 tys. zł </a:t>
              </a:r>
              <a:r>
                <a:rPr lang="pl-PL" sz="2000" b="1" kern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dla gmin i </a:t>
              </a:r>
              <a:r>
                <a:rPr lang="pl-PL" sz="2000" b="1" kern="12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68 tys. </a:t>
              </a: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zł</a:t>
              </a:r>
              <a:r>
                <a:rPr lang="pl-PL" sz="2000" b="1" kern="12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2000" b="1" kern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dla powiatów</a:t>
              </a:r>
            </a:p>
          </p:txBody>
        </p:sp>
      </p:grpSp>
      <p:sp>
        <p:nvSpPr>
          <p:cNvPr id="11" name="Tytuł 10">
            <a:extLst>
              <a:ext uri="{FF2B5EF4-FFF2-40B4-BE49-F238E27FC236}">
                <a16:creationId xmlns:a16="http://schemas.microsoft.com/office/drawing/2014/main" id="{BC8EF58E-B68D-46C5-9B2A-01E03F723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419" y="134641"/>
            <a:ext cx="8991600" cy="1038377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pl-PL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UWAGA!!! - NOWE ZADANIE </a:t>
            </a:r>
            <a:br>
              <a:rPr lang="pl-PL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GMIN I </a:t>
            </a:r>
            <a:r>
              <a:rPr lang="pl-PL" sz="4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POWIATów</a:t>
            </a:r>
            <a:endParaRPr lang="pl-PL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3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74223"/>
            <a:ext cx="8991600" cy="792730"/>
          </a:xfrm>
        </p:spPr>
        <p:txBody>
          <a:bodyPr>
            <a:normAutofit fontScale="90000"/>
          </a:bodyPr>
          <a:lstStyle/>
          <a:p>
            <a:r>
              <a:rPr lang="pl-PL" alt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 budżetu 2024 - gminy</a:t>
            </a: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F0AFA7C-FB4E-3D65-6E68-F67D87955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726565"/>
              </p:ext>
            </p:extLst>
          </p:nvPr>
        </p:nvGraphicFramePr>
        <p:xfrm>
          <a:off x="178676" y="1051035"/>
          <a:ext cx="11740054" cy="5707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0844">
                  <a:extLst>
                    <a:ext uri="{9D8B030D-6E8A-4147-A177-3AD203B41FA5}">
                      <a16:colId xmlns:a16="http://schemas.microsoft.com/office/drawing/2014/main" val="2493791881"/>
                    </a:ext>
                  </a:extLst>
                </a:gridCol>
                <a:gridCol w="2863446">
                  <a:extLst>
                    <a:ext uri="{9D8B030D-6E8A-4147-A177-3AD203B41FA5}">
                      <a16:colId xmlns:a16="http://schemas.microsoft.com/office/drawing/2014/main" val="3603656998"/>
                    </a:ext>
                  </a:extLst>
                </a:gridCol>
                <a:gridCol w="2512452">
                  <a:extLst>
                    <a:ext uri="{9D8B030D-6E8A-4147-A177-3AD203B41FA5}">
                      <a16:colId xmlns:a16="http://schemas.microsoft.com/office/drawing/2014/main" val="3089056741"/>
                    </a:ext>
                  </a:extLst>
                </a:gridCol>
                <a:gridCol w="1313312">
                  <a:extLst>
                    <a:ext uri="{9D8B030D-6E8A-4147-A177-3AD203B41FA5}">
                      <a16:colId xmlns:a16="http://schemas.microsoft.com/office/drawing/2014/main" val="11255265"/>
                    </a:ext>
                  </a:extLst>
                </a:gridCol>
              </a:tblGrid>
              <a:tr h="594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Zadanie</a:t>
                      </a:r>
                      <a:endParaRPr lang="pl-PL" sz="1800" b="1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r.</a:t>
                      </a:r>
                      <a:endParaRPr lang="pl-PL" sz="1800" b="1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2024r.</a:t>
                      </a:r>
                      <a:endParaRPr lang="pl-PL" sz="1800" b="1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952202"/>
                  </a:ext>
                </a:extLst>
              </a:tr>
              <a:tr h="483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i="0" kern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Ogółem, w tym m.in.:</a:t>
                      </a:r>
                      <a:endParaRPr lang="pl-PL" sz="1800" b="0" i="0" kern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i="0" kern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930.356.000</a:t>
                      </a:r>
                      <a:endParaRPr lang="pl-PL" sz="1800" b="1" i="0" kern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i="1" kern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982.978.000</a:t>
                      </a:r>
                      <a:endParaRPr lang="pl-PL" sz="1800" b="1" kern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i="1" kern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52.622.000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39971"/>
                  </a:ext>
                </a:extLst>
              </a:tr>
              <a:tr h="46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ŚR, FA, ZDO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690.027.000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i="1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718.117.000</a:t>
                      </a:r>
                      <a:endParaRPr lang="pl-PL" sz="1600" b="1" kern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28.090.000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91232"/>
                  </a:ext>
                </a:extLst>
              </a:tr>
              <a:tr h="46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Składki na ub. zdrowotne (ŚR)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6.263.000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i="1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14.725.000</a:t>
                      </a:r>
                      <a:endParaRPr lang="pl-PL" sz="1600" b="1" kern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8.462.000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921556"/>
                  </a:ext>
                </a:extLst>
              </a:tr>
              <a:tr h="46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Zasiłki stałe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54.183.000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i="1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62.516.000</a:t>
                      </a:r>
                      <a:endParaRPr lang="pl-PL" sz="1600" b="1" kern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8.333.000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52810"/>
                  </a:ext>
                </a:extLst>
              </a:tr>
              <a:tr h="462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Składki na ub. zdrowotne (pomoc społ.)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6.263.000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1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8.256.000</a:t>
                      </a:r>
                      <a:endParaRPr lang="pl-PL" sz="1600" b="1" kern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1.993.000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320112"/>
                  </a:ext>
                </a:extLst>
              </a:tr>
              <a:tr h="46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Zasiłki celowe z tyt. klęski żywiołowej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i="1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150.000</a:t>
                      </a:r>
                      <a:endParaRPr lang="pl-PL" sz="1600" b="1" kern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150.000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042673"/>
                  </a:ext>
                </a:extLst>
              </a:tr>
              <a:tr h="46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Środowiskowe domy samopomocy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58.446.000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i="1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67.915.000</a:t>
                      </a:r>
                      <a:endParaRPr lang="pl-PL" sz="1600" b="1" kern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9.469.000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68446"/>
                  </a:ext>
                </a:extLst>
              </a:tr>
              <a:tr h="46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Karta Dużej Rodziny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50.000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i="1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75.000</a:t>
                      </a:r>
                      <a:endParaRPr lang="pl-PL" sz="1600" b="1" kern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25.000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024366"/>
                  </a:ext>
                </a:extLst>
              </a:tr>
              <a:tr h="46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Specjalistyczne usługi opiekuńcze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6.261.000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i="1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6.724.000</a:t>
                      </a:r>
                      <a:endParaRPr lang="pl-PL" sz="1600" b="1" kern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463.000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89125"/>
                  </a:ext>
                </a:extLst>
              </a:tr>
              <a:tr h="46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Pomoc dla cudzoziemców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12.000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i="1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68.000</a:t>
                      </a:r>
                      <a:endParaRPr lang="pl-PL" sz="1600" b="1" kern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56.000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591909"/>
                  </a:ext>
                </a:extLst>
              </a:tr>
              <a:tr h="46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Nowe zadanie (POMOST)</a:t>
                      </a:r>
                      <a:endParaRPr lang="pl-PL" sz="1600" b="1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1600" b="0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i="1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638.000</a:t>
                      </a:r>
                      <a:endParaRPr lang="pl-PL" sz="1600" b="1" kern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638.000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279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44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74223"/>
            <a:ext cx="8991600" cy="734162"/>
          </a:xfrm>
        </p:spPr>
        <p:txBody>
          <a:bodyPr>
            <a:normAutofit fontScale="90000"/>
          </a:bodyPr>
          <a:lstStyle/>
          <a:p>
            <a:r>
              <a:rPr lang="pl-PL" alt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 budżetu 2024 - powiaty</a:t>
            </a: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34092AC6-76F3-4C20-8AD0-B53C96C033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305457"/>
              </p:ext>
            </p:extLst>
          </p:nvPr>
        </p:nvGraphicFramePr>
        <p:xfrm>
          <a:off x="690502" y="1023928"/>
          <a:ext cx="10367611" cy="4879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468">
                  <a:extLst>
                    <a:ext uri="{9D8B030D-6E8A-4147-A177-3AD203B41FA5}">
                      <a16:colId xmlns:a16="http://schemas.microsoft.com/office/drawing/2014/main" val="50673526"/>
                    </a:ext>
                  </a:extLst>
                </a:gridCol>
                <a:gridCol w="1859468">
                  <a:extLst>
                    <a:ext uri="{9D8B030D-6E8A-4147-A177-3AD203B41FA5}">
                      <a16:colId xmlns:a16="http://schemas.microsoft.com/office/drawing/2014/main" val="3463913291"/>
                    </a:ext>
                  </a:extLst>
                </a:gridCol>
              </a:tblGrid>
              <a:tr h="696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Zadanie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r.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2024r.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zwiększenie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i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Ogółem, w tym</a:t>
                      </a:r>
                    </a:p>
                  </a:txBody>
                  <a:tcPr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i="0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76.713.000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i="0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82.411.000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i="0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5.698.000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8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20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Placówki opiekuńczo - wychowawcze</a:t>
                      </a:r>
                    </a:p>
                  </a:txBody>
                  <a:tcPr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5.000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i="0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5.000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0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20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Domy pomocy społecznej</a:t>
                      </a:r>
                    </a:p>
                  </a:txBody>
                  <a:tcPr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39.000.000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i="0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39.000.000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0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20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Zadania w zakresie przeciwdziałania przemocy domowej</a:t>
                      </a:r>
                    </a:p>
                  </a:txBody>
                  <a:tcPr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1.953.000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i="0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1.953.000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1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20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Pomoc dla cudzoziemców</a:t>
                      </a:r>
                    </a:p>
                  </a:txBody>
                  <a:tcPr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12.000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i="0" kern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40.000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28.000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816"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Środowiskowe domy samopomocy</a:t>
                      </a:r>
                    </a:p>
                  </a:txBody>
                  <a:tcPr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0" i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31.717.000</a:t>
                      </a:r>
                    </a:p>
                  </a:txBody>
                  <a:tcPr marL="9525" marR="9525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2000" b="1" i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37.123.000</a:t>
                      </a:r>
                    </a:p>
                  </a:txBody>
                  <a:tcPr marL="9525" marR="9525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5.406.000</a:t>
                      </a:r>
                    </a:p>
                  </a:txBody>
                  <a:tcPr marL="9525" marR="9525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476"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Nieodpłatana pomoc prawna</a:t>
                      </a:r>
                    </a:p>
                  </a:txBody>
                  <a:tcPr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4.026.000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4.222.000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196.000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i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Nowe zadanie (POMOST)</a:t>
                      </a:r>
                      <a:endParaRPr lang="pl-PL" sz="2000" b="1" i="0" kern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68.000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68.000</a:t>
                      </a:r>
                    </a:p>
                  </a:txBody>
                  <a:tcPr marT="45707" marB="457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70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10E1238-BC3B-E48E-4BE3-E0DF1A23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999" y="933162"/>
            <a:ext cx="7729728" cy="118872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WSPÓŁRACA Z ODDZIAŁEM BUDŻETU</a:t>
            </a:r>
          </a:p>
        </p:txBody>
      </p:sp>
    </p:spTree>
    <p:extLst>
      <p:ext uri="{BB962C8B-B14F-4D97-AF65-F5344CB8AC3E}">
        <p14:creationId xmlns:p14="http://schemas.microsoft.com/office/powerpoint/2010/main" val="44404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74222"/>
            <a:ext cx="11818620" cy="1014498"/>
          </a:xfrm>
        </p:spPr>
        <p:txBody>
          <a:bodyPr>
            <a:normAutofit/>
          </a:bodyPr>
          <a:lstStyle/>
          <a:p>
            <a:r>
              <a:rPr lang="pl-PL" alt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Współpraca z Oddziałem Budżetu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9CDFEE-A66F-48AA-8A02-FD1BC08A7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785304"/>
              </p:ext>
            </p:extLst>
          </p:nvPr>
        </p:nvGraphicFramePr>
        <p:xfrm>
          <a:off x="537883" y="1999934"/>
          <a:ext cx="11211004" cy="4139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30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74222"/>
            <a:ext cx="11818620" cy="1014498"/>
          </a:xfrm>
        </p:spPr>
        <p:txBody>
          <a:bodyPr>
            <a:normAutofit/>
          </a:bodyPr>
          <a:lstStyle/>
          <a:p>
            <a:r>
              <a:rPr lang="pl-PL" altLang="pl-PL" sz="3600" b="1" cap="none" dirty="0">
                <a:solidFill>
                  <a:srgbClr val="002060"/>
                </a:solidFill>
                <a:latin typeface="Cambria" panose="02040503050406030204" pitchFamily="18" charset="0"/>
                <a:cs typeface="Lucida Sans Unicode" panose="020B0602030504020204" pitchFamily="34" charset="0"/>
              </a:rPr>
              <a:t>Współpraca z Oddziałem Budżetu</a:t>
            </a:r>
            <a:endParaRPr lang="pl-PL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50E6957-C8E3-4FFE-9489-2EA23AFCA8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784776"/>
              </p:ext>
            </p:extLst>
          </p:nvPr>
        </p:nvGraphicFramePr>
        <p:xfrm>
          <a:off x="827876" y="1520738"/>
          <a:ext cx="10528628" cy="516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25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74222"/>
            <a:ext cx="11818620" cy="101449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Współpraca z Wydziałem PS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BA023F1-FBBB-4246-B531-9A0BD989F7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751880"/>
              </p:ext>
            </p:extLst>
          </p:nvPr>
        </p:nvGraphicFramePr>
        <p:xfrm>
          <a:off x="380365" y="1648691"/>
          <a:ext cx="11423650" cy="420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8393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6DBA88-2AC9-47CE-5EFF-DA161A1A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2403"/>
            <a:ext cx="7729728" cy="88817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Współpraca z Wydziałem PS</a:t>
            </a:r>
            <a:b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cap="none" spc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Fundusz Pomocy Ukrainie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E8CCE42-AAC3-3BFA-39CA-B22BC8CE2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517546"/>
              </p:ext>
            </p:extLst>
          </p:nvPr>
        </p:nvGraphicFramePr>
        <p:xfrm>
          <a:off x="1138334" y="1092541"/>
          <a:ext cx="9703837" cy="548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4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10E1238-BC3B-E48E-4BE3-E0DF1A23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999" y="933162"/>
            <a:ext cx="7729728" cy="118872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pl-PL" sz="4000" b="1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BUDŻET 2023</a:t>
            </a:r>
          </a:p>
        </p:txBody>
      </p:sp>
    </p:spTree>
    <p:extLst>
      <p:ext uri="{BB962C8B-B14F-4D97-AF65-F5344CB8AC3E}">
        <p14:creationId xmlns:p14="http://schemas.microsoft.com/office/powerpoint/2010/main" val="423230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10E1238-BC3B-E48E-4BE3-E0DF1A23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999" y="933162"/>
            <a:ext cx="7729728" cy="118872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PODPISY ELEKTRONICZNE</a:t>
            </a:r>
          </a:p>
        </p:txBody>
      </p:sp>
    </p:spTree>
    <p:extLst>
      <p:ext uri="{BB962C8B-B14F-4D97-AF65-F5344CB8AC3E}">
        <p14:creationId xmlns:p14="http://schemas.microsoft.com/office/powerpoint/2010/main" val="153333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74222"/>
            <a:ext cx="11818620" cy="1014498"/>
          </a:xfrm>
        </p:spPr>
        <p:txBody>
          <a:bodyPr>
            <a:normAutofit/>
          </a:bodyPr>
          <a:lstStyle/>
          <a:p>
            <a:r>
              <a:rPr lang="pl-PL" altLang="pl-PL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Podpisy elektroniczne</a:t>
            </a:r>
            <a:endParaRPr lang="pl-PL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C9DE5D2-AEB1-4F19-9D32-3B0E55D3E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023229"/>
              </p:ext>
            </p:extLst>
          </p:nvPr>
        </p:nvGraphicFramePr>
        <p:xfrm>
          <a:off x="560839" y="1488447"/>
          <a:ext cx="11292840" cy="452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493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0E028260-802F-4C0A-B8CE-8238E08881D2}"/>
              </a:ext>
            </a:extLst>
          </p:cNvPr>
          <p:cNvSpPr/>
          <p:nvPr/>
        </p:nvSpPr>
        <p:spPr>
          <a:xfrm>
            <a:off x="4808572" y="5235038"/>
            <a:ext cx="1889892" cy="6969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15EB1B41-0761-4727-9316-F28573FB94D5}"/>
              </a:ext>
            </a:extLst>
          </p:cNvPr>
          <p:cNvSpPr/>
          <p:nvPr/>
        </p:nvSpPr>
        <p:spPr>
          <a:xfrm>
            <a:off x="4955087" y="3429000"/>
            <a:ext cx="1489896" cy="6969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AE4AAC00-2BE7-4B20-BFF5-A40C8B811B42}"/>
              </a:ext>
            </a:extLst>
          </p:cNvPr>
          <p:cNvSpPr/>
          <p:nvPr/>
        </p:nvSpPr>
        <p:spPr>
          <a:xfrm>
            <a:off x="4926154" y="2088126"/>
            <a:ext cx="1671494" cy="6969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CC5963D4-1FAA-4C67-A10F-0CB49302EDE9}"/>
              </a:ext>
            </a:extLst>
          </p:cNvPr>
          <p:cNvSpPr/>
          <p:nvPr/>
        </p:nvSpPr>
        <p:spPr>
          <a:xfrm>
            <a:off x="6715845" y="1376728"/>
            <a:ext cx="5292725" cy="504928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DC0800FB-B785-4C1D-A866-3DD8DF89F13E}"/>
              </a:ext>
            </a:extLst>
          </p:cNvPr>
          <p:cNvSpPr/>
          <p:nvPr/>
        </p:nvSpPr>
        <p:spPr>
          <a:xfrm>
            <a:off x="530736" y="1611390"/>
            <a:ext cx="1489896" cy="6969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74222"/>
            <a:ext cx="11818620" cy="1014498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Wzór pisma podpisanego elektronicznie</a:t>
            </a:r>
            <a:endParaRPr lang="pl-PL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pole tekstowe 36">
            <a:extLst>
              <a:ext uri="{FF2B5EF4-FFF2-40B4-BE49-F238E27FC236}">
                <a16:creationId xmlns:a16="http://schemas.microsoft.com/office/drawing/2014/main" id="{0B896BFB-8AAE-40D2-9F2F-01F61E82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74" y="1794633"/>
            <a:ext cx="1300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pl-PL" altLang="pl-PL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UWAGA:</a:t>
            </a:r>
          </a:p>
        </p:txBody>
      </p:sp>
      <p:sp>
        <p:nvSpPr>
          <p:cNvPr id="4" name="pole tekstowe 30">
            <a:extLst>
              <a:ext uri="{FF2B5EF4-FFF2-40B4-BE49-F238E27FC236}">
                <a16:creationId xmlns:a16="http://schemas.microsoft.com/office/drawing/2014/main" id="{4AB943CD-68FF-4CC4-8C97-8B90302B2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32" y="2475237"/>
            <a:ext cx="409214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0" indent="-1270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171450" indent="-171450" algn="just">
              <a:spcBef>
                <a:spcPts val="90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Analogicznie jak w przypadku dokumentu przekazywanego w formie papierowej, dokument elektroniczny winien zawierać wymagane od pism urzędowych elementy, m. in wzorniki</a:t>
            </a:r>
            <a:r>
              <a:rPr lang="pl-PL" altLang="pl-PL" sz="105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pl-PL" altLang="pl-PL" sz="105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5" name="pole tekstowe 35">
            <a:extLst>
              <a:ext uri="{FF2B5EF4-FFF2-40B4-BE49-F238E27FC236}">
                <a16:creationId xmlns:a16="http://schemas.microsoft.com/office/drawing/2014/main" id="{96F8AACF-95CD-4B1D-B956-B974E615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7" y="4044651"/>
            <a:ext cx="423608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0" indent="-1270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171450" indent="-1714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Dokument podpisany elektronicznie należy zachować wraz z podpisem </a:t>
            </a:r>
            <a:br>
              <a:rPr lang="pl-PL" altLang="pl-PL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pl-PL" altLang="pl-PL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 niezmienionej postaci. Podpisanymi dokumentami elektronicznymi można prowadzić dalsze czynności prawne. Należy pamiętać, iż zmiana zawartości podpisanego dokumentu, nawet przez usunięcie lub wstawienie nieznaczącego znaku (np.: spacji) spowoduje utratę podpisu.</a:t>
            </a:r>
          </a:p>
        </p:txBody>
      </p:sp>
      <p:sp>
        <p:nvSpPr>
          <p:cNvPr id="6" name="pole tekstowe 4">
            <a:extLst>
              <a:ext uri="{FF2B5EF4-FFF2-40B4-BE49-F238E27FC236}">
                <a16:creationId xmlns:a16="http://schemas.microsoft.com/office/drawing/2014/main" id="{CFCE7452-3772-4218-9FB9-2C9B4207D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351" y="2184423"/>
            <a:ext cx="1435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pl-PL" altLang="pl-PL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WZORNIK NAGŁÓWKOWY</a:t>
            </a:r>
          </a:p>
        </p:txBody>
      </p:sp>
      <p:sp>
        <p:nvSpPr>
          <p:cNvPr id="7" name="pole tekstowe 5">
            <a:extLst>
              <a:ext uri="{FF2B5EF4-FFF2-40B4-BE49-F238E27FC236}">
                <a16:creationId xmlns:a16="http://schemas.microsoft.com/office/drawing/2014/main" id="{A633596E-822C-4EE4-A492-8B61731E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068" y="3537066"/>
            <a:ext cx="11982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pl-PL" altLang="pl-PL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TREŚĆ PISMA</a:t>
            </a:r>
          </a:p>
        </p:txBody>
      </p:sp>
      <p:sp>
        <p:nvSpPr>
          <p:cNvPr id="8" name="pole tekstowe 6">
            <a:extLst>
              <a:ext uri="{FF2B5EF4-FFF2-40B4-BE49-F238E27FC236}">
                <a16:creationId xmlns:a16="http://schemas.microsoft.com/office/drawing/2014/main" id="{97D40D05-8C25-4CA8-825B-976B5A9DB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536" y="5321923"/>
            <a:ext cx="2111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pl-PL" altLang="pl-PL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WZORNIK </a:t>
            </a:r>
            <a:br>
              <a:rPr lang="pl-PL" altLang="pl-PL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pl-PL" altLang="pl-PL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OSOBY PODPISUJĄCEJ</a:t>
            </a:r>
          </a:p>
        </p:txBody>
      </p:sp>
      <p:sp>
        <p:nvSpPr>
          <p:cNvPr id="9" name="pole tekstowe 32">
            <a:extLst>
              <a:ext uri="{FF2B5EF4-FFF2-40B4-BE49-F238E27FC236}">
                <a16:creationId xmlns:a16="http://schemas.microsoft.com/office/drawing/2014/main" id="{5D285AB0-EAD2-4C41-9151-07FD57696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586" y="1376728"/>
            <a:ext cx="19537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pl-PL" altLang="pl-PL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Urząd Gminy</a:t>
            </a:r>
          </a:p>
          <a:p>
            <a:r>
              <a:rPr lang="pl-PL" altLang="pl-PL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 Grabówce</a:t>
            </a:r>
          </a:p>
          <a:p>
            <a:r>
              <a:rPr lang="pl-PL" altLang="pl-PL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Ul. Grabowa 55</a:t>
            </a:r>
          </a:p>
          <a:p>
            <a:r>
              <a:rPr lang="pl-PL" altLang="pl-PL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11-555 Grabówka</a:t>
            </a:r>
          </a:p>
          <a:p>
            <a:endParaRPr lang="pl-PL" altLang="pl-PL" sz="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" name="pole tekstowe 16">
            <a:extLst>
              <a:ext uri="{FF2B5EF4-FFF2-40B4-BE49-F238E27FC236}">
                <a16:creationId xmlns:a16="http://schemas.microsoft.com/office/drawing/2014/main" id="{98F2E262-0E34-4FFA-894F-DF23EDE02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911" y="2471879"/>
            <a:ext cx="5080462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pl-PL" altLang="pl-PL" sz="11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Grabówka, 16 września 2021 roku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altLang="pl-PL" sz="1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11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Znak: ZOO.4444.55.2021</a:t>
            </a:r>
          </a:p>
        </p:txBody>
      </p:sp>
      <p:sp>
        <p:nvSpPr>
          <p:cNvPr id="11" name="pole tekstowe 17">
            <a:extLst>
              <a:ext uri="{FF2B5EF4-FFF2-40B4-BE49-F238E27FC236}">
                <a16:creationId xmlns:a16="http://schemas.microsoft.com/office/drawing/2014/main" id="{E23295CC-5A41-4196-8D6D-B31198C74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9173" y="2910025"/>
            <a:ext cx="1967295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pl-PL" altLang="pl-PL" sz="105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Pani</a:t>
            </a:r>
          </a:p>
          <a:p>
            <a:r>
              <a:rPr lang="pl-PL" altLang="pl-PL" sz="105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Anna Słowińska</a:t>
            </a:r>
          </a:p>
          <a:p>
            <a:r>
              <a:rPr lang="pl-PL" altLang="pl-PL" sz="105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Dyrektor </a:t>
            </a:r>
          </a:p>
          <a:p>
            <a:r>
              <a:rPr lang="pl-PL" altLang="pl-PL" sz="105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Wydziału Polityki Społecznej</a:t>
            </a:r>
          </a:p>
          <a:p>
            <a:r>
              <a:rPr lang="pl-PL" altLang="pl-PL" sz="105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Warmińsko-Mazurskiego </a:t>
            </a:r>
            <a:br>
              <a:rPr lang="pl-PL" altLang="pl-PL" sz="105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pl-PL" altLang="pl-PL" sz="105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Urzędu Wojewódzkiego </a:t>
            </a:r>
            <a:br>
              <a:rPr lang="pl-PL" altLang="pl-PL" sz="105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pl-PL" altLang="pl-PL" sz="105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 Olsztynie</a:t>
            </a:r>
          </a:p>
        </p:txBody>
      </p:sp>
      <p:sp>
        <p:nvSpPr>
          <p:cNvPr id="12" name="pole tekstowe 19">
            <a:extLst>
              <a:ext uri="{FF2B5EF4-FFF2-40B4-BE49-F238E27FC236}">
                <a16:creationId xmlns:a16="http://schemas.microsoft.com/office/drawing/2014/main" id="{6BD052A5-13B5-4249-9B40-CC2BF4452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155" y="4181387"/>
            <a:ext cx="5046345" cy="44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4213"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684213"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4213"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4213"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4213"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l-PL" altLang="pl-PL" sz="10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pl-PL" altLang="pl-PL" sz="1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Poniżej przekazuję wymagane pismem znak PS-I.444.33.2021 z 10 września br. dane:</a:t>
            </a:r>
            <a:endParaRPr lang="pl-PL" altLang="pl-PL" sz="105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E76AE8C8-BB36-4B1C-BC0C-14B8DF785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256443"/>
              </p:ext>
            </p:extLst>
          </p:nvPr>
        </p:nvGraphicFramePr>
        <p:xfrm>
          <a:off x="7300594" y="4674844"/>
          <a:ext cx="4449445" cy="247778"/>
        </p:xfrm>
        <a:graphic>
          <a:graphicData uri="http://schemas.openxmlformats.org/drawingml/2006/table">
            <a:tbl>
              <a:tblPr firstRow="1" firstCol="1" bandRow="1"/>
              <a:tblGrid>
                <a:gridCol w="416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Imię i nazwisko</a:t>
                      </a:r>
                      <a:endParaRPr lang="pl-PL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 kontaktowy</a:t>
                      </a:r>
                      <a:endParaRPr lang="pl-PL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Adres e-mail</a:t>
                      </a:r>
                      <a:endParaRPr lang="pl-PL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125701A-4157-4FD7-B855-24D588F655D7}"/>
              </a:ext>
            </a:extLst>
          </p:cNvPr>
          <p:cNvSpPr txBox="1"/>
          <p:nvPr/>
        </p:nvSpPr>
        <p:spPr>
          <a:xfrm>
            <a:off x="7106158" y="5008777"/>
            <a:ext cx="3766662" cy="264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pl-PL" sz="1100" b="1" spc="75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Sporządził/a </a:t>
            </a:r>
            <a:r>
              <a:rPr lang="pl-PL" sz="1100" i="1" spc="75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Lucyna Kowalska, tel. 89 55 55 556</a:t>
            </a:r>
            <a:endParaRPr lang="pl-PL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33">
            <a:extLst>
              <a:ext uri="{FF2B5EF4-FFF2-40B4-BE49-F238E27FC236}">
                <a16:creationId xmlns:a16="http://schemas.microsoft.com/office/drawing/2014/main" id="{2783180F-2328-4D32-856B-6A6998F01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1211" y="5456579"/>
            <a:ext cx="2209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pl-PL" altLang="pl-PL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Wójt Gminy</a:t>
            </a:r>
            <a:br>
              <a:rPr lang="pl-PL" altLang="pl-PL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pl-PL" altLang="pl-PL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Grabówka  </a:t>
            </a:r>
          </a:p>
          <a:p>
            <a:pPr algn="ctr"/>
            <a:r>
              <a:rPr lang="pl-PL" altLang="pl-PL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Jan Kowalski</a:t>
            </a:r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9D80F297-A400-4A7D-B78F-3012F1705F45}"/>
              </a:ext>
            </a:extLst>
          </p:cNvPr>
          <p:cNvSpPr/>
          <p:nvPr/>
        </p:nvSpPr>
        <p:spPr>
          <a:xfrm rot="20485928" flipV="1">
            <a:off x="5934321" y="2039898"/>
            <a:ext cx="588963" cy="46037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18" name="Strzałka: w prawo 17">
            <a:extLst>
              <a:ext uri="{FF2B5EF4-FFF2-40B4-BE49-F238E27FC236}">
                <a16:creationId xmlns:a16="http://schemas.microsoft.com/office/drawing/2014/main" id="{CE4D6B6E-32C1-4DE8-95AC-0154F23C6663}"/>
              </a:ext>
            </a:extLst>
          </p:cNvPr>
          <p:cNvSpPr/>
          <p:nvPr/>
        </p:nvSpPr>
        <p:spPr>
          <a:xfrm rot="646504" flipV="1">
            <a:off x="6392126" y="3878174"/>
            <a:ext cx="1378215" cy="45719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19" name="Strzałka: w prawo 18">
            <a:extLst>
              <a:ext uri="{FF2B5EF4-FFF2-40B4-BE49-F238E27FC236}">
                <a16:creationId xmlns:a16="http://schemas.microsoft.com/office/drawing/2014/main" id="{A2502521-C0C4-4D98-955C-335C25411168}"/>
              </a:ext>
            </a:extLst>
          </p:cNvPr>
          <p:cNvSpPr/>
          <p:nvPr/>
        </p:nvSpPr>
        <p:spPr>
          <a:xfrm rot="619743">
            <a:off x="6740614" y="5777494"/>
            <a:ext cx="2898447" cy="7291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282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90" y="1025560"/>
            <a:ext cx="11818620" cy="101449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Podziękowania</a:t>
            </a:r>
          </a:p>
        </p:txBody>
      </p:sp>
    </p:spTree>
    <p:extLst>
      <p:ext uri="{BB962C8B-B14F-4D97-AF65-F5344CB8AC3E}">
        <p14:creationId xmlns:p14="http://schemas.microsoft.com/office/powerpoint/2010/main" val="2869844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8416D52-2873-41E6-B147-B59E3945A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241623"/>
              </p:ext>
            </p:extLst>
          </p:nvPr>
        </p:nvGraphicFramePr>
        <p:xfrm>
          <a:off x="895350" y="515008"/>
          <a:ext cx="10401300" cy="5318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6" descr="Kwiat Gummy Monsters">
            <a:extLst>
              <a:ext uri="{FF2B5EF4-FFF2-40B4-BE49-F238E27FC236}">
                <a16:creationId xmlns:a16="http://schemas.microsoft.com/office/drawing/2014/main" id="{473FF865-846B-8DE0-807D-A64F3EF6D8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3538241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36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74222"/>
            <a:ext cx="11818620" cy="101449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Wydział POLITYKI SPOŁECZNEJ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D5B2ECB-5EBD-4233-A6BE-86D512AA3109}"/>
              </a:ext>
            </a:extLst>
          </p:cNvPr>
          <p:cNvSpPr txBox="1"/>
          <p:nvPr/>
        </p:nvSpPr>
        <p:spPr>
          <a:xfrm>
            <a:off x="337934" y="396987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http://www.wm.uw.olsztyn.pl/images/banners/right/polityka_spoleczna.png">
            <a:extLst>
              <a:ext uri="{FF2B5EF4-FFF2-40B4-BE49-F238E27FC236}">
                <a16:creationId xmlns:a16="http://schemas.microsoft.com/office/drawing/2014/main" id="{04AA0E63-D45D-40F4-A9E6-A238BB83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54" y="1882110"/>
            <a:ext cx="2710066" cy="1546890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4FCC90B-6E73-4CF3-8F5F-CC75F2DD1823}"/>
              </a:ext>
            </a:extLst>
          </p:cNvPr>
          <p:cNvSpPr txBox="1"/>
          <p:nvPr/>
        </p:nvSpPr>
        <p:spPr>
          <a:xfrm>
            <a:off x="5763987" y="1507658"/>
            <a:ext cx="5939300" cy="3170099"/>
          </a:xfrm>
          <a:prstGeom prst="rect">
            <a:avLst/>
          </a:prstGeom>
          <a:solidFill>
            <a:schemeClr val="tx1">
              <a:lumMod val="95000"/>
              <a:alpha val="83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>
            <a:bevelT/>
            <a:bevelB/>
          </a:sp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 z WPS: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Wydział Polityki Społecznej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Warmińsko-Mazurski Urząd Wojewódzki </a:t>
            </a:r>
            <a:b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Olsztynie</a:t>
            </a:r>
          </a:p>
          <a:p>
            <a:pPr algn="ctr">
              <a:defRPr/>
            </a:pPr>
            <a:endParaRPr lang="pl-PL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Sekretariat </a:t>
            </a:r>
          </a:p>
          <a:p>
            <a:pPr algn="ctr">
              <a:defRPr/>
            </a:pP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pokój 139, tel. (89) 52 32 259</a:t>
            </a:r>
          </a:p>
          <a:p>
            <a:pPr algn="ctr">
              <a:defRPr/>
            </a:pP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sekrps@uw.olsztyn.pl</a:t>
            </a:r>
          </a:p>
          <a:p>
            <a:pPr algn="ctr">
              <a:defRPr/>
            </a:pPr>
            <a:endParaRPr lang="pl-PL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l-PL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912F280-2E67-47A1-9D5E-37FF6ABD48F3}"/>
              </a:ext>
            </a:extLst>
          </p:cNvPr>
          <p:cNvSpPr txBox="1"/>
          <p:nvPr/>
        </p:nvSpPr>
        <p:spPr>
          <a:xfrm>
            <a:off x="337934" y="4207196"/>
            <a:ext cx="4658609" cy="2154436"/>
          </a:xfrm>
          <a:prstGeom prst="rect">
            <a:avLst/>
          </a:prstGeom>
          <a:solidFill>
            <a:schemeClr val="tx1">
              <a:alpha val="83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>
            <a:bevelT/>
            <a:bevelB/>
          </a:sp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Strona internetowa z WPS: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http://www.uw.olsztyn.pl/</a:t>
            </a:r>
            <a:endParaRPr lang="pl-PL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Załatw sprawę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Polityka społeczna</a:t>
            </a:r>
          </a:p>
          <a:p>
            <a:pPr>
              <a:buClr>
                <a:schemeClr val="accent2"/>
              </a:buClr>
            </a:pP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l-PL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345" y="2791691"/>
            <a:ext cx="10481310" cy="1150217"/>
          </a:xfrm>
        </p:spPr>
        <p:txBody>
          <a:bodyPr>
            <a:normAutofit/>
          </a:bodyPr>
          <a:lstStyle/>
          <a:p>
            <a:r>
              <a:rPr lang="pl-PL" alt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DZIĘKUJĘ ZA UWAGĘ</a:t>
            </a:r>
            <a:endParaRPr lang="pl-PL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5" descr="Warmi&amp;nacute;sko-Mazurski Urz&amp;aogon;d Wojewódzki w Olsztynie">
            <a:extLst>
              <a:ext uri="{FF2B5EF4-FFF2-40B4-BE49-F238E27FC236}">
                <a16:creationId xmlns:a16="http://schemas.microsoft.com/office/drawing/2014/main" id="{FA3E1DC8-6DBB-4C92-85A6-671841CB9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" y="324757"/>
            <a:ext cx="3096545" cy="115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FFD3868-157F-FAEC-DFF0-620709CFE2A2}"/>
              </a:ext>
            </a:extLst>
          </p:cNvPr>
          <p:cNvSpPr txBox="1"/>
          <p:nvPr/>
        </p:nvSpPr>
        <p:spPr>
          <a:xfrm>
            <a:off x="3489435" y="4184139"/>
            <a:ext cx="677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Joanna Kozłowska</a:t>
            </a:r>
          </a:p>
          <a:p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Kierownik Oddziału Budżetu, planowania i analiz</a:t>
            </a:r>
          </a:p>
        </p:txBody>
      </p:sp>
    </p:spTree>
    <p:extLst>
      <p:ext uri="{BB962C8B-B14F-4D97-AF65-F5344CB8AC3E}">
        <p14:creationId xmlns:p14="http://schemas.microsoft.com/office/powerpoint/2010/main" val="169338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393" y="213719"/>
            <a:ext cx="10607040" cy="985107"/>
          </a:xfrm>
        </p:spPr>
        <p:txBody>
          <a:bodyPr>
            <a:normAutofit fontScale="90000"/>
          </a:bodyPr>
          <a:lstStyle/>
          <a:p>
            <a:r>
              <a:rPr lang="pl-PL" alt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BUDŻET </a:t>
            </a:r>
            <a:br>
              <a:rPr lang="pl-PL" alt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WYDZIAŁU POLITYKI SPOŁECZNEJ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4E077935-E5FF-4FC6-ADBD-AA1A30F6A102}"/>
              </a:ext>
            </a:extLst>
          </p:cNvPr>
          <p:cNvSpPr txBox="1">
            <a:spLocks noChangeArrowheads="1"/>
          </p:cNvSpPr>
          <p:nvPr/>
        </p:nvSpPr>
        <p:spPr>
          <a:xfrm>
            <a:off x="1736865" y="1311904"/>
            <a:ext cx="8861257" cy="1376890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outerShdw blurRad="50800" dist="50800" dir="5400000" algn="ctr" rotWithShape="0">
              <a:srgbClr val="000000">
                <a:alpha val="97000"/>
              </a:srgbClr>
            </a:outerShdw>
            <a:reflection blurRad="12700" stA="99000" endPos="0" dist="6096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pl-PL" altLang="pl-PL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1.140 mln zł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pl-PL" altLang="pl-PL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ogółem, w tym:</a:t>
            </a:r>
            <a:r>
              <a:rPr lang="pl-PL" alt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D4712BBC-D1DF-3896-4155-0DF5921A2FD8}"/>
              </a:ext>
            </a:extLst>
          </p:cNvPr>
          <p:cNvGrpSpPr/>
          <p:nvPr/>
        </p:nvGrpSpPr>
        <p:grpSpPr>
          <a:xfrm>
            <a:off x="1736865" y="2838099"/>
            <a:ext cx="4091939" cy="736368"/>
            <a:chOff x="0" y="68691"/>
            <a:chExt cx="4091939" cy="736368"/>
          </a:xfrm>
        </p:grpSpPr>
        <p:sp>
          <p:nvSpPr>
            <p:cNvPr id="4" name="Prostokąt: zaokrąglone rogi 3">
              <a:extLst>
                <a:ext uri="{FF2B5EF4-FFF2-40B4-BE49-F238E27FC236}">
                  <a16:creationId xmlns:a16="http://schemas.microsoft.com/office/drawing/2014/main" id="{EFA323AD-30EC-517C-4B67-1F51A9189312}"/>
                </a:ext>
              </a:extLst>
            </p:cNvPr>
            <p:cNvSpPr/>
            <p:nvPr/>
          </p:nvSpPr>
          <p:spPr>
            <a:xfrm>
              <a:off x="0" y="68691"/>
              <a:ext cx="4091939" cy="7363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0E1BBC86-7146-4471-A8A6-A125E7B669C2}"/>
                </a:ext>
              </a:extLst>
            </p:cNvPr>
            <p:cNvSpPr txBox="1"/>
            <p:nvPr/>
          </p:nvSpPr>
          <p:spPr>
            <a:xfrm>
              <a:off x="35947" y="104638"/>
              <a:ext cx="4020045" cy="664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1.080 mln zł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 państwa, w tym</a:t>
              </a:r>
              <a:endParaRPr lang="pl-PL" sz="19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9AD85F3C-23A9-6ED6-EB38-5F4338E1BE90}"/>
              </a:ext>
            </a:extLst>
          </p:cNvPr>
          <p:cNvGrpSpPr/>
          <p:nvPr/>
        </p:nvGrpSpPr>
        <p:grpSpPr>
          <a:xfrm>
            <a:off x="2446019" y="3723773"/>
            <a:ext cx="2989848" cy="661737"/>
            <a:chOff x="0" y="68691"/>
            <a:chExt cx="4091939" cy="736368"/>
          </a:xfrm>
        </p:grpSpPr>
        <p:sp>
          <p:nvSpPr>
            <p:cNvPr id="10" name="Prostokąt: zaokrąglone rogi 9">
              <a:extLst>
                <a:ext uri="{FF2B5EF4-FFF2-40B4-BE49-F238E27FC236}">
                  <a16:creationId xmlns:a16="http://schemas.microsoft.com/office/drawing/2014/main" id="{41D1CCB0-D046-C760-CEAD-183A7705AEEA}"/>
                </a:ext>
              </a:extLst>
            </p:cNvPr>
            <p:cNvSpPr/>
            <p:nvPr/>
          </p:nvSpPr>
          <p:spPr>
            <a:xfrm>
              <a:off x="0" y="68691"/>
              <a:ext cx="4091939" cy="7363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Prostokąt: zaokrąglone rogi 4">
              <a:extLst>
                <a:ext uri="{FF2B5EF4-FFF2-40B4-BE49-F238E27FC236}">
                  <a16:creationId xmlns:a16="http://schemas.microsoft.com/office/drawing/2014/main" id="{1ABA246C-2A23-2264-B29E-AE645814B438}"/>
                </a:ext>
              </a:extLst>
            </p:cNvPr>
            <p:cNvSpPr txBox="1"/>
            <p:nvPr/>
          </p:nvSpPr>
          <p:spPr>
            <a:xfrm>
              <a:off x="505327" y="208769"/>
              <a:ext cx="3019927" cy="482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9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68 mln zł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rezerwy celowe</a:t>
              </a:r>
              <a:endParaRPr lang="pl-PL" sz="19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025B75B3-8F1E-0FDB-C607-6133AA9D0E3E}"/>
              </a:ext>
            </a:extLst>
          </p:cNvPr>
          <p:cNvGrpSpPr/>
          <p:nvPr/>
        </p:nvGrpSpPr>
        <p:grpSpPr>
          <a:xfrm>
            <a:off x="6464885" y="2858736"/>
            <a:ext cx="4133237" cy="736368"/>
            <a:chOff x="-41298" y="68691"/>
            <a:chExt cx="4133237" cy="736368"/>
          </a:xfrm>
        </p:grpSpPr>
        <p:sp>
          <p:nvSpPr>
            <p:cNvPr id="13" name="Prostokąt: zaokrąglone rogi 12">
              <a:extLst>
                <a:ext uri="{FF2B5EF4-FFF2-40B4-BE49-F238E27FC236}">
                  <a16:creationId xmlns:a16="http://schemas.microsoft.com/office/drawing/2014/main" id="{BCFB7549-DF8C-2919-36AC-729A6AAA9A78}"/>
                </a:ext>
              </a:extLst>
            </p:cNvPr>
            <p:cNvSpPr/>
            <p:nvPr/>
          </p:nvSpPr>
          <p:spPr>
            <a:xfrm>
              <a:off x="0" y="68691"/>
              <a:ext cx="4091939" cy="7363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Prostokąt: zaokrąglone rogi 4">
              <a:extLst>
                <a:ext uri="{FF2B5EF4-FFF2-40B4-BE49-F238E27FC236}">
                  <a16:creationId xmlns:a16="http://schemas.microsoft.com/office/drawing/2014/main" id="{09CAC83A-BD86-6327-BEC5-A865D51017FB}"/>
                </a:ext>
              </a:extLst>
            </p:cNvPr>
            <p:cNvSpPr txBox="1"/>
            <p:nvPr/>
          </p:nvSpPr>
          <p:spPr>
            <a:xfrm>
              <a:off x="-41298" y="104357"/>
              <a:ext cx="4020045" cy="664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60 mln zł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fundusze celowe, w tym:</a:t>
              </a:r>
              <a:endParaRPr lang="pl-PL" sz="19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3B369E86-D724-0641-375C-06FE3BD697EE}"/>
              </a:ext>
            </a:extLst>
          </p:cNvPr>
          <p:cNvGrpSpPr/>
          <p:nvPr/>
        </p:nvGrpSpPr>
        <p:grpSpPr>
          <a:xfrm>
            <a:off x="7287126" y="3729473"/>
            <a:ext cx="2989848" cy="661737"/>
            <a:chOff x="0" y="68691"/>
            <a:chExt cx="4091939" cy="736368"/>
          </a:xfrm>
        </p:grpSpPr>
        <p:sp>
          <p:nvSpPr>
            <p:cNvPr id="16" name="Prostokąt: zaokrąglone rogi 15">
              <a:extLst>
                <a:ext uri="{FF2B5EF4-FFF2-40B4-BE49-F238E27FC236}">
                  <a16:creationId xmlns:a16="http://schemas.microsoft.com/office/drawing/2014/main" id="{D3148C1B-8D60-E6E7-8EE9-ECF0FAB60C47}"/>
                </a:ext>
              </a:extLst>
            </p:cNvPr>
            <p:cNvSpPr/>
            <p:nvPr/>
          </p:nvSpPr>
          <p:spPr>
            <a:xfrm>
              <a:off x="0" y="68691"/>
              <a:ext cx="4091939" cy="7363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Prostokąt: zaokrąglone rogi 4">
              <a:extLst>
                <a:ext uri="{FF2B5EF4-FFF2-40B4-BE49-F238E27FC236}">
                  <a16:creationId xmlns:a16="http://schemas.microsoft.com/office/drawing/2014/main" id="{9B06DBF1-3504-58C6-9D0C-CD456A80EFE8}"/>
                </a:ext>
              </a:extLst>
            </p:cNvPr>
            <p:cNvSpPr txBox="1"/>
            <p:nvPr/>
          </p:nvSpPr>
          <p:spPr>
            <a:xfrm>
              <a:off x="505327" y="208769"/>
              <a:ext cx="3019927" cy="482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9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29 mln zł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Fundusz Solidarnościowy</a:t>
              </a:r>
              <a:endParaRPr lang="pl-PL" sz="14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8DC4ECB8-EF84-36D3-F8E1-1971B5D53755}"/>
              </a:ext>
            </a:extLst>
          </p:cNvPr>
          <p:cNvGrpSpPr/>
          <p:nvPr/>
        </p:nvGrpSpPr>
        <p:grpSpPr>
          <a:xfrm>
            <a:off x="7287126" y="4517091"/>
            <a:ext cx="2989848" cy="661737"/>
            <a:chOff x="0" y="68691"/>
            <a:chExt cx="4091939" cy="736368"/>
          </a:xfrm>
        </p:grpSpPr>
        <p:sp>
          <p:nvSpPr>
            <p:cNvPr id="19" name="Prostokąt: zaokrąglone rogi 18">
              <a:extLst>
                <a:ext uri="{FF2B5EF4-FFF2-40B4-BE49-F238E27FC236}">
                  <a16:creationId xmlns:a16="http://schemas.microsoft.com/office/drawing/2014/main" id="{5E934C9B-E520-5947-1D72-8C7EB80C62C1}"/>
                </a:ext>
              </a:extLst>
            </p:cNvPr>
            <p:cNvSpPr/>
            <p:nvPr/>
          </p:nvSpPr>
          <p:spPr>
            <a:xfrm>
              <a:off x="0" y="68691"/>
              <a:ext cx="4091939" cy="7363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Prostokąt: zaokrąglone rogi 4">
              <a:extLst>
                <a:ext uri="{FF2B5EF4-FFF2-40B4-BE49-F238E27FC236}">
                  <a16:creationId xmlns:a16="http://schemas.microsoft.com/office/drawing/2014/main" id="{8079441E-1302-02D5-96E5-A8E1E4DC3157}"/>
                </a:ext>
              </a:extLst>
            </p:cNvPr>
            <p:cNvSpPr txBox="1"/>
            <p:nvPr/>
          </p:nvSpPr>
          <p:spPr>
            <a:xfrm>
              <a:off x="505327" y="208769"/>
              <a:ext cx="3019927" cy="482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9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16 mln zł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Fundusz Pracy</a:t>
              </a:r>
              <a:endParaRPr lang="pl-PL" sz="14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50BF0BA8-CC00-F444-BC83-FD1A176DF88A}"/>
              </a:ext>
            </a:extLst>
          </p:cNvPr>
          <p:cNvGrpSpPr/>
          <p:nvPr/>
        </p:nvGrpSpPr>
        <p:grpSpPr>
          <a:xfrm>
            <a:off x="7287126" y="5304709"/>
            <a:ext cx="2989848" cy="661737"/>
            <a:chOff x="0" y="68691"/>
            <a:chExt cx="4091939" cy="736368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269C2272-8E45-8372-69C7-4A0DFACB0CD1}"/>
                </a:ext>
              </a:extLst>
            </p:cNvPr>
            <p:cNvSpPr/>
            <p:nvPr/>
          </p:nvSpPr>
          <p:spPr>
            <a:xfrm>
              <a:off x="0" y="68691"/>
              <a:ext cx="4091939" cy="7363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Prostokąt: zaokrąglone rogi 4">
              <a:extLst>
                <a:ext uri="{FF2B5EF4-FFF2-40B4-BE49-F238E27FC236}">
                  <a16:creationId xmlns:a16="http://schemas.microsoft.com/office/drawing/2014/main" id="{EF2DE5FD-98AE-7EEA-781D-25A1F7B11C30}"/>
                </a:ext>
              </a:extLst>
            </p:cNvPr>
            <p:cNvSpPr txBox="1"/>
            <p:nvPr/>
          </p:nvSpPr>
          <p:spPr>
            <a:xfrm>
              <a:off x="505327" y="208769"/>
              <a:ext cx="3019927" cy="482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9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 mln zł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Fundusz Pomocy Ukrainie</a:t>
              </a:r>
              <a:endParaRPr lang="pl-PL" sz="14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C8355ADA-266A-1FD4-96A5-0CBEB7E10B5A}"/>
              </a:ext>
            </a:extLst>
          </p:cNvPr>
          <p:cNvGrpSpPr/>
          <p:nvPr/>
        </p:nvGrpSpPr>
        <p:grpSpPr>
          <a:xfrm>
            <a:off x="7287126" y="6092327"/>
            <a:ext cx="2989848" cy="765673"/>
            <a:chOff x="0" y="68691"/>
            <a:chExt cx="4091939" cy="736368"/>
          </a:xfrm>
        </p:grpSpPr>
        <p:sp>
          <p:nvSpPr>
            <p:cNvPr id="25" name="Prostokąt: zaokrąglone rogi 24">
              <a:extLst>
                <a:ext uri="{FF2B5EF4-FFF2-40B4-BE49-F238E27FC236}">
                  <a16:creationId xmlns:a16="http://schemas.microsoft.com/office/drawing/2014/main" id="{59B632FC-6A62-B3FE-687B-75CBFA3AD49E}"/>
                </a:ext>
              </a:extLst>
            </p:cNvPr>
            <p:cNvSpPr/>
            <p:nvPr/>
          </p:nvSpPr>
          <p:spPr>
            <a:xfrm>
              <a:off x="0" y="68691"/>
              <a:ext cx="4091939" cy="7363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Prostokąt: zaokrąglone rogi 4">
              <a:extLst>
                <a:ext uri="{FF2B5EF4-FFF2-40B4-BE49-F238E27FC236}">
                  <a16:creationId xmlns:a16="http://schemas.microsoft.com/office/drawing/2014/main" id="{E6F8B01A-96D7-620A-8CB9-DDA650DD7D35}"/>
                </a:ext>
              </a:extLst>
            </p:cNvPr>
            <p:cNvSpPr txBox="1"/>
            <p:nvPr/>
          </p:nvSpPr>
          <p:spPr>
            <a:xfrm>
              <a:off x="505327" y="208769"/>
              <a:ext cx="3019927" cy="482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9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 mln zł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Fundusz Przeciwdziałania Covid-19</a:t>
              </a:r>
              <a:endParaRPr lang="pl-PL" sz="14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24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74223"/>
            <a:ext cx="8991600" cy="908344"/>
          </a:xfrm>
        </p:spPr>
        <p:txBody>
          <a:bodyPr>
            <a:normAutofit fontScale="90000"/>
          </a:bodyPr>
          <a:lstStyle/>
          <a:p>
            <a:r>
              <a:rPr lang="pl-PL" alt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BUDŻET PAŃSTWA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01F03B1-87A3-4504-87FF-B889EBB54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55636"/>
              </p:ext>
            </p:extLst>
          </p:nvPr>
        </p:nvGraphicFramePr>
        <p:xfrm>
          <a:off x="857968" y="1288944"/>
          <a:ext cx="4240098" cy="72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9666E91-79D5-42F6-8BB7-E98B87049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402276"/>
              </p:ext>
            </p:extLst>
          </p:nvPr>
        </p:nvGraphicFramePr>
        <p:xfrm>
          <a:off x="857969" y="2143846"/>
          <a:ext cx="4284186" cy="399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525C095-BD8A-4CE8-B94F-0B6F7708A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2218942"/>
              </p:ext>
            </p:extLst>
          </p:nvPr>
        </p:nvGraphicFramePr>
        <p:xfrm>
          <a:off x="6757855" y="2087295"/>
          <a:ext cx="4755560" cy="412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427DDDF-34A2-2717-89BC-FCD2EB298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930783"/>
              </p:ext>
            </p:extLst>
          </p:nvPr>
        </p:nvGraphicFramePr>
        <p:xfrm>
          <a:off x="6757855" y="1288944"/>
          <a:ext cx="4702224" cy="72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424794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10E1238-BC3B-E48E-4BE3-E0DF1A23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999" y="933162"/>
            <a:ext cx="7729728" cy="118872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ZADANIA 2023</a:t>
            </a:r>
          </a:p>
        </p:txBody>
      </p:sp>
    </p:spTree>
    <p:extLst>
      <p:ext uri="{BB962C8B-B14F-4D97-AF65-F5344CB8AC3E}">
        <p14:creationId xmlns:p14="http://schemas.microsoft.com/office/powerpoint/2010/main" val="173149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7ED0B-265A-E780-A23E-F62C1DCF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533" y="290923"/>
            <a:ext cx="9014933" cy="779887"/>
          </a:xfrm>
        </p:spPr>
        <p:txBody>
          <a:bodyPr>
            <a:normAutofit/>
          </a:bodyPr>
          <a:lstStyle/>
          <a:p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Fundusze Celowe - zadania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Symbol zastępczy zawartości 13">
            <a:extLst>
              <a:ext uri="{FF2B5EF4-FFF2-40B4-BE49-F238E27FC236}">
                <a16:creationId xmlns:a16="http://schemas.microsoft.com/office/drawing/2014/main" id="{B1EE5718-BC61-B9DA-FCE0-1D048E8C32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058453"/>
              </p:ext>
            </p:extLst>
          </p:nvPr>
        </p:nvGraphicFramePr>
        <p:xfrm>
          <a:off x="1588533" y="1318979"/>
          <a:ext cx="9014933" cy="508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278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6DBA88-2AC9-47CE-5EFF-DA161A1A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680" y="102914"/>
            <a:ext cx="8941361" cy="888171"/>
          </a:xfrm>
        </p:spPr>
        <p:txBody>
          <a:bodyPr/>
          <a:lstStyle/>
          <a:p>
            <a:r>
              <a:rPr lang="pl-PL" b="1" cap="none" spc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Programy rządowe i resortowe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E8CCE42-AAC3-3BFA-39CA-B22BC8CE2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231989"/>
              </p:ext>
            </p:extLst>
          </p:nvPr>
        </p:nvGraphicFramePr>
        <p:xfrm>
          <a:off x="1768680" y="1093077"/>
          <a:ext cx="8941361" cy="551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420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 descr="Dłonie z dotarciemi">
            <a:extLst>
              <a:ext uri="{FF2B5EF4-FFF2-40B4-BE49-F238E27FC236}">
                <a16:creationId xmlns:a16="http://schemas.microsoft.com/office/drawing/2014/main" id="{8B29139F-2FCD-C912-24A7-CC0BE3987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16" y="213495"/>
            <a:ext cx="8727072" cy="643101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71145703-7D56-7D6E-301C-3CD36A94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515" y="-13285"/>
            <a:ext cx="9089858" cy="647539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pl-PL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Pomoc społeczna i wsparcie osób starszych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267435BB-9CCE-939F-2A5A-5709EB24EC9C}"/>
              </a:ext>
            </a:extLst>
          </p:cNvPr>
          <p:cNvGrpSpPr/>
          <p:nvPr/>
        </p:nvGrpSpPr>
        <p:grpSpPr>
          <a:xfrm>
            <a:off x="296350" y="754190"/>
            <a:ext cx="3813195" cy="2869880"/>
            <a:chOff x="1064794" y="902368"/>
            <a:chExt cx="3441032" cy="2544679"/>
          </a:xfrm>
        </p:grpSpPr>
        <p:sp>
          <p:nvSpPr>
            <p:cNvPr id="6" name="Owal 5">
              <a:extLst>
                <a:ext uri="{FF2B5EF4-FFF2-40B4-BE49-F238E27FC236}">
                  <a16:creationId xmlns:a16="http://schemas.microsoft.com/office/drawing/2014/main" id="{3942B364-E0CB-AB99-833E-EDF3D41FE0B4}"/>
                </a:ext>
              </a:extLst>
            </p:cNvPr>
            <p:cNvSpPr/>
            <p:nvPr/>
          </p:nvSpPr>
          <p:spPr>
            <a:xfrm>
              <a:off x="1064794" y="902368"/>
              <a:ext cx="3441032" cy="25446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E32063BC-BE81-1EA4-3859-714D5D2C8DF7}"/>
                </a:ext>
              </a:extLst>
            </p:cNvPr>
            <p:cNvSpPr txBox="1"/>
            <p:nvPr/>
          </p:nvSpPr>
          <p:spPr>
            <a:xfrm>
              <a:off x="1413709" y="1373153"/>
              <a:ext cx="3092117" cy="354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Posiłek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 szkole i w domu</a:t>
              </a:r>
              <a:endPara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5463F4E8-F78F-4DE8-7631-EB933CA66F5B}"/>
                </a:ext>
              </a:extLst>
            </p:cNvPr>
            <p:cNvSpPr txBox="1"/>
            <p:nvPr/>
          </p:nvSpPr>
          <p:spPr>
            <a:xfrm>
              <a:off x="1305425" y="1926616"/>
              <a:ext cx="2899610" cy="9005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Budżet: </a:t>
              </a:r>
              <a:r>
                <a:rPr lang="pl-PL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34.138.343zł</a:t>
              </a:r>
            </a:p>
            <a:p>
              <a:r>
                <a:rPr lang="pl-PL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osób objętych programem – ponad </a:t>
              </a:r>
              <a:r>
                <a:rPr lang="pl-PL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42 tys. </a:t>
              </a:r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F000AA59-ABEF-9137-74E5-D8B8580C4024}"/>
              </a:ext>
            </a:extLst>
          </p:cNvPr>
          <p:cNvGrpSpPr/>
          <p:nvPr/>
        </p:nvGrpSpPr>
        <p:grpSpPr>
          <a:xfrm>
            <a:off x="6729185" y="744525"/>
            <a:ext cx="5123454" cy="2889210"/>
            <a:chOff x="7218947" y="757989"/>
            <a:chExt cx="3908261" cy="2773279"/>
          </a:xfrm>
        </p:grpSpPr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73E25105-D8CE-9748-D283-00FEC138368B}"/>
                </a:ext>
              </a:extLst>
            </p:cNvPr>
            <p:cNvSpPr/>
            <p:nvPr/>
          </p:nvSpPr>
          <p:spPr>
            <a:xfrm>
              <a:off x="7218947" y="757989"/>
              <a:ext cx="3908261" cy="27732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91A9E354-6AB7-B281-EDC1-D06967703C32}"/>
                </a:ext>
              </a:extLst>
            </p:cNvPr>
            <p:cNvSpPr txBox="1"/>
            <p:nvPr/>
          </p:nvSpPr>
          <p:spPr>
            <a:xfrm>
              <a:off x="8148216" y="861268"/>
              <a:ext cx="2370221" cy="384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pPr algn="ctr"/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SENIOR +</a:t>
              </a: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6DBE6BE1-61D4-D302-C9E2-63C00DB2F867}"/>
                </a:ext>
              </a:extLst>
            </p:cNvPr>
            <p:cNvSpPr txBox="1"/>
            <p:nvPr/>
          </p:nvSpPr>
          <p:spPr>
            <a:xfrm>
              <a:off x="7511718" y="1276912"/>
              <a:ext cx="3467098" cy="16839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placówek utworzonych: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64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Funkcjonuje: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61</a:t>
              </a:r>
              <a:r>
                <a:rPr lang="pl-PL" sz="1400" i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(13DD i 48KS)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 1.307 miejsc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Tworzy się: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KS+ na 16 miejsc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Dofinansowanie do funkcjonowania: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24 na 641 miejsc </a:t>
              </a:r>
              <a:r>
                <a:rPr lang="pl-PL" sz="12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(10DD i 14KS)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  2023r.: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2.123.435zł</a:t>
              </a: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058A0009-D652-218B-4147-EE569DC27E33}"/>
              </a:ext>
            </a:extLst>
          </p:cNvPr>
          <p:cNvGrpSpPr/>
          <p:nvPr/>
        </p:nvGrpSpPr>
        <p:grpSpPr>
          <a:xfrm>
            <a:off x="4109545" y="3959499"/>
            <a:ext cx="3441032" cy="2544679"/>
            <a:chOff x="1064794" y="902368"/>
            <a:chExt cx="3441032" cy="2544679"/>
          </a:xfrm>
        </p:grpSpPr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AA4DD986-831E-E924-C9FD-D5C1BD2A3F7F}"/>
                </a:ext>
              </a:extLst>
            </p:cNvPr>
            <p:cNvSpPr/>
            <p:nvPr/>
          </p:nvSpPr>
          <p:spPr>
            <a:xfrm>
              <a:off x="1064794" y="902368"/>
              <a:ext cx="3441032" cy="25446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80CAF333-42B5-78E5-0194-32132918FE5F}"/>
                </a:ext>
              </a:extLst>
            </p:cNvPr>
            <p:cNvSpPr txBox="1"/>
            <p:nvPr/>
          </p:nvSpPr>
          <p:spPr>
            <a:xfrm>
              <a:off x="1270213" y="1019903"/>
              <a:ext cx="30921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pPr algn="ctr"/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Opieka 75+</a:t>
              </a: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F193306E-6CAC-FA88-2264-8F58D86510F6}"/>
                </a:ext>
              </a:extLst>
            </p:cNvPr>
            <p:cNvSpPr txBox="1"/>
            <p:nvPr/>
          </p:nvSpPr>
          <p:spPr>
            <a:xfrm>
              <a:off x="1358046" y="1420013"/>
              <a:ext cx="3004284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3.400.000zł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gmin: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39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osób objętych programem –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727 osób </a:t>
              </a:r>
              <a:r>
                <a:rPr lang="pl-PL" sz="1600" i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(prawie 250 tys. godzin usług)</a:t>
              </a:r>
              <a:endParaRPr lang="pl-PL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B57B68F5-F53B-A2A4-4C75-F321036338DB}"/>
              </a:ext>
            </a:extLst>
          </p:cNvPr>
          <p:cNvGrpSpPr/>
          <p:nvPr/>
        </p:nvGrpSpPr>
        <p:grpSpPr>
          <a:xfrm>
            <a:off x="287749" y="3777139"/>
            <a:ext cx="3665650" cy="2727039"/>
            <a:chOff x="1064794" y="902368"/>
            <a:chExt cx="3525507" cy="2544679"/>
          </a:xfrm>
        </p:grpSpPr>
        <p:sp>
          <p:nvSpPr>
            <p:cNvPr id="19" name="Owal 18">
              <a:extLst>
                <a:ext uri="{FF2B5EF4-FFF2-40B4-BE49-F238E27FC236}">
                  <a16:creationId xmlns:a16="http://schemas.microsoft.com/office/drawing/2014/main" id="{7A3B0E50-6604-4CBB-250E-A3A54A77C167}"/>
                </a:ext>
              </a:extLst>
            </p:cNvPr>
            <p:cNvSpPr/>
            <p:nvPr/>
          </p:nvSpPr>
          <p:spPr>
            <a:xfrm>
              <a:off x="1064794" y="902368"/>
              <a:ext cx="3441032" cy="25446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52B0128D-3D39-F17E-606E-ECCC3A4C949F}"/>
                </a:ext>
              </a:extLst>
            </p:cNvPr>
            <p:cNvSpPr txBox="1"/>
            <p:nvPr/>
          </p:nvSpPr>
          <p:spPr>
            <a:xfrm>
              <a:off x="1299660" y="1412471"/>
              <a:ext cx="3290641" cy="373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Korpus Wsparcia Seniorów</a:t>
              </a: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3DD6253C-4368-806E-D3B7-72E27877DFC9}"/>
                </a:ext>
              </a:extLst>
            </p:cNvPr>
            <p:cNvSpPr txBox="1"/>
            <p:nvPr/>
          </p:nvSpPr>
          <p:spPr>
            <a:xfrm>
              <a:off x="1305425" y="1785826"/>
              <a:ext cx="2899610" cy="13785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1.000.000zł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gmin: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osób objętych programem –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525</a:t>
              </a:r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(M1) i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1808</a:t>
              </a:r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(M2)</a:t>
              </a:r>
              <a:endParaRPr lang="pl-P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31EC1EBD-89E5-F0C9-D84F-928DD4276E12}"/>
              </a:ext>
            </a:extLst>
          </p:cNvPr>
          <p:cNvGrpSpPr/>
          <p:nvPr/>
        </p:nvGrpSpPr>
        <p:grpSpPr>
          <a:xfrm>
            <a:off x="7934830" y="3624070"/>
            <a:ext cx="4302063" cy="2890119"/>
            <a:chOff x="1064794" y="902368"/>
            <a:chExt cx="3778524" cy="2544679"/>
          </a:xfrm>
        </p:grpSpPr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FA2E39CA-1DE6-2531-FB0D-8D176D862F1F}"/>
                </a:ext>
              </a:extLst>
            </p:cNvPr>
            <p:cNvSpPr/>
            <p:nvPr/>
          </p:nvSpPr>
          <p:spPr>
            <a:xfrm>
              <a:off x="1064794" y="902368"/>
              <a:ext cx="3441032" cy="25446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104A1BFE-5516-8123-8DAB-DC7DD70C60D4}"/>
                </a:ext>
              </a:extLst>
            </p:cNvPr>
            <p:cNvSpPr txBox="1"/>
            <p:nvPr/>
          </p:nvSpPr>
          <p:spPr>
            <a:xfrm>
              <a:off x="1552677" y="1209930"/>
              <a:ext cx="3290641" cy="352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Rodzinne domy pomocy</a:t>
              </a:r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DEB5220-72E2-236B-6168-F20F25D5D4E9}"/>
                </a:ext>
              </a:extLst>
            </p:cNvPr>
            <p:cNvSpPr txBox="1"/>
            <p:nvPr/>
          </p:nvSpPr>
          <p:spPr>
            <a:xfrm>
              <a:off x="1379431" y="1616446"/>
              <a:ext cx="2899610" cy="13007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932.072zł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gmin: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osób w RDP, na które gminy otrzymują dofinansowanie –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621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az 34" descr="Duże i małe dłonie trzymające czerwone serce">
            <a:extLst>
              <a:ext uri="{FF2B5EF4-FFF2-40B4-BE49-F238E27FC236}">
                <a16:creationId xmlns:a16="http://schemas.microsoft.com/office/drawing/2014/main" id="{0C34B347-D7AB-4B68-F44F-6799EE62F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0" y="951976"/>
            <a:ext cx="9530630" cy="5360979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71145703-7D56-7D6E-301C-3CD36A94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295" y="59708"/>
            <a:ext cx="9089858" cy="647539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pl-PL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osób niepełnosprawnych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267435BB-9CCE-939F-2A5A-5709EB24EC9C}"/>
              </a:ext>
            </a:extLst>
          </p:cNvPr>
          <p:cNvGrpSpPr/>
          <p:nvPr/>
        </p:nvGrpSpPr>
        <p:grpSpPr>
          <a:xfrm>
            <a:off x="405428" y="729949"/>
            <a:ext cx="3441032" cy="2544679"/>
            <a:chOff x="822159" y="681787"/>
            <a:chExt cx="3441032" cy="2544679"/>
          </a:xfrm>
        </p:grpSpPr>
        <p:sp>
          <p:nvSpPr>
            <p:cNvPr id="6" name="Owal 5">
              <a:extLst>
                <a:ext uri="{FF2B5EF4-FFF2-40B4-BE49-F238E27FC236}">
                  <a16:creationId xmlns:a16="http://schemas.microsoft.com/office/drawing/2014/main" id="{3942B364-E0CB-AB99-833E-EDF3D41FE0B4}"/>
                </a:ext>
              </a:extLst>
            </p:cNvPr>
            <p:cNvSpPr/>
            <p:nvPr/>
          </p:nvSpPr>
          <p:spPr>
            <a:xfrm>
              <a:off x="822159" y="681787"/>
              <a:ext cx="3441032" cy="25446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E32063BC-BE81-1EA4-3859-714D5D2C8DF7}"/>
                </a:ext>
              </a:extLst>
            </p:cNvPr>
            <p:cNvSpPr txBox="1"/>
            <p:nvPr/>
          </p:nvSpPr>
          <p:spPr>
            <a:xfrm>
              <a:off x="944479" y="717229"/>
              <a:ext cx="30921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pPr algn="ctr"/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AOON</a:t>
              </a: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5463F4E8-F78F-4DE8-7631-EB933CA66F5B}"/>
                </a:ext>
              </a:extLst>
            </p:cNvPr>
            <p:cNvSpPr txBox="1"/>
            <p:nvPr/>
          </p:nvSpPr>
          <p:spPr>
            <a:xfrm>
              <a:off x="1040732" y="1167751"/>
              <a:ext cx="2899610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Budżet: </a:t>
              </a:r>
              <a:r>
                <a:rPr lang="pl-PL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21.831.317zł</a:t>
              </a:r>
            </a:p>
            <a:p>
              <a:r>
                <a:rPr lang="pl-PL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</a:t>
              </a:r>
              <a:r>
                <a:rPr lang="pl-PL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jst</a:t>
              </a:r>
              <a:r>
                <a:rPr lang="pl-PL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pl-PL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73</a:t>
              </a:r>
              <a:r>
                <a:rPr lang="pl-PL" sz="20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w tym 8 powiatów</a:t>
              </a:r>
            </a:p>
            <a:p>
              <a:r>
                <a:rPr lang="pl-PL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osób objętych programem – </a:t>
              </a:r>
              <a:r>
                <a:rPr lang="pl-PL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1.170</a:t>
              </a:r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F000AA59-ABEF-9137-74E5-D8B8580C4024}"/>
              </a:ext>
            </a:extLst>
          </p:cNvPr>
          <p:cNvGrpSpPr/>
          <p:nvPr/>
        </p:nvGrpSpPr>
        <p:grpSpPr>
          <a:xfrm>
            <a:off x="8018042" y="750425"/>
            <a:ext cx="3908261" cy="2773279"/>
            <a:chOff x="7218947" y="757989"/>
            <a:chExt cx="3908261" cy="2773279"/>
          </a:xfrm>
        </p:grpSpPr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73E25105-D8CE-9748-D283-00FEC138368B}"/>
                </a:ext>
              </a:extLst>
            </p:cNvPr>
            <p:cNvSpPr/>
            <p:nvPr/>
          </p:nvSpPr>
          <p:spPr>
            <a:xfrm>
              <a:off x="7218947" y="757989"/>
              <a:ext cx="3908261" cy="27732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91A9E354-6AB7-B281-EDC1-D06967703C32}"/>
                </a:ext>
              </a:extLst>
            </p:cNvPr>
            <p:cNvSpPr txBox="1"/>
            <p:nvPr/>
          </p:nvSpPr>
          <p:spPr>
            <a:xfrm>
              <a:off x="8221581" y="1000764"/>
              <a:ext cx="237022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Domy dla matek</a:t>
              </a: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6DBE6BE1-61D4-D302-C9E2-63C00DB2F867}"/>
                </a:ext>
              </a:extLst>
            </p:cNvPr>
            <p:cNvSpPr txBox="1"/>
            <p:nvPr/>
          </p:nvSpPr>
          <p:spPr>
            <a:xfrm>
              <a:off x="7567949" y="1625905"/>
              <a:ext cx="34670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placówek utworzonych: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Tworzy się: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  2023r.: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781.172zł</a:t>
              </a: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058A0009-D652-218B-4147-EE569DC27E33}"/>
              </a:ext>
            </a:extLst>
          </p:cNvPr>
          <p:cNvGrpSpPr/>
          <p:nvPr/>
        </p:nvGrpSpPr>
        <p:grpSpPr>
          <a:xfrm>
            <a:off x="281735" y="3766479"/>
            <a:ext cx="3441032" cy="2544679"/>
            <a:chOff x="1064794" y="902368"/>
            <a:chExt cx="3441032" cy="2544679"/>
          </a:xfrm>
        </p:grpSpPr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AA4DD986-831E-E924-C9FD-D5C1BD2A3F7F}"/>
                </a:ext>
              </a:extLst>
            </p:cNvPr>
            <p:cNvSpPr/>
            <p:nvPr/>
          </p:nvSpPr>
          <p:spPr>
            <a:xfrm>
              <a:off x="1064794" y="902368"/>
              <a:ext cx="3441032" cy="25446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80CAF333-42B5-78E5-0194-32132918FE5F}"/>
                </a:ext>
              </a:extLst>
            </p:cNvPr>
            <p:cNvSpPr txBox="1"/>
            <p:nvPr/>
          </p:nvSpPr>
          <p:spPr>
            <a:xfrm>
              <a:off x="1305425" y="1370096"/>
              <a:ext cx="30921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Opieka </a:t>
              </a:r>
              <a:r>
                <a:rPr lang="pl-PL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wytchnieniowa</a:t>
              </a:r>
              <a:endPara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F193306E-6CAC-FA88-2264-8F58D86510F6}"/>
                </a:ext>
              </a:extLst>
            </p:cNvPr>
            <p:cNvSpPr txBox="1"/>
            <p:nvPr/>
          </p:nvSpPr>
          <p:spPr>
            <a:xfrm>
              <a:off x="1305425" y="1785826"/>
              <a:ext cx="289961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Budżet: </a:t>
              </a:r>
              <a:r>
                <a:rPr lang="pl-PL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2.332.226zł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</a:t>
              </a:r>
              <a:r>
                <a:rPr lang="pl-PL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jst</a:t>
              </a:r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pl-PL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osób objętych programem – </a:t>
              </a:r>
              <a:r>
                <a:rPr lang="pl-PL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353</a:t>
              </a:r>
            </a:p>
          </p:txBody>
        </p:sp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E2CF76F6-7648-8C05-98FF-BE1C90F7F24C}"/>
              </a:ext>
            </a:extLst>
          </p:cNvPr>
          <p:cNvGrpSpPr/>
          <p:nvPr/>
        </p:nvGrpSpPr>
        <p:grpSpPr>
          <a:xfrm>
            <a:off x="5052195" y="2306809"/>
            <a:ext cx="3908261" cy="2773279"/>
            <a:chOff x="7218947" y="757989"/>
            <a:chExt cx="3908261" cy="2773279"/>
          </a:xfrm>
        </p:grpSpPr>
        <p:sp>
          <p:nvSpPr>
            <p:cNvPr id="28" name="Owal 27">
              <a:extLst>
                <a:ext uri="{FF2B5EF4-FFF2-40B4-BE49-F238E27FC236}">
                  <a16:creationId xmlns:a16="http://schemas.microsoft.com/office/drawing/2014/main" id="{A7C1694A-833E-F938-8E2B-12CB8FCB35D6}"/>
                </a:ext>
              </a:extLst>
            </p:cNvPr>
            <p:cNvSpPr/>
            <p:nvPr/>
          </p:nvSpPr>
          <p:spPr>
            <a:xfrm>
              <a:off x="7218947" y="757989"/>
              <a:ext cx="3908261" cy="27732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D2C0AF08-3A45-2C8A-BEFF-0AB4F69981A6}"/>
                </a:ext>
              </a:extLst>
            </p:cNvPr>
            <p:cNvSpPr txBox="1"/>
            <p:nvPr/>
          </p:nvSpPr>
          <p:spPr>
            <a:xfrm>
              <a:off x="7677666" y="865246"/>
              <a:ext cx="309611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pPr algn="ctr"/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Centra Opiekuńczo - Mieszkalne</a:t>
              </a:r>
            </a:p>
          </p:txBody>
        </p:sp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F7EA6BAB-02D6-5D3B-6256-55F623D05E1A}"/>
                </a:ext>
              </a:extLst>
            </p:cNvPr>
            <p:cNvSpPr txBox="1"/>
            <p:nvPr/>
          </p:nvSpPr>
          <p:spPr>
            <a:xfrm>
              <a:off x="7535771" y="1615631"/>
              <a:ext cx="3467098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placówek utworzonych: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Tworzy się: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Dofinansowanie do funkcjonowania: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  2023r.: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5.122.044zł</a:t>
              </a:r>
            </a:p>
          </p:txBody>
        </p: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02947976-5379-65A0-9B15-F408E101F187}"/>
              </a:ext>
            </a:extLst>
          </p:cNvPr>
          <p:cNvGrpSpPr/>
          <p:nvPr/>
        </p:nvGrpSpPr>
        <p:grpSpPr>
          <a:xfrm>
            <a:off x="8153636" y="3766479"/>
            <a:ext cx="3908261" cy="2773279"/>
            <a:chOff x="7218947" y="757989"/>
            <a:chExt cx="3908261" cy="2773279"/>
          </a:xfrm>
        </p:grpSpPr>
        <p:sp>
          <p:nvSpPr>
            <p:cNvPr id="3" name="Owal 2">
              <a:extLst>
                <a:ext uri="{FF2B5EF4-FFF2-40B4-BE49-F238E27FC236}">
                  <a16:creationId xmlns:a16="http://schemas.microsoft.com/office/drawing/2014/main" id="{40BB8530-C729-73F8-D30F-9D3A69108A7C}"/>
                </a:ext>
              </a:extLst>
            </p:cNvPr>
            <p:cNvSpPr/>
            <p:nvPr/>
          </p:nvSpPr>
          <p:spPr>
            <a:xfrm>
              <a:off x="7218947" y="757989"/>
              <a:ext cx="3908261" cy="27732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413CE2F6-C96E-B36A-E212-C00ECDD1EE4B}"/>
                </a:ext>
              </a:extLst>
            </p:cNvPr>
            <p:cNvSpPr txBox="1"/>
            <p:nvPr/>
          </p:nvSpPr>
          <p:spPr>
            <a:xfrm>
              <a:off x="7750341" y="1000764"/>
              <a:ext cx="284146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pPr algn="ctr"/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Mieszkania chronione „Za życiem”</a:t>
              </a:r>
            </a:p>
          </p:txBody>
        </p: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6A561ADD-8FF0-DC0A-7D38-339F13C500E4}"/>
                </a:ext>
              </a:extLst>
            </p:cNvPr>
            <p:cNvSpPr txBox="1"/>
            <p:nvPr/>
          </p:nvSpPr>
          <p:spPr>
            <a:xfrm>
              <a:off x="7432355" y="1889870"/>
              <a:ext cx="36154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placówek utworzonych: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Tworzą się: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  2023r.: </a:t>
              </a:r>
              <a:r>
                <a:rPr lang="pl-PL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250.557zł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478227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z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1912</TotalTime>
  <Words>1757</Words>
  <Application>Microsoft Office PowerPoint</Application>
  <PresentationFormat>Panoramiczny</PresentationFormat>
  <Paragraphs>326</Paragraphs>
  <Slides>26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Gill Sans MT</vt:lpstr>
      <vt:lpstr>Wingdings</vt:lpstr>
      <vt:lpstr>Paczka</vt:lpstr>
      <vt:lpstr>  Wydział Polityki Społecznej  Budżet ROK 2023   </vt:lpstr>
      <vt:lpstr>BUDŻET 2023</vt:lpstr>
      <vt:lpstr>BUDŻET  WYDZIAŁU POLITYKI SPOŁECZNEJ</vt:lpstr>
      <vt:lpstr>BUDŻET PAŃSTWA</vt:lpstr>
      <vt:lpstr>ZADANIA 2023</vt:lpstr>
      <vt:lpstr>Fundusze Celowe - zadania</vt:lpstr>
      <vt:lpstr>Programy rządowe i resortowe</vt:lpstr>
      <vt:lpstr>Pomoc społeczna i wsparcie osób starszych</vt:lpstr>
      <vt:lpstr>Wsparcie osób niepełnosprawnych</vt:lpstr>
      <vt:lpstr> - statystyka -  </vt:lpstr>
      <vt:lpstr>ROK 2024</vt:lpstr>
      <vt:lpstr>UWAGA!!! - NOWE ZADANIE  DLA GMIN I POWIATów</vt:lpstr>
      <vt:lpstr>Projekt budżetu 2024 - gminy</vt:lpstr>
      <vt:lpstr>Projekt budżetu 2024 - powiaty</vt:lpstr>
      <vt:lpstr>WSPÓŁRACA Z ODDZIAŁEM BUDŻETU</vt:lpstr>
      <vt:lpstr>Współpraca z Oddziałem Budżetu</vt:lpstr>
      <vt:lpstr>Współpraca z Oddziałem Budżetu</vt:lpstr>
      <vt:lpstr>Współpraca z Wydziałem PS</vt:lpstr>
      <vt:lpstr>Współpraca z Wydziałem PS Fundusz Pomocy Ukrainie</vt:lpstr>
      <vt:lpstr>PODPISY ELEKTRONICZNE</vt:lpstr>
      <vt:lpstr>Podpisy elektroniczne</vt:lpstr>
      <vt:lpstr>Wzór pisma podpisanego elektronicznie</vt:lpstr>
      <vt:lpstr>Podziękowania</vt:lpstr>
      <vt:lpstr>Prezentacja programu PowerPoint</vt:lpstr>
      <vt:lpstr>Wydział POLITYKI SPOŁECZNEJ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Podpisy elektroniczne</dc:title>
  <dc:creator>Barbara Bagińska-Janulin</dc:creator>
  <cp:lastModifiedBy>Ewa Kordalska</cp:lastModifiedBy>
  <cp:revision>126</cp:revision>
  <cp:lastPrinted>2023-10-17T13:57:08Z</cp:lastPrinted>
  <dcterms:created xsi:type="dcterms:W3CDTF">2021-09-14T08:59:45Z</dcterms:created>
  <dcterms:modified xsi:type="dcterms:W3CDTF">2023-10-20T05:30:22Z</dcterms:modified>
</cp:coreProperties>
</file>