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4"/>
  </p:sldMasterIdLst>
  <p:notesMasterIdLst>
    <p:notesMasterId r:id="rId15"/>
  </p:notesMasterIdLst>
  <p:sldIdLst>
    <p:sldId id="256" r:id="rId5"/>
    <p:sldId id="282" r:id="rId6"/>
    <p:sldId id="284" r:id="rId7"/>
    <p:sldId id="297" r:id="rId8"/>
    <p:sldId id="286" r:id="rId9"/>
    <p:sldId id="288" r:id="rId10"/>
    <p:sldId id="292" r:id="rId11"/>
    <p:sldId id="298" r:id="rId12"/>
    <p:sldId id="296" r:id="rId13"/>
    <p:sldId id="294" r:id="rId14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96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wara Wioletta" initials="ZW" lastIdx="3" clrIdx="0">
    <p:extLst>
      <p:ext uri="{19B8F6BF-5375-455C-9EA6-DF929625EA0E}">
        <p15:presenceInfo xmlns:p15="http://schemas.microsoft.com/office/powerpoint/2012/main" userId="S-1-5-21-3954371645-834304607-549911658-43390" providerId="AD"/>
      </p:ext>
    </p:extLst>
  </p:cmAuthor>
  <p:cmAuthor id="2" name="Marcinkowska Martyna" initials="MM" lastIdx="4" clrIdx="1">
    <p:extLst>
      <p:ext uri="{19B8F6BF-5375-455C-9EA6-DF929625EA0E}">
        <p15:presenceInfo xmlns:p15="http://schemas.microsoft.com/office/powerpoint/2012/main" userId="S::m.marcinkowska@bn.org.pl::9dc8e3df-ec65-4253-a455-cb6ceea521c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71E2"/>
    <a:srgbClr val="0066FF"/>
    <a:srgbClr val="3399FF"/>
    <a:srgbClr val="3366FF"/>
    <a:srgbClr val="5797FF"/>
    <a:srgbClr val="002060"/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FCA135-B028-914D-84D6-EDFCD984BE81}" v="148" dt="2020-04-16T20:29:13.692"/>
    <p1510:client id="{E43AB875-A58F-D2AC-47C0-AEFCCCA5B656}" v="1" dt="2020-04-16T16:00:10.107"/>
    <p1510:client id="{5E6F1250-3288-AD6B-6E2A-4A92775CB871}" v="60" dt="2020-04-16T20:25:59.794"/>
    <p1510:client id="{2ACCE5F6-0BA7-C230-24B9-7B1452AE0572}" v="71" dt="2020-04-16T16:29:42.1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21"/>
    <p:restoredTop sz="94590"/>
  </p:normalViewPr>
  <p:slideViewPr>
    <p:cSldViewPr snapToGrid="0">
      <p:cViewPr varScale="1">
        <p:scale>
          <a:sx n="59" d="100"/>
          <a:sy n="59" d="100"/>
        </p:scale>
        <p:origin x="200" y="1192"/>
      </p:cViewPr>
      <p:guideLst>
        <p:guide orient="horz" pos="2160"/>
        <p:guide pos="19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m.marcinkowska\Desktop\do%20prezentacji%20krm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m.marcinkowska\Desktop\do%20prezentacji%20krm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7366361813469"/>
          <c:y val="0.12442184310294549"/>
          <c:w val="0.85686939753648805"/>
          <c:h val="0.73577136191309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Arkusz1!$D$15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Arkusz1!$F$5:$G$5</c:f>
              <c:strCache>
                <c:ptCount val="2"/>
                <c:pt idx="0">
                  <c:v>planowane </c:v>
                </c:pt>
                <c:pt idx="1">
                  <c:v>faktyczne</c:v>
                </c:pt>
              </c:strCache>
            </c:strRef>
          </c:cat>
          <c:val>
            <c:numRef>
              <c:f>Arkusz1!$F$6:$G$6</c:f>
              <c:numCache>
                <c:formatCode>#,##0.00</c:formatCode>
                <c:ptCount val="2"/>
                <c:pt idx="0" formatCode="0.00">
                  <c:v>99636239</c:v>
                </c:pt>
                <c:pt idx="1">
                  <c:v>78242936.75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98-CE4B-9857-2D23EBC1DE75}"/>
            </c:ext>
          </c:extLst>
        </c:ser>
        <c:ser>
          <c:idx val="1"/>
          <c:order val="1"/>
          <c:tx>
            <c:strRef>
              <c:f>Arkusz1!$E$7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2C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Arkusz1!$F$5:$G$5</c:f>
              <c:strCache>
                <c:ptCount val="2"/>
                <c:pt idx="0">
                  <c:v>planowane </c:v>
                </c:pt>
                <c:pt idx="1">
                  <c:v>faktyczne</c:v>
                </c:pt>
              </c:strCache>
            </c:strRef>
          </c:cat>
          <c:val>
            <c:numRef>
              <c:f>Arkusz1!$F$7:$G$7</c:f>
              <c:numCache>
                <c:formatCode>#,##0.00</c:formatCode>
                <c:ptCount val="2"/>
                <c:pt idx="0">
                  <c:v>83473889.879999995</c:v>
                </c:pt>
                <c:pt idx="1">
                  <c:v>66216997.369999997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98-CE4B-9857-2D23EBC1D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370649247"/>
        <c:axId val="371079199"/>
      </c:barChart>
      <c:catAx>
        <c:axId val="370649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71079199"/>
        <c:crosses val="autoZero"/>
        <c:auto val="1"/>
        <c:lblAlgn val="ctr"/>
        <c:lblOffset val="100"/>
        <c:noMultiLvlLbl val="0"/>
      </c:catAx>
      <c:valAx>
        <c:axId val="371079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70649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Przebieg Digitalziacji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Arkusz2!$J$1</c:f>
              <c:strCache>
                <c:ptCount val="1"/>
                <c:pt idx="0">
                  <c:v>Założenia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Arkusz2!$I$2:$I$12</c:f>
              <c:strCache>
                <c:ptCount val="11"/>
                <c:pt idx="0">
                  <c:v>II kwartał 2017</c:v>
                </c:pt>
                <c:pt idx="1">
                  <c:v>III kwartał 2017</c:v>
                </c:pt>
                <c:pt idx="2">
                  <c:v>IV kwartał 2017</c:v>
                </c:pt>
                <c:pt idx="3">
                  <c:v>I kwartał 2018</c:v>
                </c:pt>
                <c:pt idx="4">
                  <c:v>II kwartał 2018</c:v>
                </c:pt>
                <c:pt idx="5">
                  <c:v>III kwartał 2018</c:v>
                </c:pt>
                <c:pt idx="6">
                  <c:v>IV kwartał 2018</c:v>
                </c:pt>
                <c:pt idx="7">
                  <c:v>I kwartał 2019</c:v>
                </c:pt>
                <c:pt idx="8">
                  <c:v>II kwartał 2019</c:v>
                </c:pt>
                <c:pt idx="9">
                  <c:v>III kwartał 2019</c:v>
                </c:pt>
                <c:pt idx="10">
                  <c:v>13 stycznia 2020</c:v>
                </c:pt>
              </c:strCache>
            </c:strRef>
          </c:cat>
          <c:val>
            <c:numRef>
              <c:f>Arkusz2!$J$2:$J$12</c:f>
              <c:numCache>
                <c:formatCode>General</c:formatCode>
                <c:ptCount val="11"/>
                <c:pt idx="0">
                  <c:v>86963</c:v>
                </c:pt>
                <c:pt idx="1">
                  <c:v>178709</c:v>
                </c:pt>
                <c:pt idx="2">
                  <c:v>270454</c:v>
                </c:pt>
                <c:pt idx="3">
                  <c:v>362199</c:v>
                </c:pt>
                <c:pt idx="4">
                  <c:v>453943</c:v>
                </c:pt>
                <c:pt idx="5">
                  <c:v>545688</c:v>
                </c:pt>
                <c:pt idx="6">
                  <c:v>637434</c:v>
                </c:pt>
                <c:pt idx="7">
                  <c:v>729179</c:v>
                </c:pt>
                <c:pt idx="8">
                  <c:v>820924</c:v>
                </c:pt>
                <c:pt idx="9">
                  <c:v>911233</c:v>
                </c:pt>
                <c:pt idx="10">
                  <c:v>1000734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62-EC41-9160-CBDF04E99748}"/>
            </c:ext>
          </c:extLst>
        </c:ser>
        <c:ser>
          <c:idx val="1"/>
          <c:order val="1"/>
          <c:tx>
            <c:strRef>
              <c:f>Arkusz2!$K$1</c:f>
              <c:strCache>
                <c:ptCount val="1"/>
                <c:pt idx="0">
                  <c:v>Realizacja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Arkusz2!$I$2:$I$12</c:f>
              <c:strCache>
                <c:ptCount val="11"/>
                <c:pt idx="0">
                  <c:v>II kwartał 2017</c:v>
                </c:pt>
                <c:pt idx="1">
                  <c:v>III kwartał 2017</c:v>
                </c:pt>
                <c:pt idx="2">
                  <c:v>IV kwartał 2017</c:v>
                </c:pt>
                <c:pt idx="3">
                  <c:v>I kwartał 2018</c:v>
                </c:pt>
                <c:pt idx="4">
                  <c:v>II kwartał 2018</c:v>
                </c:pt>
                <c:pt idx="5">
                  <c:v>III kwartał 2018</c:v>
                </c:pt>
                <c:pt idx="6">
                  <c:v>IV kwartał 2018</c:v>
                </c:pt>
                <c:pt idx="7">
                  <c:v>I kwartał 2019</c:v>
                </c:pt>
                <c:pt idx="8">
                  <c:v>II kwartał 2019</c:v>
                </c:pt>
                <c:pt idx="9">
                  <c:v>III kwartał 2019</c:v>
                </c:pt>
                <c:pt idx="10">
                  <c:v>13 stycznia 2020</c:v>
                </c:pt>
              </c:strCache>
            </c:strRef>
          </c:cat>
          <c:val>
            <c:numRef>
              <c:f>Arkusz2!$K$2:$K$12</c:f>
              <c:numCache>
                <c:formatCode>General</c:formatCode>
                <c:ptCount val="11"/>
                <c:pt idx="0">
                  <c:v>91461</c:v>
                </c:pt>
                <c:pt idx="1">
                  <c:v>196954</c:v>
                </c:pt>
                <c:pt idx="2">
                  <c:v>295225</c:v>
                </c:pt>
                <c:pt idx="3">
                  <c:v>382204</c:v>
                </c:pt>
                <c:pt idx="4">
                  <c:v>472176</c:v>
                </c:pt>
                <c:pt idx="5">
                  <c:v>552957</c:v>
                </c:pt>
                <c:pt idx="6">
                  <c:v>659845</c:v>
                </c:pt>
                <c:pt idx="7">
                  <c:v>754047</c:v>
                </c:pt>
                <c:pt idx="8">
                  <c:v>877025</c:v>
                </c:pt>
                <c:pt idx="9">
                  <c:v>1023105</c:v>
                </c:pt>
                <c:pt idx="10">
                  <c:v>1067513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62-EC41-9160-CBDF04E9974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789047551"/>
        <c:axId val="1789954703"/>
      </c:lineChart>
      <c:catAx>
        <c:axId val="1789047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89954703"/>
        <c:crosses val="autoZero"/>
        <c:auto val="1"/>
        <c:lblAlgn val="ctr"/>
        <c:lblOffset val="100"/>
        <c:noMultiLvlLbl val="0"/>
      </c:catAx>
      <c:valAx>
        <c:axId val="1789954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89047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20.04.2020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57378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57378" y="445785"/>
            <a:ext cx="18473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pl-PL" sz="900">
                <a:latin typeface="Arial" pitchFamily="34" charset="0"/>
                <a:cs typeface="Arial" pitchFamily="34" charset="0"/>
              </a:rPr>
            </a:br>
            <a:endParaRPr lang="pl-PL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676400" y="827901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l-PL" sz="9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676403" y="9202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sp>
        <p:nvSpPr>
          <p:cNvPr id="13" name="Podtytuł 2"/>
          <p:cNvSpPr>
            <a:spLocks noGrp="1"/>
          </p:cNvSpPr>
          <p:nvPr>
            <p:ph type="subTitle" idx="1"/>
          </p:nvPr>
        </p:nvSpPr>
        <p:spPr>
          <a:xfrm>
            <a:off x="623392" y="1381899"/>
            <a:ext cx="10225136" cy="1224137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pl-PL" sz="4000" b="1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Patrimonium – digitalizacja i </a:t>
            </a:r>
            <a:r>
              <a:rPr lang="pl-PL" sz="4000" b="1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udostępnienie</a:t>
            </a:r>
            <a:r>
              <a:rPr lang="pl-PL" sz="4000" b="1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polskiego dziedzictwa narodowego ze </a:t>
            </a:r>
            <a:r>
              <a:rPr lang="pl-PL" sz="4000" b="1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zbiorów</a:t>
            </a:r>
            <a:r>
              <a:rPr lang="pl-PL" sz="4000" b="1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Biblioteki Narodowej oraz Biblioteki </a:t>
            </a:r>
            <a:r>
              <a:rPr lang="pl-PL" sz="4000" b="1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Jagiellońskiej</a:t>
            </a:r>
            <a:endParaRPr lang="pl-PL" sz="4000"/>
          </a:p>
        </p:txBody>
      </p:sp>
      <p:sp>
        <p:nvSpPr>
          <p:cNvPr id="10" name="pole tekstowe 9"/>
          <p:cNvSpPr txBox="1"/>
          <p:nvPr/>
        </p:nvSpPr>
        <p:spPr>
          <a:xfrm>
            <a:off x="604009" y="276780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Wnioskodawca: MINISTERSTWO KULTURY I DZIEDZICTWA NARODOWEGO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Beneficjent: BIBLIOTEKA NARODOWA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Partnerzy: UNIWERSYTET JAGIELLOŃSKI - BIBLIOTEKA JAGIELLOŃSKA</a:t>
            </a:r>
            <a:endParaRPr lang="pl-PL"/>
          </a:p>
        </p:txBody>
      </p:sp>
      <p:sp>
        <p:nvSpPr>
          <p:cNvPr id="16" name="Podtytuł 2"/>
          <p:cNvSpPr txBox="1">
            <a:spLocks/>
          </p:cNvSpPr>
          <p:nvPr/>
        </p:nvSpPr>
        <p:spPr>
          <a:xfrm>
            <a:off x="-105318" y="413088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1055440" y="4957198"/>
            <a:ext cx="9361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>
                <a:solidFill>
                  <a:srgbClr val="0070C0"/>
                </a:solidFill>
                <a:ea typeface="Times New Roman" panose="02020603050405020304" pitchFamily="18" charset="0"/>
              </a:rPr>
              <a:t>Digitalizacja </a:t>
            </a:r>
            <a:r>
              <a:rPr lang="pl-PL" sz="1600" i="1" err="1">
                <a:solidFill>
                  <a:srgbClr val="0070C0"/>
                </a:solidFill>
                <a:ea typeface="Times New Roman" panose="02020603050405020304" pitchFamily="18" charset="0"/>
              </a:rPr>
              <a:t>zbiorów</a:t>
            </a:r>
            <a:r>
              <a:rPr lang="pl-PL" sz="1600" i="1">
                <a:solidFill>
                  <a:srgbClr val="0070C0"/>
                </a:solidFill>
                <a:ea typeface="Times New Roman" panose="02020603050405020304" pitchFamily="18" charset="0"/>
              </a:rPr>
              <a:t> Narodowego Zasobu Bibliotecznego - Biblioteki Narodowej oraz Biblioteki </a:t>
            </a:r>
            <a:r>
              <a:rPr lang="pl-PL" sz="1600" i="1" err="1">
                <a:solidFill>
                  <a:srgbClr val="0070C0"/>
                </a:solidFill>
                <a:ea typeface="Times New Roman" panose="02020603050405020304" pitchFamily="18" charset="0"/>
              </a:rPr>
              <a:t>Jagiellońskiej</a:t>
            </a:r>
            <a:r>
              <a:rPr lang="pl-PL" sz="1600" i="1">
                <a:solidFill>
                  <a:srgbClr val="0070C0"/>
                </a:solidFill>
                <a:ea typeface="Times New Roman" panose="02020603050405020304" pitchFamily="18" charset="0"/>
              </a:rPr>
              <a:t> i budowa zintegrowanego systemu ich gromadzenia i </a:t>
            </a:r>
            <a:r>
              <a:rPr lang="pl-PL" sz="1600" i="1" err="1">
                <a:solidFill>
                  <a:srgbClr val="0070C0"/>
                </a:solidFill>
                <a:ea typeface="Times New Roman" panose="02020603050405020304" pitchFamily="18" charset="0"/>
              </a:rPr>
              <a:t>udostępniania</a:t>
            </a:r>
            <a:r>
              <a:rPr lang="pl-PL" sz="1600" i="1">
                <a:solidFill>
                  <a:srgbClr val="0070C0"/>
                </a:solidFill>
                <a:ea typeface="Times New Roman" panose="02020603050405020304" pitchFamily="18" charset="0"/>
              </a:rPr>
              <a:t> za </a:t>
            </a:r>
            <a:r>
              <a:rPr lang="pl-PL" sz="1600" i="1" err="1">
                <a:solidFill>
                  <a:srgbClr val="0070C0"/>
                </a:solidFill>
                <a:ea typeface="Times New Roman" panose="02020603050405020304" pitchFamily="18" charset="0"/>
              </a:rPr>
              <a:t>pośrednictwem</a:t>
            </a:r>
            <a:r>
              <a:rPr lang="pl-PL" sz="1600" i="1">
                <a:solidFill>
                  <a:srgbClr val="0070C0"/>
                </a:solidFill>
                <a:ea typeface="Times New Roman" panose="02020603050405020304" pitchFamily="18" charset="0"/>
              </a:rPr>
              <a:t> portalu </a:t>
            </a:r>
            <a:r>
              <a:rPr lang="pl-PL" sz="1600" i="1" err="1">
                <a:solidFill>
                  <a:srgbClr val="0070C0"/>
                </a:solidFill>
                <a:ea typeface="Times New Roman" panose="02020603050405020304" pitchFamily="18" charset="0"/>
              </a:rPr>
              <a:t>Polona</a:t>
            </a:r>
            <a:r>
              <a:rPr lang="pl-PL" sz="1600" i="1">
                <a:solidFill>
                  <a:srgbClr val="0070C0"/>
                </a:solidFill>
                <a:ea typeface="Times New Roman" panose="02020603050405020304" pitchFamily="18" charset="0"/>
              </a:rPr>
              <a:t> w celu dalszej ich eksploatacji i ponownego wykorzystania na potrzeby naukowe, artystyczne, historyczne lub edukacyjne przy jednoczesnym </a:t>
            </a:r>
            <a:r>
              <a:rPr lang="pl-PL" sz="1600" i="1" err="1">
                <a:solidFill>
                  <a:srgbClr val="0070C0"/>
                </a:solidFill>
                <a:ea typeface="Times New Roman" panose="02020603050405020304" pitchFamily="18" charset="0"/>
              </a:rPr>
              <a:t>zwiększeniu</a:t>
            </a:r>
            <a:r>
              <a:rPr lang="pl-PL" sz="1600" i="1">
                <a:solidFill>
                  <a:srgbClr val="0070C0"/>
                </a:solidFill>
                <a:ea typeface="Times New Roman" panose="02020603050405020304" pitchFamily="18" charset="0"/>
              </a:rPr>
              <a:t> wiedzy na temat </a:t>
            </a:r>
            <a:r>
              <a:rPr lang="pl-PL" sz="1600" i="1" err="1">
                <a:solidFill>
                  <a:srgbClr val="0070C0"/>
                </a:solidFill>
                <a:ea typeface="Times New Roman" panose="02020603050405020304" pitchFamily="18" charset="0"/>
              </a:rPr>
              <a:t>zbiorów</a:t>
            </a:r>
            <a:r>
              <a:rPr lang="pl-PL" sz="1600" i="1">
                <a:solidFill>
                  <a:srgbClr val="0070C0"/>
                </a:solidFill>
                <a:ea typeface="Times New Roman" panose="02020603050405020304" pitchFamily="18" charset="0"/>
              </a:rPr>
              <a:t> obu bibliotek poprzez szeroką promocję </a:t>
            </a:r>
            <a:r>
              <a:rPr lang="pl-PL" sz="1600" i="1" err="1">
                <a:solidFill>
                  <a:srgbClr val="0070C0"/>
                </a:solidFill>
                <a:ea typeface="Times New Roman" panose="02020603050405020304" pitchFamily="18" charset="0"/>
              </a:rPr>
              <a:t>wśród</a:t>
            </a:r>
            <a:r>
              <a:rPr lang="pl-PL" sz="1600" i="1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sz="1600" i="1" err="1">
                <a:solidFill>
                  <a:srgbClr val="0070C0"/>
                </a:solidFill>
                <a:ea typeface="Times New Roman" panose="02020603050405020304" pitchFamily="18" charset="0"/>
              </a:rPr>
              <a:t>odbiorców</a:t>
            </a:r>
            <a:r>
              <a:rPr lang="pl-PL" sz="1600" i="1">
                <a:solidFill>
                  <a:srgbClr val="0070C0"/>
                </a:solidFill>
                <a:ea typeface="Times New Roman" panose="02020603050405020304" pitchFamily="18" charset="0"/>
              </a:rPr>
              <a:t>. </a:t>
            </a:r>
            <a:endParaRPr lang="pl-PL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1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10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695399" y="2264239"/>
            <a:ext cx="10801199" cy="1682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Okres trwałości: </a:t>
            </a:r>
            <a:r>
              <a:rPr lang="pl-PL"/>
              <a:t>Okres trwałości projektu wynosi 5 lat od daty zakończenia projektu, liczonego od daty ostatniej płatności przekazanej na konto Beneficjenta przez instytucję udzielającą wsparcia. Na dzień prezentacji nie jest znana data ostatniej płatności.</a:t>
            </a:r>
            <a:endParaRPr lang="pl-PL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/>
              <a:t>dotacja podmiotowa </a:t>
            </a:r>
            <a:endParaRPr lang="pl-PL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Najważniejsze ryzyka:</a:t>
            </a:r>
            <a:endParaRPr lang="pl-PL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725664"/>
              </p:ext>
            </p:extLst>
          </p:nvPr>
        </p:nvGraphicFramePr>
        <p:xfrm>
          <a:off x="767408" y="4218661"/>
          <a:ext cx="10729191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Zbyt niskie zainteresowanie korzystaniem z portalu Polony ze strony użytkowników końcowych  </a:t>
                      </a:r>
                      <a:endParaRPr lang="pl-PL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redukowanie, wzmocnienie działań promocyjnych lub zmiana strategii promocyjnej </a:t>
                      </a:r>
                      <a:r>
                        <a:rPr lang="pl-PL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pl-PL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3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21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0" y="344986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327932"/>
              </p:ext>
            </p:extLst>
          </p:nvPr>
        </p:nvGraphicFramePr>
        <p:xfrm>
          <a:off x="616299" y="2105081"/>
          <a:ext cx="10946674" cy="1104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3839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2017-01-16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2020-01-13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2017-01-16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2020-01-13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91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4" name="Wykres 13">
            <a:extLst>
              <a:ext uri="{FF2B5EF4-FFF2-40B4-BE49-F238E27FC236}">
                <a16:creationId xmlns:a16="http://schemas.microsoft.com/office/drawing/2014/main" id="{0896AAEE-9470-D946-8695-D9121EE858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873518"/>
              </p:ext>
            </p:extLst>
          </p:nvPr>
        </p:nvGraphicFramePr>
        <p:xfrm>
          <a:off x="1199456" y="3919668"/>
          <a:ext cx="9721080" cy="287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645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-2392892" y="6393603"/>
            <a:ext cx="2844800" cy="365125"/>
          </a:xfrm>
        </p:spPr>
        <p:txBody>
          <a:bodyPr/>
          <a:lstStyle/>
          <a:p>
            <a:r>
              <a:rPr lang="pl-PL"/>
              <a:t>3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834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CD701382-DB15-9F4D-AA32-32984ECC6A44}"/>
              </a:ext>
            </a:extLst>
          </p:cNvPr>
          <p:cNvSpPr txBox="1"/>
          <p:nvPr/>
        </p:nvSpPr>
        <p:spPr>
          <a:xfrm>
            <a:off x="437531" y="2682228"/>
            <a:ext cx="111030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/>
              <a:t>Liczba zdigitalizowanych dokumentów zawierających informacje sektora publicznego - 1 000 734,00 szt.</a:t>
            </a:r>
          </a:p>
          <a:p>
            <a:r>
              <a:rPr lang="pl-PL"/>
              <a:t>Wartość osiągnięta - 1 067 513,00 szt. </a:t>
            </a:r>
          </a:p>
          <a:p>
            <a:endParaRPr lang="pl-PL"/>
          </a:p>
          <a:p>
            <a:pPr lvl="0"/>
            <a:r>
              <a:rPr lang="pl-PL"/>
              <a:t>Liczba udostępnionych on-line dokumentów zawierających informacje sektora publicznego - 1 000 734,00 szt.</a:t>
            </a:r>
          </a:p>
          <a:p>
            <a:r>
              <a:rPr lang="pl-PL"/>
              <a:t>Wartość osiągnięta – 1 067 513,00 szt. </a:t>
            </a:r>
          </a:p>
          <a:p>
            <a:endParaRPr lang="pl-PL"/>
          </a:p>
          <a:p>
            <a:pPr lvl="0"/>
            <a:r>
              <a:rPr lang="pl-PL"/>
              <a:t>Rozmiar zdigitalizowanych informacji sektora publicznego - 1 098,00 TB</a:t>
            </a:r>
          </a:p>
          <a:p>
            <a:r>
              <a:rPr lang="pl-PL"/>
              <a:t>Wartość osiągnięta - 1120,59 TB</a:t>
            </a:r>
          </a:p>
          <a:p>
            <a:endParaRPr lang="pl-PL"/>
          </a:p>
          <a:p>
            <a:pPr lvl="0"/>
            <a:r>
              <a:rPr lang="pl-PL"/>
              <a:t>Rozmiar udostępnionych informacji sektora publicznego - 1 098,00 TB</a:t>
            </a:r>
          </a:p>
          <a:p>
            <a:r>
              <a:rPr lang="pl-PL"/>
              <a:t>Wartość osiągnięta - 1354,87 TB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991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-2392892" y="6393603"/>
            <a:ext cx="2844800" cy="365125"/>
          </a:xfrm>
        </p:spPr>
        <p:txBody>
          <a:bodyPr/>
          <a:lstStyle/>
          <a:p>
            <a:r>
              <a:rPr lang="pl-PL"/>
              <a:t>3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834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7D000C8D-CB4A-D74C-B532-7EBBDE2299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990063"/>
              </p:ext>
            </p:extLst>
          </p:nvPr>
        </p:nvGraphicFramePr>
        <p:xfrm>
          <a:off x="839416" y="2235380"/>
          <a:ext cx="10513168" cy="4073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3839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7AD55761-5D44-D644-BE65-41DBBA3EE0C2}"/>
              </a:ext>
            </a:extLst>
          </p:cNvPr>
          <p:cNvSpPr txBox="1"/>
          <p:nvPr/>
        </p:nvSpPr>
        <p:spPr>
          <a:xfrm>
            <a:off x="551384" y="2660394"/>
            <a:ext cx="100229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pl-PL"/>
              <a:t>•Liczba utworzonych API [szt.] – 1,00  </a:t>
            </a:r>
          </a:p>
          <a:p>
            <a:pPr fontAlgn="base"/>
            <a:r>
              <a:rPr lang="pl-PL"/>
              <a:t>W ramach Projektu zostało zbudowane API umożliwiające automatyczne pobieranie zasobów w postaci metadanych i zawartości: IIIF Image API oraz IIIF Presentation API. </a:t>
            </a:r>
          </a:p>
          <a:p>
            <a:pPr fontAlgn="base"/>
            <a:r>
              <a:rPr lang="pl-PL"/>
              <a:t> </a:t>
            </a:r>
          </a:p>
          <a:p>
            <a:pPr fontAlgn="base"/>
            <a:r>
              <a:rPr lang="pl-PL"/>
              <a:t>•Liczba baz danych udostępnionych on-line poprzez API [szt.] - 1.  </a:t>
            </a:r>
          </a:p>
          <a:p>
            <a:pPr fontAlgn="base"/>
            <a:r>
              <a:rPr lang="pl-PL"/>
              <a:t>W ramach Projektu została udostępniona on-line 1 baza danych zasobów w postaci metadanych oraz zawartości cyfrowej obiektów udostępnianych w ramach projektu.   </a:t>
            </a:r>
          </a:p>
          <a:p>
            <a:pPr fontAlgn="base"/>
            <a:r>
              <a:rPr lang="pl-PL"/>
              <a:t> </a:t>
            </a:r>
          </a:p>
          <a:p>
            <a:r>
              <a:rPr lang="pl-PL"/>
              <a:t>System Repozytorium został częściowo przebudowany. Jednym z kluczowych elementów realizacji zmiany architektury systemu Repozytorium było wytworzenie nowego niezależnego modułu archiwizacji. Uruchomiono także rozproszony, równoległy system plików z mechanizmami odporności na awarie oraz dokonano przeglądu poprawności konfiguracji mechanizmów SSO. </a:t>
            </a:r>
          </a:p>
        </p:txBody>
      </p:sp>
    </p:spTree>
    <p:extLst>
      <p:ext uri="{BB962C8B-B14F-4D97-AF65-F5344CB8AC3E}">
        <p14:creationId xmlns:p14="http://schemas.microsoft.com/office/powerpoint/2010/main" val="41175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57378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57378" y="445785"/>
            <a:ext cx="18473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pl-PL" sz="900">
                <a:latin typeface="Arial" pitchFamily="34" charset="0"/>
                <a:cs typeface="Arial" pitchFamily="34" charset="0"/>
              </a:rPr>
            </a:br>
            <a:endParaRPr lang="pl-PL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676400" y="827901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l-PL" sz="9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676403" y="9202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– integracja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63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BAB878B-327E-C644-8814-F902D65F4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875410"/>
              </p:ext>
            </p:extLst>
          </p:nvPr>
        </p:nvGraphicFramePr>
        <p:xfrm>
          <a:off x="616496" y="2446990"/>
          <a:ext cx="11240143" cy="3627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2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2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3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33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System Repozytorium Cyfrowe – biblioteka cyfrowa </a:t>
                      </a:r>
                      <a:r>
                        <a:rPr lang="pl-PL" sz="1400" b="0" i="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Polona</a:t>
                      </a: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 przetwarzający i przechowujący i udostepniający 1 067 513 </a:t>
                      </a:r>
                      <a:r>
                        <a:rPr lang="pl-PL" sz="1400" b="0" i="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zdigitalizowanych</a:t>
                      </a: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 i udostępnionych w ramach projektu dokumentów zawierających informacje sektora publicznego.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2019-06-20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2020-01-10</a:t>
                      </a:r>
                      <a:endParaRPr lang="pl-PL" sz="1400" b="0" i="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W ramach realizacji projektu </a:t>
                      </a:r>
                      <a:r>
                        <a:rPr lang="pl-PL" sz="1400" b="0" i="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Patrimonium</a:t>
                      </a: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 system Polona.pl został zintegrowany z rejestrami: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-http://www.wikidata.org,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-https://viaf.org/viaf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-http://sws.geonames.org.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W ramach realizacji projektu nastąpiła integracja systemu udostępniania zasobów Biblioteki Jagiellońskiej z systemem udostępniania obiektów cyfrowych Biblioteki Narodowej.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24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57378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57378" y="445785"/>
            <a:ext cx="18473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pl-PL" sz="900">
                <a:latin typeface="Arial" pitchFamily="34" charset="0"/>
                <a:cs typeface="Arial" pitchFamily="34" charset="0"/>
              </a:rPr>
            </a:br>
            <a:endParaRPr lang="pl-PL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676400" y="827901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l-PL" sz="9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676403" y="9202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7</a:t>
            </a:fld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712969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– komplementarność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6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EDF84832-63D6-3C4E-A79F-A907725CC2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769939"/>
              </p:ext>
            </p:extLst>
          </p:nvPr>
        </p:nvGraphicFramePr>
        <p:xfrm>
          <a:off x="695400" y="2338263"/>
          <a:ext cx="10873207" cy="3998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0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9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9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4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181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Nazwa komplementarnych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System Repozytorium Cyfrowe – biblioteka cyfrowa </a:t>
                      </a:r>
                      <a:r>
                        <a:rPr lang="pl-PL" sz="1400" b="0" i="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Polona</a:t>
                      </a: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 przetwarzający i przechowujący i udostepniający 1 067 513 </a:t>
                      </a:r>
                      <a:r>
                        <a:rPr lang="pl-PL" sz="1400" b="0" i="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zdigitalizowanych</a:t>
                      </a: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 i udostępnionych w ramach projektu dokumentów zawierających informacje sektora publicznego.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2019-06-20</a:t>
                      </a:r>
                      <a:endParaRPr lang="pl-PL" sz="1400" b="0" i="0" dirty="0">
                        <a:solidFill>
                          <a:srgbClr val="00206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2020-01-10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Katalog Biblioteki Narodowej ALMA </a:t>
                      </a:r>
                      <a:endParaRPr lang="pl-PL" sz="1400" i="0">
                        <a:solidFill>
                          <a:srgbClr val="00206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udostępnia informacje o dokumentach analogowych </a:t>
                      </a:r>
                      <a:endParaRPr lang="pl-PL" sz="140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428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57378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57378" y="445785"/>
            <a:ext cx="18473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pl-PL" sz="900">
                <a:latin typeface="Arial" pitchFamily="34" charset="0"/>
                <a:cs typeface="Arial" pitchFamily="34" charset="0"/>
              </a:rPr>
            </a:br>
            <a:endParaRPr lang="pl-PL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676400" y="827901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l-PL" sz="9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676403" y="9202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8</a:t>
            </a:fld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640961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8445053" y="3180284"/>
            <a:ext cx="2403475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dot. systemów własnych oraz innych jednostek</a:t>
            </a:r>
            <a:endParaRPr lang="pl-PL">
              <a:solidFill>
                <a:schemeClr val="tx2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8544387" y="3642947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 22"/>
          <p:cNvSpPr/>
          <p:nvPr/>
        </p:nvSpPr>
        <p:spPr>
          <a:xfrm>
            <a:off x="8544387" y="3832003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>
            <a:off x="8544387" y="4019203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0" name="Prostokąt 119"/>
          <p:cNvSpPr/>
          <p:nvPr/>
        </p:nvSpPr>
        <p:spPr>
          <a:xfrm>
            <a:off x="6597290" y="2489549"/>
            <a:ext cx="1494000" cy="167365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>
                <a:solidFill>
                  <a:schemeClr val="bg1"/>
                </a:solidFill>
              </a:rPr>
              <a:t>Systemy katalogowe i rejestrowe zgodne ze </a:t>
            </a:r>
            <a:r>
              <a:rPr lang="pl-PL" sz="1400" b="1" i="1">
                <a:solidFill>
                  <a:schemeClr val="bg1"/>
                </a:solidFill>
              </a:rPr>
              <a:t>standardem</a:t>
            </a:r>
            <a:r>
              <a:rPr lang="pl-PL" sz="1400" i="1">
                <a:solidFill>
                  <a:schemeClr val="bg1"/>
                </a:solidFill>
              </a:rPr>
              <a:t> </a:t>
            </a:r>
            <a:r>
              <a:rPr lang="pl-PL" sz="1400" b="1" i="1">
                <a:solidFill>
                  <a:schemeClr val="bg1"/>
                </a:solidFill>
              </a:rPr>
              <a:t>OAI-PMH</a:t>
            </a:r>
            <a:endParaRPr lang="pl-PL" sz="1400" b="1">
              <a:solidFill>
                <a:schemeClr val="bg1"/>
              </a:solidFill>
            </a:endParaRPr>
          </a:p>
        </p:txBody>
      </p:sp>
      <p:sp>
        <p:nvSpPr>
          <p:cNvPr id="122" name="Prostokąt 121"/>
          <p:cNvSpPr/>
          <p:nvPr/>
        </p:nvSpPr>
        <p:spPr>
          <a:xfrm>
            <a:off x="4356290" y="2489549"/>
            <a:ext cx="1772848" cy="38668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 Repozytorium Cyfrowe – biblioteka cyfrowa Polona przetwarzający i przechowujący i udostepniający 1 067 513 zdigitalizowanych i udostępnionych w ramach projektu dokumentów zawierających informacje sektora publicznego.</a:t>
            </a:r>
            <a:endParaRPr lang="pl-PL" sz="1400" b="1" i="1">
              <a:solidFill>
                <a:schemeClr val="tx2"/>
              </a:solidFill>
            </a:endParaRPr>
          </a:p>
        </p:txBody>
      </p:sp>
      <p:sp>
        <p:nvSpPr>
          <p:cNvPr id="123" name="Prostokąt 122"/>
          <p:cNvSpPr/>
          <p:nvPr/>
        </p:nvSpPr>
        <p:spPr>
          <a:xfrm>
            <a:off x="6621770" y="4572414"/>
            <a:ext cx="1494000" cy="178393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>
                <a:solidFill>
                  <a:schemeClr val="bg1"/>
                </a:solidFill>
              </a:rPr>
              <a:t>System Kronik@</a:t>
            </a:r>
            <a:endParaRPr lang="pl-PL" sz="1400">
              <a:solidFill>
                <a:schemeClr val="bg1"/>
              </a:solidFill>
            </a:endParaRPr>
          </a:p>
        </p:txBody>
      </p:sp>
      <p:cxnSp>
        <p:nvCxnSpPr>
          <p:cNvPr id="124" name="Łącznik prosty 123"/>
          <p:cNvCxnSpPr/>
          <p:nvPr/>
        </p:nvCxnSpPr>
        <p:spPr>
          <a:xfrm>
            <a:off x="4227668" y="4607103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Łącznik prosty 124"/>
          <p:cNvCxnSpPr/>
          <p:nvPr/>
        </p:nvCxnSpPr>
        <p:spPr>
          <a:xfrm flipV="1">
            <a:off x="4227667" y="4108103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Łącznik prosty ze strzałką 125"/>
          <p:cNvCxnSpPr/>
          <p:nvPr/>
        </p:nvCxnSpPr>
        <p:spPr>
          <a:xfrm flipH="1">
            <a:off x="3934327" y="4108103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Łącznik prosty 129"/>
          <p:cNvCxnSpPr>
            <a:cxnSpLocks/>
          </p:cNvCxnSpPr>
          <p:nvPr/>
        </p:nvCxnSpPr>
        <p:spPr>
          <a:xfrm>
            <a:off x="6096000" y="4137311"/>
            <a:ext cx="28526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Łącznik prosty 130"/>
          <p:cNvCxnSpPr/>
          <p:nvPr/>
        </p:nvCxnSpPr>
        <p:spPr>
          <a:xfrm flipV="1">
            <a:off x="6381266" y="3566303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Łącznik prosty ze strzałką 131"/>
          <p:cNvCxnSpPr/>
          <p:nvPr/>
        </p:nvCxnSpPr>
        <p:spPr>
          <a:xfrm>
            <a:off x="6381266" y="3575207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Łącznik prosty 132"/>
          <p:cNvCxnSpPr>
            <a:cxnSpLocks/>
          </p:cNvCxnSpPr>
          <p:nvPr/>
        </p:nvCxnSpPr>
        <p:spPr>
          <a:xfrm>
            <a:off x="6096000" y="4279463"/>
            <a:ext cx="386901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y 133"/>
          <p:cNvCxnSpPr>
            <a:cxnSpLocks/>
          </p:cNvCxnSpPr>
          <p:nvPr/>
        </p:nvCxnSpPr>
        <p:spPr>
          <a:xfrm flipV="1">
            <a:off x="6482901" y="4279463"/>
            <a:ext cx="0" cy="447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y ze strzałką 134"/>
          <p:cNvCxnSpPr/>
          <p:nvPr/>
        </p:nvCxnSpPr>
        <p:spPr>
          <a:xfrm>
            <a:off x="6489278" y="4727335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Prostokąt 138"/>
          <p:cNvSpPr/>
          <p:nvPr/>
        </p:nvSpPr>
        <p:spPr>
          <a:xfrm>
            <a:off x="1392649" y="3561079"/>
            <a:ext cx="2446839" cy="143676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>
                <a:solidFill>
                  <a:schemeClr val="bg1"/>
                </a:solidFill>
              </a:rPr>
              <a:t>Systemy bibliotek cyfrowych i inne systemy prezentacyjne obiektów cyfrowych zgodne ze </a:t>
            </a:r>
            <a:r>
              <a:rPr lang="pl-PL" sz="1400" b="1" i="1">
                <a:solidFill>
                  <a:schemeClr val="bg1"/>
                </a:solidFill>
              </a:rPr>
              <a:t>standardem</a:t>
            </a:r>
            <a:r>
              <a:rPr lang="pl-PL" sz="1400" i="1">
                <a:solidFill>
                  <a:schemeClr val="bg1"/>
                </a:solidFill>
              </a:rPr>
              <a:t> </a:t>
            </a:r>
            <a:r>
              <a:rPr lang="pl-PL" sz="1400" b="1" i="1">
                <a:solidFill>
                  <a:schemeClr val="bg1"/>
                </a:solidFill>
              </a:rPr>
              <a:t>IIIF</a:t>
            </a:r>
            <a:endParaRPr lang="pl-PL" sz="1400" b="1">
              <a:solidFill>
                <a:schemeClr val="bg1"/>
              </a:solidFill>
            </a:endParaRPr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29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48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9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C563547A-7771-DE46-8A13-25723C489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933761"/>
              </p:ext>
            </p:extLst>
          </p:nvPr>
        </p:nvGraphicFramePr>
        <p:xfrm>
          <a:off x="695400" y="2346688"/>
          <a:ext cx="10801199" cy="3749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7711"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16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Repozytorium Cyfrowe – biblioteka cyfrowa Polona przetwarzający i przechowujący i udostepniający 1 067 513 zdigitalizowanych i udostępnionych w ramach projektu dokumentów zawierających informacje sektora publicznego.</a:t>
                      </a:r>
                      <a:endParaRPr lang="pl-PL" sz="1400" b="0" i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002060"/>
                          </a:solidFill>
                          <a:latin typeface="+mn-lt"/>
                        </a:rPr>
                        <a:t>Poziom bezpieczeństwa odpowiada warunkom określonym przez § 20. ust 2 KRI</a:t>
                      </a:r>
                    </a:p>
                    <a:p>
                      <a:pPr algn="l"/>
                      <a:endParaRPr lang="pl-PL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44740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1C7503A6C0DF5459ECA76DCAAB3CF54" ma:contentTypeVersion="13" ma:contentTypeDescription="Utwórz nowy dokument." ma:contentTypeScope="" ma:versionID="fec31ac875493ae8cb533562e951a747">
  <xsd:schema xmlns:xsd="http://www.w3.org/2001/XMLSchema" xmlns:xs="http://www.w3.org/2001/XMLSchema" xmlns:p="http://schemas.microsoft.com/office/2006/metadata/properties" xmlns:ns1="http://schemas.microsoft.com/sharepoint/v3" xmlns:ns2="2abb1e54-ed09-4449-b74f-c15ec816c990" xmlns:ns3="fcedcf2c-63b7-4675-a28b-edcbab929b6d" targetNamespace="http://schemas.microsoft.com/office/2006/metadata/properties" ma:root="true" ma:fieldsID="df7cad2b9d773477a327240eab6f1d98" ns1:_="" ns2:_="" ns3:_="">
    <xsd:import namespace="http://schemas.microsoft.com/sharepoint/v3"/>
    <xsd:import namespace="2abb1e54-ed09-4449-b74f-c15ec816c990"/>
    <xsd:import namespace="fcedcf2c-63b7-4675-a28b-edcbab929b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temat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Właściwości ujednoliconych zasad zgodności" ma:description="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Akcja interfejsu użytkownika ujednoliconych zasad zgodności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bb1e54-ed09-4449-b74f-c15ec816c9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edcf2c-63b7-4675-a28b-edcbab929b6d" elementFormDefault="qualified">
    <xsd:import namespace="http://schemas.microsoft.com/office/2006/documentManagement/types"/>
    <xsd:import namespace="http://schemas.microsoft.com/office/infopath/2007/PartnerControls"/>
    <xsd:element name="temat" ma:index="10" nillable="true" ma:displayName="temat" ma:internalName="temat">
      <xsd:simpleType>
        <xsd:restriction base="dms:Text">
          <xsd:maxLength value="255"/>
        </xsd:restriction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emat xmlns="fcedcf2c-63b7-4675-a28b-edcbab929b6d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7CE466E-0756-4DC3-80F9-BB9975380766}">
  <ds:schemaRefs>
    <ds:schemaRef ds:uri="2abb1e54-ed09-4449-b74f-c15ec816c990"/>
    <ds:schemaRef ds:uri="fcedcf2c-63b7-4675-a28b-edcbab929b6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473AEC9-CB0B-4905-963A-33A2C05936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FC02F7-2095-4F7A-98EB-F0273FF67658}">
  <ds:schemaRefs>
    <ds:schemaRef ds:uri="http://schemas.openxmlformats.org/package/2006/metadata/core-properties"/>
    <ds:schemaRef ds:uri="http://purl.org/dc/elements/1.1/"/>
    <ds:schemaRef ds:uri="2abb1e54-ed09-4449-b74f-c15ec816c990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fcedcf2c-63b7-4675-a28b-edcbab929b6d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733</Words>
  <Application>Microsoft Macintosh PowerPoint</Application>
  <PresentationFormat>Panoramiczny</PresentationFormat>
  <Paragraphs>107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Marcinkowska Martyna</cp:lastModifiedBy>
  <cp:revision>13</cp:revision>
  <cp:lastPrinted>2014-01-14T19:52:29Z</cp:lastPrinted>
  <dcterms:created xsi:type="dcterms:W3CDTF">2014-01-14T15:20:07Z</dcterms:created>
  <dcterms:modified xsi:type="dcterms:W3CDTF">2020-04-20T08:23:15Z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0x010100D1C7503A6C0DF5459ECA76DCAAB3CF54</vt:lpwstr>
  </property>
</Properties>
</file>