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74" r:id="rId6"/>
    <p:sldId id="275" r:id="rId7"/>
    <p:sldId id="276" r:id="rId8"/>
    <p:sldId id="301" r:id="rId9"/>
    <p:sldId id="278" r:id="rId10"/>
    <p:sldId id="302" r:id="rId11"/>
    <p:sldId id="343" r:id="rId12"/>
    <p:sldId id="303" r:id="rId13"/>
    <p:sldId id="304" r:id="rId14"/>
    <p:sldId id="305" r:id="rId15"/>
    <p:sldId id="307" r:id="rId16"/>
    <p:sldId id="336" r:id="rId17"/>
    <p:sldId id="308" r:id="rId18"/>
    <p:sldId id="337" r:id="rId19"/>
    <p:sldId id="338" r:id="rId20"/>
    <p:sldId id="345" r:id="rId21"/>
    <p:sldId id="309" r:id="rId22"/>
    <p:sldId id="347" r:id="rId23"/>
    <p:sldId id="339" r:id="rId24"/>
    <p:sldId id="310" r:id="rId25"/>
    <p:sldId id="350" r:id="rId26"/>
    <p:sldId id="351" r:id="rId27"/>
    <p:sldId id="340" r:id="rId28"/>
    <p:sldId id="311" r:id="rId29"/>
    <p:sldId id="342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48" r:id="rId40"/>
    <p:sldId id="321" r:id="rId41"/>
    <p:sldId id="322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3" r:id="rId51"/>
    <p:sldId id="334" r:id="rId52"/>
    <p:sldId id="335" r:id="rId53"/>
    <p:sldId id="332" r:id="rId54"/>
    <p:sldId id="344" r:id="rId55"/>
    <p:sldId id="346" r:id="rId56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598" autoAdjust="0"/>
  </p:normalViewPr>
  <p:slideViewPr>
    <p:cSldViewPr showGuides="1">
      <p:cViewPr varScale="1">
        <p:scale>
          <a:sx n="132" d="100"/>
          <a:sy n="132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05.07.2024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05.07.2024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05.07.2024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05.07.2024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zwojcyfrowy.gov.pl/strony/dowiedz-sie-wiecej-o-programie/prawoi-dokumenty/katalog-wydatkow-kwalifikowalnych-ii-priorytetu-programu-ferc2021-2027/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+mn-lt"/>
              </a:rPr>
              <a:t>Porozumienie</a:t>
            </a:r>
            <a:r>
              <a:rPr lang="pl-PL" dirty="0"/>
              <a:t>/ Umowa o dofinansowanie</a:t>
            </a:r>
            <a:br>
              <a:rPr lang="pl-PL" dirty="0"/>
            </a:br>
            <a:endParaRPr lang="pl-PL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59" y="3147815"/>
            <a:ext cx="6773483" cy="894902"/>
          </a:xfrm>
        </p:spPr>
        <p:txBody>
          <a:bodyPr/>
          <a:lstStyle/>
          <a:p>
            <a:pPr algn="ctr"/>
            <a:r>
              <a:rPr lang="pl-PL" sz="2400" dirty="0">
                <a:latin typeface="+mn-lt"/>
              </a:rPr>
              <a:t>Obowiązki</a:t>
            </a:r>
            <a:r>
              <a:rPr lang="pl-PL" sz="2177" dirty="0"/>
              <a:t> Beneficjenta FERC</a:t>
            </a:r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5-07-2024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4D934C-B3C2-3357-2AD1-0DB22CD3B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4A466B-D212-E442-EF8A-19D799F5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Zasada odpowiedzialności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4F545-D06E-F538-C176-59E7BC01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31292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ponosi pełną odpowiedzialność wobec IP za działania Partnera Projektu lub Podmiotu upoważnionego do ponoszenia wydatków.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zobowiązany jest do: </a:t>
            </a:r>
          </a:p>
          <a:p>
            <a:pPr marL="685803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upoważnienia Podmiotów wskazanych w Załączniku nr 8 do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do ponoszenia wydatków w ramach Projektu oraz,</a:t>
            </a:r>
          </a:p>
          <a:p>
            <a:pPr marL="685803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zobowiązania tych Podmiotów do wypełniania przypisanych im obowiązków wynikających z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F84A77-CC49-E969-A192-CA0FEB7BE8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08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45FE1-CAF4-66F6-7657-85045426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Zasada odpowiedzialności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E10671-E684-4050-0EF9-8F676CEA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75606"/>
            <a:ext cx="7389547" cy="325565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ponosi odpowiedzialność za utrzymanie celów Projektu oraz terminową realizację zadań przez wszystkich członków porozumienia lub umowy o partnerstwie,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tym za terminowe, zgodnie z Harmonogramem rzeczowo-finansowym, rozliczanie Projektu.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 realizacji Projektu przez utworzone w tym celu partnerstwo, podmiotem uprawnionym do kontaktu z IP jest wyłącznie Beneficjent.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Wszelkie wynikające z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uprawnienia i zobowiązania Beneficjenta stosuje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się odpowiednio do Partnerów, którzy w stosunku do IP wykonują je za pośrednictwem Beneficjenta.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1C2FE9-991D-D2BE-122E-6D4EF435A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81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6BA43F-A12D-B49E-B46E-A1B93EDA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375337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Zasady wypłaty dofinansowania – dotyczy NPJB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35FDF-CE75-3D01-B01F-71BF774A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87574"/>
            <a:ext cx="7389547" cy="354368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Dofinansowanie może zostać przekazane Beneficjentowi przez IP w formie:</a:t>
            </a:r>
          </a:p>
          <a:p>
            <a:pPr marL="685803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zaliczki; </a:t>
            </a:r>
          </a:p>
          <a:p>
            <a:pPr marL="685803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refundacji niebędącej płatnością końcową; </a:t>
            </a:r>
          </a:p>
          <a:p>
            <a:pPr marL="685803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refundacji przekazywanej jako płatność końcowa.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Dofinansowanie jest przekazywane w transzach - każdorazowo na podstawie zatwierdzonego wniosku o płatność, na wskazane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wyodrębnione rachunki bankowe.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zobowiązuje się niezwłocznie poinformować IP o zmianie rachunku bankowego.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F0BBE1-9382-46F7-3FEB-D696D4A9F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113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6BA43F-A12D-B49E-B46E-A1B93EDA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375337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Zasady wypłaty dofinansowania – dotyczy NPJB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35FDF-CE75-3D01-B01F-71BF774A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87574"/>
            <a:ext cx="7389547" cy="354368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pl-PL" sz="16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Łączna wartość dofinansowania przekazanego Beneficjentowi w formie zaliczki nie może przekroczyć 90% wartości udzielonego dofinansowania w ramach Projektu. Pozostała kwota dofinansowania będzie przekazana Beneficjentowi po akceptacji przez IP wniosku o płatność końcową.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Rozliczenie dofinansowania przekazanego w formie zaliczki polega na wykazaniu przez Beneficjenta wydatków kwalifikowalnych we wnioskach o płatność rozliczających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tą zaliczkę i złożonych do IP lub na zwrocie tej zaliczki.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6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F0BBE1-9382-46F7-3FEB-D696D4A9F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188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69FBB-E5D0-6153-BEE4-668BE8DC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Zasady wypłaty dofinansowania – dotyczy NPJB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5F903D-A9E7-A225-0F7A-1F88FA1D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87574"/>
            <a:ext cx="7389547" cy="3543690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Beneficjenta ma 8 miesięcy na rozliczenie otrzymanej transzy zaliczki.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Liczone jest to od dnia otrzymania transzy zaliczki na podany rachunek bankowy.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 niezłożenia wniosku o płatność rozliczającego zaliczkę lub niedokonania zwrotu niewykorzystanej części zaliczki w terminie 14 dni od dnia upływu terminu przypadającego na zwrot od środków pozostałych do rozliczenia IP nalicza odsetki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wysokości określonej jak dla zaległości podatkowych.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 Odsetki liczone są od dnia przekazania Beneficjentowi środków do dnia: złożenia wniosku o płatność rozliczającego zaliczkę lub zwrócenia niewykorzystanej części zaliczki.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DE059C-04AF-290B-3242-3A139D47C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35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5DE67-2902-A518-D361-0A0C1F8C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Zwrot środków – dotyczy NPJB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6C6F9C-569E-F1DC-D63C-2F0AC8FE1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Jeżeli w wyniku weryfikacji złożonych wniosków o płatność lub w wyniku czynności kontrolnych przeprowadzonych przez uprawnione organy zostanie stwierdzona nieprawidłowość IP wzywa Beneficjenta do: </a:t>
            </a:r>
          </a:p>
          <a:p>
            <a:pPr marL="447675" indent="-177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b="0" i="0" u="none" strike="noStrike" baseline="0" dirty="0">
                <a:latin typeface="Calibri" panose="020F0502020204030204" pitchFamily="34" charset="0"/>
              </a:rPr>
              <a:t>zwrotu całości lub części takiego dofinansowania wraz z odsetkami w wysokości określonej jak dla zaległości podatkowych, liczonymi od dnia przekazania dofinansowania do dnia jego zwrotu lub; </a:t>
            </a:r>
          </a:p>
          <a:p>
            <a:pPr marL="447675" indent="-1778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 wyrażenia zgody przez Beneficjenta na pomniejszenie wypłaty kolejnej należnej mu transzy dofinansowania;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Termin na zwrot/ wyrażenie zgody to 14 dni od dnia doręczenia Beneficjentowi wezwania.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DA3C70-C836-6DF8-2EE4-97D8FB0C1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682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7FB0F-2062-5FC8-B785-3138C6CA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Zwrot środków – dotyczy NPJB </a:t>
            </a:r>
            <a:endParaRPr lang="pl-PL" sz="2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70646C-E3F7-20EF-D8E3-9800130C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059582"/>
            <a:ext cx="7389547" cy="3471682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Na rachunki bankowe wskazane w </a:t>
            </a:r>
            <a:r>
              <a:rPr lang="pl-PL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 Beneficjent zwraca: niewykorzystane zaliczki, nieprawidłowo wydatkowane dofinansowanie, odsetki bankowe narosłe od środków przekazanych w formie zaliczek, oraz odsetki naliczone w związku z nieterminowym rozliczeniem.</a:t>
            </a:r>
          </a:p>
          <a:p>
            <a:pPr algn="l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Beneficjent dokonuje opisu przelewu zwracanych środków zgodnie z zaleceniami IP.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W przypadku braku zwrotu środków w terminie 14 dni od dnia upływu terminu zwrotu określonego w ostatecznej decyzji administracyjnej Beneficjent zostaje wykluczony </a:t>
            </a:r>
            <a:b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z możliwości otrzymania środków zgodnie z ustawą o finansach publicznych.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A77058-F01A-3941-2634-035CB72FF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318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D395D8-8C97-07D6-5D73-CB3A9BFB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591361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D96216-4C4F-A026-7A32-48042B9B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IP nie przekazuje Beneficjentowi będącemu PJB dofinansowania. Finansuje on całość ponoszonych wydatków ze środków budżetowych dysponenta właściwej części budżetowej.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składa wniosek o płatność oraz dokumenty niezbędne do rozliczenia Projektu za pośrednictwem CST2021.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Wniosek o płatność składany jest nie rzadziej niż co trzy miesiące.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Pierwszy wniosek o płatność składany jest w terminie do trzech miesięcy od dnia zawarcia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 Każdy kolejny wniosek składany jest w terminie do trzech miesięcy od dnia złożenia poprzedniego wniosku o płatność.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0B9FE9-2C3B-EB18-A466-12507D76B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87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374F9-1F19-88A9-1D02-B6908F5B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447345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16211-68D4-73E6-5D28-7652F7C3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563638"/>
            <a:ext cx="7389547" cy="32125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Każdy wydatek kwalifikowalny poniesiony od dnia zawarcia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powinien zostać ujęty we wniosku o płatność w terminie do 3 miesięcy licząc od ostatniego dnia miesiąca, w którym został poniesiony – dotyczy jednostek sektora finansów publicznych.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EEB920-9AD5-F7C7-5533-2E30A2685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69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374F9-1F19-88A9-1D02-B6908F5B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447345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16211-68D4-73E6-5D28-7652F7C3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614"/>
            <a:ext cx="7389547" cy="34285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Warunkiem rozliczenia poniesionych wydatków jest: </a:t>
            </a:r>
          </a:p>
          <a:p>
            <a:pPr marL="685800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złożenie przez Beneficjenta poprawnego, kompletnego i spełniającego wymogi formalne, merytoryczne i rachunkowe wniosku o płatność wraz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z wymaganymi załącznikami; </a:t>
            </a:r>
          </a:p>
          <a:p>
            <a:pPr marL="685800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dokonanie przez IP weryfikacji formalnej, merytorycznej i rachunkowej wniosku o płatność, w tym zaakceptowanie części sprawozdawczej z realizacji Projektu oraz uznania wydatków za kwalifikowalne.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EEB920-9AD5-F7C7-5533-2E30A2685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8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591361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2200" dirty="0">
                <a:latin typeface="+mn-lt"/>
              </a:rPr>
              <a:t>Obowiązki Beneficjenta 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64" y="1203598"/>
            <a:ext cx="7389873" cy="338437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latin typeface="+mn-lt"/>
              </a:rPr>
              <a:t>Beneficjent zobowiązany jest do: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realizacji Projektu zgodnie z zapisami Porozumienia (</a:t>
            </a:r>
            <a:r>
              <a:rPr lang="pl-PL" sz="1600" dirty="0" err="1">
                <a:latin typeface="+mn-lt"/>
              </a:rPr>
              <a:t>PoD</a:t>
            </a:r>
            <a:r>
              <a:rPr lang="pl-PL" sz="1600" dirty="0">
                <a:latin typeface="+mn-lt"/>
              </a:rPr>
              <a:t>)/ Umowy o dofinansowanie (</a:t>
            </a:r>
            <a:r>
              <a:rPr lang="pl-PL" sz="1600" dirty="0" err="1">
                <a:latin typeface="+mn-lt"/>
              </a:rPr>
              <a:t>UoD</a:t>
            </a:r>
            <a:r>
              <a:rPr lang="pl-PL" sz="1600" dirty="0">
                <a:latin typeface="+mn-lt"/>
              </a:rPr>
              <a:t>)</a:t>
            </a:r>
            <a:endParaRPr lang="pl-PL" sz="1600" dirty="0">
              <a:highlight>
                <a:srgbClr val="FFFF00"/>
              </a:highlight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pokrycia w pełnym zakresie wszelkich wydatków niekwalifikowalnych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zapewnienia finansowania Projektu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realizacji Projektu zgodnie i w oparciu o Wniosek o dofinansowanie (</a:t>
            </a:r>
            <a:r>
              <a:rPr lang="pl-PL" sz="1600" dirty="0" err="1">
                <a:latin typeface="+mn-lt"/>
              </a:rPr>
              <a:t>WoD</a:t>
            </a:r>
            <a:r>
              <a:rPr lang="pl-PL" sz="1600" dirty="0">
                <a:latin typeface="+mn-lt"/>
              </a:rPr>
              <a:t>) oraz Harmonogram rzeczowo-finansowy realizacji Projektu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monitorowania i osiągnięcia wartości docelowych wskaźników produktu i rezultatu Projektu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7374F9-1F19-88A9-1D02-B6908F5B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447345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16211-68D4-73E6-5D28-7652F7C3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563638"/>
            <a:ext cx="7389547" cy="32125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przypadku, gdy wniosek o płatność zawiera braki lub błędy IP wzywa Beneficjenta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do złożenia:</a:t>
            </a:r>
          </a:p>
          <a:p>
            <a:pPr marL="685800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 poprawionego lub uzupełnionego wniosku o płatność;</a:t>
            </a:r>
          </a:p>
          <a:p>
            <a:pPr marL="685800" marR="260350" lvl="2" indent="-3429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dodatkowych wyjaśnień w tym zakresie;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 Beneficjent ma 7 dni od dnia doręczenia wezwania na poprawę/ uzupełnienia/ wyjaśnienia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pl-PL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EEB920-9AD5-F7C7-5533-2E30A2685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92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EA96A-1FCB-7425-F086-D17AB36F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5" y="619885"/>
            <a:ext cx="7389546" cy="591361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55ADA-1F6D-A68E-C6B3-476298C5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15566"/>
            <a:ext cx="7389547" cy="3816424"/>
          </a:xfrm>
        </p:spPr>
        <p:txBody>
          <a:bodyPr>
            <a:no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Niezłożenie żądanych wyjaśnień, niepoprawienie lub nieuzupełnienie wniosku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o płatność, nieusunięcie braków lub błędów zgodnie z wymogami i w wyznaczonym terminie może powodować: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wstrzymanie procedury weryfikacji i zatwierdzenia wniosku do momentu wypełnienia tych obowiązków - wniosek do tego czasu pozostaje nierozliczony, przy czym po otrzymaniu dodatkowych wyjaśnień, poprawionego lub uzupełnionego wniosku, bądź usunięciu braków lub błędów, wniosek o płatność podlega ponownej weryfikacji lub;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 wyłączenie z uznania za kwalifikowalne wydatków, które nie zostały skorygowane zgodnie z zaleceniami przy jednoczesnym niewstrzymywaniu procedury weryfikacji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i zatwierdzenia wniosku, lub rozwiązanie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685803" marR="260350" lvl="2" indent="-34290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endParaRPr lang="pl-PL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D806E-4C4C-93AC-4A32-DCE6419B1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68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EA96A-1FCB-7425-F086-D17AB36F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5" y="619885"/>
            <a:ext cx="7389546" cy="591361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55ADA-1F6D-A68E-C6B3-476298C5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11246"/>
            <a:ext cx="7389547" cy="3520744"/>
          </a:xfrm>
        </p:spPr>
        <p:txBody>
          <a:bodyPr>
            <a:no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zobowiązany jest do przekazania IP lub podmiotom przez nią upoważnionym:</a:t>
            </a:r>
          </a:p>
          <a:p>
            <a:pPr marL="342900" indent="-7461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 informacji i wyjaśnień na temat realizacji Projektu</a:t>
            </a:r>
          </a:p>
          <a:p>
            <a:pPr marL="342900" indent="-7461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 dokumentów lub ich poświadczonych kopii, włączając w to wszystkie faktury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i wyciągi bankowe dotyczące wszystkich wydatków związanych z realizacją Projektu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Termin na przekazanie to 7 dni od dnia otrzymania wezwania.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D806E-4C4C-93AC-4A32-DCE6419B1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613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EA96A-1FCB-7425-F086-D17AB36F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5" y="619885"/>
            <a:ext cx="7389546" cy="591361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55ADA-1F6D-A68E-C6B3-476298C5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131590"/>
            <a:ext cx="7389547" cy="3600400"/>
          </a:xfrm>
        </p:spPr>
        <p:txBody>
          <a:bodyPr>
            <a:no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składa ostatni wniosek o płatność (końcowy) w terminie do 14 dni od dnia zakończenia okresu kwalifikowalności wydatków określonego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Wniosek o płatność końcową zostanie zatwierdzony po: </a:t>
            </a:r>
          </a:p>
          <a:p>
            <a:pPr marL="685803" marR="260350" lvl="2" indent="-34290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uznaniu przez IP faktycznego i prawidłowego poniesienia wydatków oraz ich kwalifikowalności; </a:t>
            </a:r>
          </a:p>
          <a:p>
            <a:pPr marL="685803" marR="260350" lvl="2" indent="-34290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przeprowadzeniu przez IP kontroli na zakończenie realizacji Projektu.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D806E-4C4C-93AC-4A32-DCE6419B1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58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EEA96A-1FCB-7425-F086-D17AB36F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591361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Rozliczanie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55ADA-1F6D-A68E-C6B3-476298C5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491630"/>
            <a:ext cx="7389547" cy="3240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Brak poniesionych wydatków nie zwalnia Beneficjenta z obowiązku złożenia wniosku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 o płatność z wypełnioną częścią sprawozdawczą.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ma obowiązek aktualizacji Harmonogramu rzeczowo-finansowego realizacji Projektu oraz Harmonogramu płatności co najmniej jeden raz na trzy miesiące, licząc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od dnia zawarcia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D806E-4C4C-93AC-4A32-DCE6419B1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805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A6DA08-EF5C-46FD-BC9D-75D0D8FF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Wydatki niekwalifikowalne w toku weryfikacji wniosków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o płatność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5DA61-376C-49C9-190C-23FA3263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419622"/>
            <a:ext cx="7389547" cy="33565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Jeżeli w toku weryfikacji wniosku o płatność (przed zatwierdzeniem) okaże się, 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że wydatki objęte takim wnioskiem są poniesione nieprawidłowo, czyli: </a:t>
            </a:r>
          </a:p>
          <a:p>
            <a:pPr marL="571503" marR="260350" lvl="2" indent="-228600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niezgodnie z przeznaczeniem</a:t>
            </a:r>
          </a:p>
          <a:p>
            <a:pPr marL="571503" marR="260350" lvl="2" indent="-228600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 naruszeniem procedur, postanowień 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wytycznych i innych dokumentów programowych dotyczących FERC</a:t>
            </a:r>
          </a:p>
          <a:p>
            <a:pPr marL="571503" marR="260350" lvl="2" indent="-228600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pobrane nienależnie lub w nadmiernej wysokości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098428-C979-EC44-7BA2-173042AF2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146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A6DA08-EF5C-46FD-BC9D-75D0D8FF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Wydatki niekwalifikowalne w toku weryfikacji wniosków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o płatność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5DA61-376C-49C9-190C-23FA3263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707654"/>
            <a:ext cx="7389547" cy="30685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IP dokonuje pomniejszenia wartości wydatków ujętych we wniosku o płatność</a:t>
            </a:r>
            <a:b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o całkowitą kwotę wydatków uznanych za poniesione nieprawidłowo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jest informowany o dokonanym pomniejszeniu przez IP.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terminie 14 dni od dnia otrzymania informacji o pomniejszeniu Beneficjent ma prawo do wniesienia zastrzeżenia do ustaleń IP.</a:t>
            </a:r>
          </a:p>
          <a:p>
            <a:pPr marL="0" indent="0">
              <a:lnSpc>
                <a:spcPts val="17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pl-PL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098428-C979-EC44-7BA2-173042AF2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989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EC5D5-497C-FCFF-B3F6-6B078E88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Nieprawidłowości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CBD049-991D-1453-4FA4-5B20DAC5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75606"/>
            <a:ext cx="7389547" cy="3255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przypadku stwierdzenia nieprawidłowości dotyczącej zatwierdzonych wniosków </a:t>
            </a:r>
            <a:b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o płatność, wartość Projektu ulega pomniejszeniu o kwotę nieprawidłowości.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Pomniejszeniu ulega także wartość dofinansowania, w części, w jakiej nieprawidłowość została sfinansowana ze środków dofinansowania. 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Beneficjent zobowiązany jest do usuwania nieprawidłowości powstałych w wyniku realizowanego Projektu oraz niezwłocznego zgłaszania do IP informacji o stwierdzonych nieprawidłowościach, w tym nadużyciach finansowych.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8D2674-51D9-BBAF-FDD8-B268EF706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576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7830A5-770C-01B5-D537-BB5FC148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Centralny system teleinformatyczny - CST2021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A4F744-1EDB-571D-826C-2259002E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75606"/>
            <a:ext cx="7389547" cy="325565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Beneficjent zobowiązany jest do wykorzystywania CST2021 w procesie rozliczania Projektu oraz komunikowania się z IP, tj. przesyłanie: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wniosków o płatność;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dokumentów potwierdzających kwalifikowalność wydatków poniesionych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 wykazywanych we wnioskach o płatność;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harmonogramu płatności;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innych dokumentów związanych z realizacją Projektu, w tym niezbędnych do przeprowadzenia kontroli Projektu oraz wymiany dokumentacji pokontrolnej.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0CEB49-15A6-A001-AC6B-782A02A46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2749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7D131-0E8D-DFAC-2952-2B4C385F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Obowiązki w zakresie przechowywania i udostępniania dokumentów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0D392-8D54-E56E-35B5-9B8BA82BF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419622"/>
            <a:ext cx="7389547" cy="311164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Dokumentacja związana z realizacją Projektu przechowywana jest przez okres 5 lat od dnia 31 grudnia roku, w którym został zatwierdzony wniosek o płatność końcową.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Dokumentacja przechowywana jest w sposób zapewniający dostępność, poufność </a:t>
            </a:r>
            <a:b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i bezpieczeństwo.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Beneficjent zobowiązany jest do poinformowania IP o miejscu archiwizacji dokumentacji w terminie 7 dni od dnia podpisania </a:t>
            </a:r>
            <a:r>
              <a:rPr lang="pl-PL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PoD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, o ile dokumentacja jest przechowywana poza jego siedzibą.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Powyższe postanowienia stosuje się odpowiednio do Partnerów i Podmiotów upoważnionych do ponoszenia wydatków.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9152FF-25FA-8529-F01E-4064BE87D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275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2200" dirty="0">
                <a:latin typeface="+mn-lt"/>
              </a:rPr>
              <a:t>Obowiązki 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przestrzegania okresu realizacji Projektu i okresu kwalifikowalności  wydatków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terminowej realizacji Projektu w oparciu o kamienie milowe określone we </a:t>
            </a:r>
            <a:r>
              <a:rPr lang="pl-PL" sz="1600" dirty="0" err="1">
                <a:latin typeface="+mn-lt"/>
              </a:rPr>
              <a:t>WoD</a:t>
            </a:r>
            <a:r>
              <a:rPr lang="pl-PL" sz="1600" dirty="0">
                <a:latin typeface="+mn-lt"/>
              </a:rPr>
              <a:t>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stosowania dokumentów, o których mowa w § 5 </a:t>
            </a:r>
            <a:r>
              <a:rPr lang="pl-PL" sz="1600" dirty="0" err="1">
                <a:latin typeface="+mn-lt"/>
              </a:rPr>
              <a:t>PoD</a:t>
            </a:r>
            <a:r>
              <a:rPr lang="pl-PL" sz="1600" dirty="0">
                <a:latin typeface="+mn-lt"/>
              </a:rPr>
              <a:t>/</a:t>
            </a:r>
            <a:r>
              <a:rPr lang="pl-PL" sz="1600" dirty="0" err="1">
                <a:latin typeface="+mn-lt"/>
              </a:rPr>
              <a:t>UoD</a:t>
            </a:r>
            <a:r>
              <a:rPr lang="pl-PL" sz="1600" dirty="0">
                <a:latin typeface="+mn-lt"/>
              </a:rPr>
              <a:t> i na zasadach tam opisanych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rozliczenia całości dofinansowania na zasadach opisanych w  </a:t>
            </a:r>
            <a:r>
              <a:rPr lang="pl-PL" sz="1600" dirty="0" err="1">
                <a:latin typeface="+mn-lt"/>
              </a:rPr>
              <a:t>PoD</a:t>
            </a:r>
            <a:r>
              <a:rPr lang="pl-PL" sz="1600" dirty="0">
                <a:latin typeface="+mn-lt"/>
              </a:rPr>
              <a:t>/</a:t>
            </a:r>
            <a:r>
              <a:rPr lang="pl-PL" sz="1600" dirty="0" err="1">
                <a:latin typeface="+mn-lt"/>
              </a:rPr>
              <a:t>UoD</a:t>
            </a:r>
            <a:endParaRPr lang="pl-PL" sz="16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poddania się kontroli na zasadach opisanych w </a:t>
            </a:r>
            <a:r>
              <a:rPr lang="pl-PL" sz="1600" dirty="0" err="1">
                <a:latin typeface="+mn-lt"/>
              </a:rPr>
              <a:t>PoD</a:t>
            </a:r>
            <a:r>
              <a:rPr lang="pl-PL" sz="1600" dirty="0">
                <a:latin typeface="+mn-lt"/>
              </a:rPr>
              <a:t>/</a:t>
            </a:r>
            <a:r>
              <a:rPr lang="pl-PL" sz="1600" dirty="0" err="1">
                <a:latin typeface="+mn-lt"/>
              </a:rPr>
              <a:t>UoD</a:t>
            </a:r>
            <a:endParaRPr lang="pl-PL" sz="16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przetwarzania danych osobowych zgodnie z RODO i treścią </a:t>
            </a:r>
            <a:r>
              <a:rPr lang="pl-PL" sz="1600" dirty="0" err="1">
                <a:latin typeface="+mn-lt"/>
              </a:rPr>
              <a:t>PoD</a:t>
            </a:r>
            <a:r>
              <a:rPr lang="pl-PL" sz="1600" dirty="0">
                <a:latin typeface="+mn-lt"/>
              </a:rPr>
              <a:t>/</a:t>
            </a:r>
            <a:r>
              <a:rPr lang="pl-PL" sz="1600" dirty="0" err="1">
                <a:latin typeface="+mn-lt"/>
              </a:rPr>
              <a:t>UoD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80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E35EC-0BF7-8630-0960-38595805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Trwałość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786AC-3703-3EF5-E0FE-EC83EA84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459" y="1059581"/>
            <a:ext cx="7389547" cy="347168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Okres trwałości Projektu wynosi 5 lat od daty płatności końcowej na rzecz Beneficjenta.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okresie trwałości Beneficjent niezwłocznie informuje IP o każdym wystąpieniu okoliczności mogących powodować naruszenie trwałości, czyli o: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zmianie własności elementu infrastruktury, która daje przedsiębiorstwu lub podmiotowi publicznemu nienależną korzyść;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istotnej zmianie wpływającej na charakter Projektu, jego cele lub warunki wdrażania i mogącej doprowadzić do naruszenia pierwotnych jego celów.</a:t>
            </a:r>
          </a:p>
          <a:p>
            <a:pPr marL="0" marR="8255" lvl="1" indent="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None/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przypadku naruszenia zasady trwałości IP ustala i nakłada względem Beneficjenta proporcjonalną korektę finansową.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BF3FDB-2AB2-6EC3-757B-4A88C5B60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61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0A80B-AC67-AF89-104F-9CE7FE90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Wskaźniki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7BA861-C309-F891-CB39-57B1EBBF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15566"/>
            <a:ext cx="7389547" cy="3615698"/>
          </a:xfrm>
        </p:spPr>
        <p:txBody>
          <a:bodyPr>
            <a:normAutofit fontScale="92500" lnSpcReduction="10000"/>
          </a:bodyPr>
          <a:lstStyle/>
          <a:p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Wskaźniki rezultatu bezpośredniego Beneficjent jest zobowiązany osiągnąć w terminie 12 miesięcy od daty zakończenia rzeczowej realizacji Projektu.</a:t>
            </a:r>
            <a:endParaRPr lang="pl-PL" sz="16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IP ma prawo do nałożenia proporcjonalnej korekty finansowej z tytułu niezrealizowania wskaźników produktu i rezultatu bezpośredniego.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 ma obowiązek pomiaru wartości wskaźników osiągniętych w wyniku realizacji Projektu.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 okresie realizacji i trwałości IP może żądać od Beneficjent informuje o osiągniętych wskaźnikach.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 niezwłocznie informuje  IP o wszelkich zagrożeniach oraz nieprawidłowościach, które mogą skutkować nie utrzymaniem osiągniętych wskaźników w wyniku realizacji Projektu.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B89D2E-F26C-E373-9BCB-F397C2EE6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636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8FBE0-3ED6-D48D-D720-F59FAC57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6AC0A-9C2E-9BAF-BCE9-00A465A4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Kontrola może zostać przeprowadzona w siedzibie Beneficjenta/ Partnera/ Podmiotu upoważnionego do ponoszenia wydatków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, jak również w każdym miejscu związanym </a:t>
            </a:r>
            <a:b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z realizacją Projektu w okresie realizacji projektu jego trwałości oraz w okresie przechowywania dokumentacji 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Beneficjent niezwłocznie informuje IP o każdej kontroli prowadzonej w Projekcie przez inne uprawnione podmioty, której zakres obejmuje realizowany Projekt. Beneficjent ma obowiązek przekazać do IP za pośrednictwem CST2021 skan wyników 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kontroli w terminie 7 dni od dnia ich otrzymania oraz informację/dokumentację potwierdzającą wykonanie zaleceń pokontrolnych, jeśli zostaną takie wydane.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8E74BF-0BB2-FE9B-9CE4-D25A2EF34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122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A38008-224B-0238-9221-B11D955B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Udzielanie zamówień w ramach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8C697-0F54-3587-8614-B9735C54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Beneficjent/Partner/Podmiot upoważniony do ponoszenia wydatków jest zobowiązany przestrzegać unijnych i krajowych przepisów oraz postanowień dokumentów wskazanych w § 5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które regulują kwestie udzielania zamówień.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Zamówienia w ramach Projektu udzielane są zgodnie z ustawą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Pzp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albo zgodnie </a:t>
            </a:r>
            <a:b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 zasadami określonymi w Wytycznych dotyczących kwalifikowalności.</a:t>
            </a:r>
            <a:endParaRPr lang="pl-PL" sz="16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Beneficjent/Partner/Podmiot upoważniony do ponoszenia wydatków po zawarciu umowy w sprawie zamówienia niezwłocznie przesyła, poprzez system CST2021, dokumentację dotyczącą przeprowadzonego postępowania, umowę w sprawie zamówienia wraz z załącznikami, a także podpisane aneksy do umów.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EBF402-73FA-574E-5E27-945730C1A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3808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66A1FB-CB08-DC13-E435-F984EB94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489880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Plan działań antykorupcyjnych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2479AB-C4EE-D0DE-6D9D-EEF07EAF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Beneficjent zobowiązany jest do podjęcia wszelkich działań w celu zapobieżenia powstaniu konfliktu interesów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o którym mowa w art. 61 Rozporządzenia Parlamentu Europejskiego i Rady (UE,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Euratom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2018/1046 z dnia 18 lipca 2018 r. w sprawie zasad finansowych mających zastosowanie do budżetu ogólnego Unii, zmieniające rozporządzenia (UE) nr 1296/2013, (UE) nr 1301/2013, (UE) nr 1303/2013, (UE) </a:t>
            </a:r>
            <a:br>
              <a:rPr lang="pl-PL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nr 1304/2013, (UE) nr 1309/2013, (UE) nr 1316/2013, (UE) nr 223/2014 i (UE) nr 283/2014 oraz decyzję nr 541/2014/UE, a także uchylające rozporządzenie (UE,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Euratom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nr 966/2012 (Dz.U.UE.L.2018.193.1 z dnia 30.07.2018 r.), </a:t>
            </a:r>
            <a: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powstałego </a:t>
            </a:r>
            <a:b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 związku z realizacją Projektu, w szczególności dotyczącego prowadzonych przez Beneficjenta</a:t>
            </a:r>
            <a:r>
              <a:rPr lang="pl-PL" sz="1600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/</a:t>
            </a:r>
            <a: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Partnera/Podmiot upoważniony do ponoszenia wydatków postępowań </a:t>
            </a:r>
            <a:b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udzielenie zamówienia.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2E5298-B3DB-5E81-D61C-09F060BDB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63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CB245-E7A8-B0CA-92C3-9662F0E8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Obowiązki informacyjne i promocyjne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62ABF-9DC8-F55F-7FA2-D49174157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48" y="1131590"/>
            <a:ext cx="7389547" cy="34563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Beneficjent jest zobowiązany do wypełniania obowiązków informacyjnych </a:t>
            </a:r>
            <a:br>
              <a:rPr lang="pl-PL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pl-PL" sz="1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 promocyjnych,  w tym informowania społeczeństwa o dofinansowaniu Projektu przez Unię Europejską.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latin typeface="+mn-lt"/>
                <a:cs typeface="Calibri" pitchFamily="34"/>
              </a:rPr>
              <a:t>Obowiązki, zakres wydatków oraz warunki kwalifikowalności wydatków w ramach informacji i promocji wynikają z: </a:t>
            </a:r>
          </a:p>
          <a:p>
            <a:pPr marL="495449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 err="1">
                <a:latin typeface="+mn-lt"/>
                <a:cs typeface="Calibri" pitchFamily="34"/>
              </a:rPr>
              <a:t>PoD</a:t>
            </a:r>
            <a:r>
              <a:rPr lang="pl-PL" sz="1700" dirty="0">
                <a:latin typeface="+mn-lt"/>
                <a:cs typeface="Calibri" pitchFamily="34"/>
              </a:rPr>
              <a:t>/</a:t>
            </a:r>
            <a:r>
              <a:rPr lang="pl-PL" sz="1700" dirty="0" err="1">
                <a:latin typeface="+mn-lt"/>
                <a:cs typeface="Calibri" pitchFamily="34"/>
              </a:rPr>
              <a:t>UoD</a:t>
            </a:r>
            <a:r>
              <a:rPr lang="pl-PL" sz="1700" dirty="0">
                <a:latin typeface="+mn-lt"/>
                <a:cs typeface="Calibri" pitchFamily="34"/>
              </a:rPr>
              <a:t>,</a:t>
            </a:r>
          </a:p>
          <a:p>
            <a:pPr marL="495449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latin typeface="+mn-lt"/>
                <a:cs typeface="Calibri" pitchFamily="34"/>
              </a:rPr>
              <a:t>Wytycznych w zakresie kwalifikowania wydatków,</a:t>
            </a:r>
          </a:p>
          <a:p>
            <a:pPr marL="495449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latin typeface="+mn-lt"/>
                <a:cs typeface="Calibri" pitchFamily="34"/>
              </a:rPr>
              <a:t>Katalogu wydatków kwalifikowanych,</a:t>
            </a:r>
          </a:p>
          <a:p>
            <a:pPr marL="495449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700" dirty="0">
                <a:latin typeface="+mn-lt"/>
                <a:cs typeface="Calibri" pitchFamily="34"/>
              </a:rPr>
              <a:t>Podręcznika wnioskodawcy i beneficjenta programów polityki spójności 2021-2027 w zakresie informacji i promocji.</a:t>
            </a:r>
            <a:endParaRPr lang="pl-PL" sz="17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C4B95E-9BF8-6FDC-24F5-CE4AB90B6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443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9CB245-E7A8-B0CA-92C3-9662F0E8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Obowiązki informacyjne i promocyjne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B62ABF-9DC8-F55F-7FA2-D49174157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48" y="1131590"/>
            <a:ext cx="7389547" cy="3456384"/>
          </a:xfrm>
        </p:spPr>
        <p:txBody>
          <a:bodyPr>
            <a:normAutofit/>
          </a:bodyPr>
          <a:lstStyle/>
          <a:p>
            <a:pPr marL="171450" marR="0" lvl="0" indent="-171450" algn="l" defTabSz="685800" rtl="0" fontAlgn="auto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224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W przypadku niewłaściwej realizacji obowiązków lub niewywiązania się przez Beneficjenta z obowiązków, IP wzywa Beneficjenta do podjęcia działań naprawczych. </a:t>
            </a:r>
          </a:p>
          <a:p>
            <a:pPr marL="171450" marR="0" lvl="0" indent="-171450" algn="l" defTabSz="685800" rtl="0" fontAlgn="auto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ts val="1224"/>
              <a:buBlip>
                <a:blip r:embed="rId2"/>
              </a:buBlip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W przypadku niewykonania działań naprawczych IP może pomniejszyć kwotę dofinansowania o wartość nie większą niż 3% tego dofinansowania, zgodnie </a:t>
            </a:r>
            <a:b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</a:br>
            <a: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z Wykazem pomniejszenia wartości dofinansowania Projektu w zakresie obowiązków komunikacyjnych, który stanowi Załącznik nr 7 do </a:t>
            </a:r>
            <a:r>
              <a:rPr lang="pl-PL" sz="1700" b="0" i="0" u="none" strike="noStrike" kern="1200" cap="none" spc="0" baseline="0" dirty="0" err="1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PoD</a:t>
            </a:r>
            <a: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/</a:t>
            </a:r>
            <a:r>
              <a:rPr lang="pl-PL" sz="1700" b="0" i="0" u="none" strike="noStrike" kern="1200" cap="none" spc="0" baseline="0" dirty="0" err="1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UoD</a:t>
            </a:r>
            <a:r>
              <a:rPr lang="pl-PL" sz="1700" b="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 - </a:t>
            </a:r>
            <a:r>
              <a:rPr lang="pl-PL" sz="1700" i="0" u="sng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Taryfikator korekt z tytułu niedochowania obowiązków informacyjnych </a:t>
            </a:r>
            <a:br>
              <a:rPr lang="pl-PL" sz="1700" i="0" u="sng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</a:br>
            <a:r>
              <a:rPr lang="pl-PL" sz="1700" i="0" u="sng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i promocyjnych</a:t>
            </a:r>
            <a:r>
              <a:rPr lang="pl-PL" sz="1700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  <a:ea typeface="Open Sans" pitchFamily="2"/>
                <a:cs typeface="Calibri" pitchFamily="34"/>
              </a:rPr>
              <a:t>.</a:t>
            </a:r>
            <a:endParaRPr lang="pl-PL" sz="17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C4B95E-9BF8-6FDC-24F5-CE4AB90B6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5464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32566-EF20-457A-506E-37F8830E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 – bez Aneksu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25431-B803-992C-6F5C-E24B5CE8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059582"/>
            <a:ext cx="7389547" cy="3600400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Bez konieczności akceptacji IP Beneficjent może dokonać: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przesunięć środków pomiędzy poszczególnymi kategoriami wydatków, wynikających z dostosowania budżetu Projektu do wartości udzielonych zamówień, o ile zamówienia zostały udzielone zgodnie z Wytycznymi w zakresie kwalifikowalności;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przesunięć środków do 20% wartości środków w odniesieniu do kategorii, z której 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są przesuwane środki, w stosunku do: </a:t>
            </a:r>
          </a:p>
          <a:p>
            <a:pPr marL="1143000" marR="8255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lphaLcParenR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pierwotnego 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1143000" marR="8255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lphaLcParenR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zaktualizowanego 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zatwierdzonego aneksem (jeśli dotyczy), </a:t>
            </a:r>
          </a:p>
          <a:p>
            <a:pPr marL="1143000" marR="8255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+mj-lt"/>
              <a:buAutoNum type="alphaLcParenR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 ile przesunięcia te są spowodowane przyczynami innymi niż określone 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pkt 1 oraz o ile są niezbędne do prawidłowej realizacji Projektu; </a:t>
            </a:r>
            <a:endParaRPr lang="pl-PL" sz="1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F063B1-DEB7-250D-D508-27AED6EE5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4864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78D83-4151-4196-2013-F472C7CF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 – bez Aneksu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CD2DC0-5E18-1D0C-19BE-531456D3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987574"/>
            <a:ext cx="7389547" cy="35436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l-PL" sz="1200" dirty="0">
              <a:latin typeface="+mn-lt"/>
            </a:endParaRPr>
          </a:p>
          <a:p>
            <a:pPr marL="571503" marR="260350" lvl="2" indent="-228600" fontAlgn="base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zmian w porozumieniu/umowie o partnerstwie, o ile zmiany te: nie dotyczą podziału zadań i odpowiedzialności pomiędzy stronami, nie dotyczą zmiany Partnerów Projektu, nie zagrażają prawidłowej realizacji Projektu;</a:t>
            </a:r>
          </a:p>
          <a:p>
            <a:pPr marL="571503" marR="260350" lvl="2" indent="-228600" fontAlgn="base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4"/>
            </a:pPr>
            <a: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ramach istniejącego budżetu na wynagrodzenia: </a:t>
            </a:r>
          </a:p>
          <a:p>
            <a:pPr marL="987425" marR="8255" lvl="2" indent="-182563" fontAlgn="base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AutoNum type="alphaLcParenR"/>
            </a:pPr>
            <a: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zmiany ról projektowych, tj. dodanie lub usunięcie, </a:t>
            </a:r>
          </a:p>
          <a:p>
            <a:pPr marL="987425" marR="8255" lvl="2" indent="-182563" fontAlgn="base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AutoNum type="alphaLcParenR"/>
            </a:pPr>
            <a: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zmiany wysokości wynagrodzenia w ramach danej roli projektowej, </a:t>
            </a:r>
            <a:b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</a:br>
            <a:r>
              <a:rPr lang="pl-PL" sz="19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tj. zwiększenie lub zmniejszenie,</a:t>
            </a:r>
          </a:p>
          <a:p>
            <a:pPr marL="987425" marR="8255" lvl="2" indent="-182563" fontAlgn="base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AutoNum type="alphaLcParenR"/>
            </a:pPr>
            <a:r>
              <a:rPr lang="pl-PL" sz="1900" dirty="0">
                <a:solidFill>
                  <a:srgbClr val="000000"/>
                </a:solidFill>
                <a:latin typeface="+mn-lt"/>
              </a:rPr>
              <a:t>zmiany formy </a:t>
            </a:r>
            <a:r>
              <a:rPr lang="pl-PL" sz="1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zatrudnienia/zaangażowania do Projektu, m.in. etat, dodatek.</a:t>
            </a:r>
            <a:endParaRPr lang="pl-PL"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cs typeface="Calibri" panose="020F0502020204030204" pitchFamily="34" charset="0"/>
            </a:endParaRPr>
          </a:p>
          <a:p>
            <a:pPr marL="450850" marR="8255" lvl="1" indent="-268288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200"/>
              <a:buNone/>
            </a:pPr>
            <a:r>
              <a:rPr lang="pl-PL" sz="1200" dirty="0">
                <a:solidFill>
                  <a:srgbClr val="000000"/>
                </a:solidFill>
                <a:latin typeface="+mn-lt"/>
              </a:rPr>
              <a:t> </a:t>
            </a:r>
            <a:endParaRPr lang="pl-PL" sz="1200" dirty="0">
              <a:latin typeface="+mn-lt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BE391D-0587-6142-1B84-34E234F20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7823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F8C71-E8F7-1B28-5F6D-2C267ADF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 wprowadzane Aneksem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B62E2-0B87-4F00-3985-A8BE7FBCB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75606"/>
            <a:ext cx="7389547" cy="325565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Zmiany wymagające akceptacji IP i wprowadzane Aneksem:</a:t>
            </a:r>
            <a:endParaRPr lang="pl-PL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zmiana wartości wydatków kwalifikowanych i dofinansowania Projektu;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zmiana okresu realizacji lub kwalifikowalności Projektu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zmiany w obrębie wskaźników produktu i rezultatu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zmiana Beneficjenta, Partnera lub Podmiotu upoważnionego do ponoszenia wydatków;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miana terminu realizacji poszczególnych zadań określonych we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8BEC27-2DEF-1C0B-0786-EE179180E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40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Obowiązki Beneficjenta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zachowania trwałości Projektu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realizacji Projektu zgodnie z obowiązującymi przepisami prawa krajowego i Unii Europejskiej, w szczególności politykami unijnymi, w tym z zasadami horyzontalnymi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z art. 9 Rozporządzenia ogólnego, Kartą Praw Podstawowych Unii Europejskiej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i Konwencją o prawach osób niepełnosprawnych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przeciwdziałania wystąpieniu nieprawidłowości, w tym nadużyć finansowych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+mn-lt"/>
              </a:rPr>
              <a:t>niezwłocznego i pisemnego poinformowania Instytucji Pośredniczącej (IP)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o problemach w realizacji Projektu, w szczególności o zamiarze zaprzestania jego realizacji.</a:t>
            </a:r>
          </a:p>
        </p:txBody>
      </p:sp>
    </p:spTree>
    <p:extLst>
      <p:ext uri="{BB962C8B-B14F-4D97-AF65-F5344CB8AC3E}">
        <p14:creationId xmlns:p14="http://schemas.microsoft.com/office/powerpoint/2010/main" val="2393257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06818-D5E9-843F-CEEB-7C8517EB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C4A945-0ED9-6C7F-F223-7B439674B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Zmiany dotyczące okresu realizacji Projektu nie powinny skutkować wydłużeniem okresu jego rzeczowej realizacji po dniu 31.12.2029 r.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IP po otrzymaniu zgłoszenia planowanej zmiany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każdorazowo sprawdza czy istnieje ryzyko, że w przypadku jej wprowadzenia Projekt przestałby spełniać kryteria wyboru projektów, których spełnienie było niezbędne, by Projekt mógł otrzymać dofinansowanie.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Nie jest dopuszczalna zmiana w Projekcie, w rezultacie której Projekt przestałby spełniać kryteria wyboru projektów.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EC59E7-1B0E-C4F6-3A59-1E75C5BBF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7478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CE74FB-C8BA-B703-CEAD-0FC47772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01E29-E2A4-8637-4274-87014C6C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226" y="1275606"/>
            <a:ext cx="7389547" cy="3255657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Beneficjent informuje IP o wszystkich planowanych zmianach oficjalnym pismem przed ich dokonaniem oraz nie później niż 21 dni przed zakończeniem rzeczowym realizacji Projektu.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IP może zająć stanowisko co do planowanej zmiany poprzez konsultację z podmiotami/ ekspertami zewnętrznymi.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Do czasu uzyskania zgody na zmianę Beneficjent</a:t>
            </a:r>
            <a:r>
              <a:rPr lang="pl-PL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/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Partner/Podmioty upoważnione do ponoszenia wydatków ponosi wydatki na własne ryzyko.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Jeżeli  IP wyrazi zgodę na wnioskowaną zmianę wówczas wydatki mogą zostać uznane za kwalifikowalne i podlegać rozliczeniu w ramach Projektu. Jeżeli wnioskowane zmiany zostaną zakwestionowane wydatki poniesione w ich wyniku zostają uznane za niekwalifikowalne.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A4B2F-404D-A853-82E0-2AF1A0CE9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4178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D63BE-A6B1-C346-BBE8-3AEEBC0A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Zmiany w projekcie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268A3-998E-2E25-284E-6D9C4A8B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491630"/>
            <a:ext cx="7389547" cy="303963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niezwłocznie informuje pisemnie IP o wszelkich okolicznościach mogących powodować naruszenie trwałości Projektu w rozumieniu art. 65 Rozporządzenia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nr 2021/1060.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Każdorazowo IP dokonuje oceny, czy wprowadzona do Projektu modyfikacja nie prowadzi do naruszenia trwałości Projektu.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9614EF-6A82-CF7A-A4C6-7927BD24E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538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303885-B238-10AD-E87A-D1345A5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E0E7A1-36B4-BE31-603B-82FF55BA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131590"/>
            <a:ext cx="7389547" cy="36004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Każda ze Stron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może je/ją rozwiązać z zachowaniem miesięcznego okresu wypowiedzenia w wyniku wystąpienia okoliczności niezależnych od Stron, które uniemożliwiają dalsze wykonywanie obowiązków.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IP może wypowiedzieć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z zachowaniem miesięcznego okresu wypowiedzenia m.in. w przypadku, gdy: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nie rozpoczął realizacji Projektu w terminie 6 miesięcy od daty zawarcia 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effectLst/>
                <a:latin typeface="+mn-lt"/>
                <a:ea typeface="Calibri" panose="020F0502020204030204" pitchFamily="34" charset="0"/>
              </a:rPr>
              <a:t>Beneficjent w terminie określonym przez IP nie usunął stwierdzonych nieprawidłowości, braków lub błędów w ramach Projektu, czy nie wdrożył rekomendacji zmierzających do zapobieżenia ich wystąpieniu;</a:t>
            </a:r>
          </a:p>
          <a:p>
            <a:pPr marL="228600" indent="-22860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FBCFA-E719-D727-FBC5-C66F5B264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8989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BFD999-0977-A3F4-9420-158BE664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6DEE37-44F3-A875-CAEE-1D6EFCDD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184209"/>
          </a:xfrm>
        </p:spPr>
        <p:txBody>
          <a:bodyPr>
            <a:normAutofit/>
          </a:bodyPr>
          <a:lstStyle/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dirty="0">
                <a:latin typeface="+mn-lt"/>
              </a:rPr>
              <a:t>Beneficjent nie przedłożył, pomimo pisemnego wezwania, wypełnionych poprawnie części sprawozdawczych w ramach składanych wniosków o płatność;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nie przedkłada wniosków o płatność zgodnie z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Beneficjent nie dokonuje promocji Projektu w sposób określony 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w trakcie realizacji Projektu wystąpią naruszenia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 lub inne okoliczności, które czynią niemożliwą lub niecelową dalszą realizację postanowień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endParaRPr lang="pl-PL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8EF209-C87C-8298-E429-3DDBF05EE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6697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56B318-7CAA-0EAA-4870-C790F993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B4103C-7D51-A396-6E3E-28925543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563638"/>
            <a:ext cx="7389547" cy="2967625"/>
          </a:xfrm>
        </p:spPr>
        <p:txBody>
          <a:bodyPr>
            <a:normAutofit/>
          </a:bodyPr>
          <a:lstStyle/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7"/>
              <a:tabLst>
                <a:tab pos="0" algn="l"/>
              </a:tabLst>
            </a:pP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 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Beneficjent nie złożył informacji i wyjaśnień na temat realizacji Projektu;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7"/>
              <a:tabLst>
                <a:tab pos="0" algn="l"/>
              </a:tabLs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zachodzi podejrzenie wystąpienia nadużycia finansowego, korupcji, konfliktu interesów lub innego przestępstwa na szkodę budżetu UE;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7"/>
              <a:tabLst>
                <a:tab pos="0" algn="l"/>
              </a:tabLs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nie realizuje działań zgodnych z zasadami horyzontalnymi,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do których stosowania zobowiązał się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lub podjął działania sprzeczne z zasadami, o których mowa w art. 9 Rozporządzenia ogólnego.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A6FCEB-1E21-D3E6-3E77-55B8765DD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840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2A7BEA-B570-6340-595D-266F9DF5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9A4413-FDA9-B938-9AA0-D665001E0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IP może rozwiązać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bez wypowiedzenia, ze skutkiem natychmiastowym m.in. jeśli: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Beneficjent/Partner/ Podmiot upoważniony do ponoszenia wydatków wykorzystał środki w całości lub w części na cel i zakres inny niż określony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Projekcie lub niezgodnie z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, niezgodnie z przepisami prawa;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 zaprzestał realizacji Projektu bądź w sposób rażący nie wywiązuje się ze swoich obowiązków określonych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w szczególności </a:t>
            </a:r>
            <a:b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 naruszeniem powszechnie obowiązujących przepisów prawa i pomimo wezwania do usunięcia naruszeń w terminie 14 dni od dnia doręczenia wezwania ich nie usuwa;</a:t>
            </a:r>
          </a:p>
          <a:p>
            <a:endParaRPr lang="pl-P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B298FC-76EB-C2E7-B9A5-B03495A24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0502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804A1-ACE5-8F4A-08CF-FE25128F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59A6E7-4280-5AA0-C2A6-3780CC5F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131590"/>
            <a:ext cx="7389547" cy="3399674"/>
          </a:xfrm>
        </p:spPr>
        <p:txBody>
          <a:bodyPr>
            <a:normAutofit lnSpcReduction="10000"/>
          </a:bodyPr>
          <a:lstStyle/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odmówił poddania się kontroli lub audytowi IP, Instytucji Zarządzającej FERC, bądź innych uprawnionych podmiotów lub utrudniał ich przeprowadzenie;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3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 na etapie ubiegania się lub udzielania dofinansowania, realizacji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lub utrzymania trwałości Projektu:</a:t>
            </a:r>
          </a:p>
          <a:p>
            <a:pPr marL="628653" marR="260350" lvl="2" indent="-28575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nie ujawnił dokumentów, oświadczeń lub informacji mających znaczenie dla udzielenia dofinansowania lub realizacji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,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albo</a:t>
            </a:r>
          </a:p>
          <a:p>
            <a:pPr marL="628653" marR="260350" lvl="2" indent="-28575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przedstawił dokumenty, oświadczenia lub informacje poświadczające nieprawdę, nierzetelne, nieprawdziwe, podrobione, przerobione, niepełne lub budzące uzasadnione wątpliwości co do ich prawdziwości i rzetelności lub wystawione przez osoby działające bez stosownego upoważnienia;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BE86AE-1AB5-8BB3-49DA-1B1EA2DFB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542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6DCE8-062F-79F0-7195-3C8C717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D74970-C090-BBEC-4295-1AC6048A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75606"/>
            <a:ext cx="7389547" cy="3255658"/>
          </a:xfrm>
        </p:spPr>
        <p:txBody>
          <a:bodyPr>
            <a:normAutofit/>
          </a:bodyPr>
          <a:lstStyle/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dopuścił się innych nadużyć finansowych w związku z realizacją Projektu;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Beneficjent rozpoczął realizację Projektu przed dniem rozpoczęcia okresu kwalifikowalności wydatków określonym 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l-PL" sz="16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UoD</a:t>
            </a: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Bez zgody IP Beneficjent dokonał istotnej zmiany Projektu - w szczególności zmiany, która może mieć wpływ na spełnianie kryteriów wyboru Projektu lub jego trwałość;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D96B6-2299-BEEB-7D0F-1422BCCC4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2460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D6152-4DA8-A603-323F-F2F6B3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7A7349-06E1-1E97-0AF9-AFAC6434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203598"/>
            <a:ext cx="7389547" cy="3327666"/>
          </a:xfrm>
        </p:spPr>
        <p:txBody>
          <a:bodyPr>
            <a:normAutofit/>
          </a:bodyPr>
          <a:lstStyle/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8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dopuścił się nieprawidłowości oraz nie usunął ich przyczyn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i efektów w terminie wskazanym przez podmiot dokonujący kontroli;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8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nie został osiągnięty cel Projektu rozumiany jako zrealizowanie wskaźników produktu określonych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8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naruszył trwałość Projektu w rozumieniu art. 65 Rozporządzenia ogólnego; </a:t>
            </a:r>
          </a:p>
          <a:p>
            <a:pPr marL="571503" marR="260350" lvl="2" indent="-228600" fontAlgn="base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+mj-lt"/>
              <a:buAutoNum type="arabicPeriod" startAt="8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w terminie określonym przez IP nie usunął stwierdzonych nieprawidłowości, braków lub błędów w ramach Projektu, czy nie wdrożył rekomendacji zmierzających do zapobieżenia ich wystąpieniu.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096A37-CF4C-9D18-F96A-9C9DBC5F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417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F94B9A-47A2-6B6D-8527-141075F1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Stosowanie wytycznych i innych dokumentów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965ADF-ECF2-25C5-2BDA-65AAC6FE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059582"/>
            <a:ext cx="7389547" cy="367240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600" dirty="0">
                <a:latin typeface="+mn-lt"/>
              </a:rPr>
              <a:t>Beneficjent ma obowiązek zapoznania się z treścią oraz stosowania: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Wytycznych dotyczących kwalifikowalności 2021-2027</a:t>
            </a:r>
            <a:endParaRPr lang="pl-PL" sz="16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Katalogu wydatków kwalifikowalnych II priorytetu programu Fundusze Europejskie </a:t>
            </a:r>
            <a:b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 Rozwój Cyfrowy 2021-2027, dostępnym na stronie: </a:t>
            </a:r>
            <a:r>
              <a:rPr lang="pl-PL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hlinkClick r:id="rId2"/>
              </a:rPr>
              <a:t>https://www.rozwojcyfrowy.gov.pl/strony/dowiedz-sie-wiecej-o-programie/prawoi-dokumenty/katalog-wydatkow-kwalifikowalnych-ii-priorytetu-programu-ferc2021-2027/</a:t>
            </a:r>
            <a:endParaRPr lang="pl-PL" sz="1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Wytycznych dotyczących realizacji zasad równościowych w ramach funduszy unijnych na lata 2021-2027</a:t>
            </a:r>
            <a:endParaRPr lang="pl-PL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Wytycznych dotyczących zagadnień związanych z przygotowaniem projektów inwestycyjnych, w tym hybrydowych na lata 2021-2027</a:t>
            </a:r>
            <a:endParaRPr lang="pl-PL" sz="12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4D2EAC-F67C-7BE8-3EF6-F91327277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4531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0B5694-9CF1-3CD3-1D2A-19E9451D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D29C9-84FE-DD7A-2420-A738D68B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318420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Niezależnie od przyczyny rozwiązania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cs typeface="Calibri" panose="020F0502020204030204" pitchFamily="34" charset="0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Beneficjent zobowiązany jest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do:</a:t>
            </a:r>
          </a:p>
          <a:p>
            <a:pPr marL="627063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niezwłocznego, nie później niż w ciągu 15 dni od dnia rozwiązania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, złożenia wniosku o płatność końcową wraz z wypełnioną częścią sprawozdawczą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z zakończenia realizacji Projektu;</a:t>
            </a:r>
          </a:p>
          <a:p>
            <a:pPr marL="627063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przechowywania, archiwizowania i udostępniania dokumentacji związanej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z realizacją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520D5A-9D53-DA27-1964-13D841267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4995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0B5694-9CF1-3CD3-1D2A-19E9451D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Rozwiązanie </a:t>
            </a:r>
            <a:r>
              <a:rPr lang="pl-PL" sz="22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dotyczy NPJB</a:t>
            </a:r>
            <a:endParaRPr lang="pl-PL" sz="22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2D29C9-84FE-DD7A-2420-A738D68B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635646"/>
            <a:ext cx="7389547" cy="289561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 rozwiązania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 Beneficjent jest zobowiązany do zwrotu całości otrzymanego dofinansowania wraz z odsetkami w wysokości określonej jak dla zaległości podatkowych. Odsetki naliczane są od dnia przekazania środków dofinansowania do dnia jego zwrotu.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zobowiązany jest do zwrotu odsetek bankowych.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Termin na zwrot to 30 dni od dnia rozwiązania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, na wskazane rachunki bankowe.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520D5A-9D53-DA27-1964-13D841267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256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obrazu 24">
            <a:extLst>
              <a:ext uri="{FF2B5EF4-FFF2-40B4-BE49-F238E27FC236}">
                <a16:creationId xmlns:a16="http://schemas.microsoft.com/office/drawing/2014/main" id="{56FCF974-57FB-FAC8-406E-BD7A151C5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1" b="8457"/>
          <a:stretch/>
        </p:blipFill>
        <p:spPr>
          <a:xfrm>
            <a:off x="1115616" y="195486"/>
            <a:ext cx="5904656" cy="3456384"/>
          </a:xfr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B9BDBF7E-6F3A-4119-AE68-66E9F2FC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 anchor="t">
            <a:normAutofit/>
          </a:bodyPr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5375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Stosowanie wytycznych i innych dokumentów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Podręcznika wnioskodawcy i beneficjenta Funduszy Europejskich na lata 2021 – 2027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zakresie informacji i promocji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Podręcznika dla Beneficjenta - Zgodność przedsięwzięć finansowanych ze środków Unii Europejskiej, w tym realizowanych w ramach Krajowego Planu Odbudowy i Zwiększania Odporności, z zasadą „nie czyń znaczącej szkody”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Stawek procentowych korekt finansowych i pomniejszeń dla poszczególnych kategorii nieprawidłowości indywidualnych stosowanych w zamówieniach, stanowiących załącznik do Wytycznych dotyczących sposobu korygowania nieprawidłowych wydatków na lata 2021-2027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pl-PL" sz="1600" u="sng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984434" y="367239"/>
            <a:ext cx="1224849" cy="249507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826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40C3AE-40E2-8C40-ADBF-1DDF0EB6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663369"/>
          </a:xfrm>
        </p:spPr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Stosowanie wytycznych i innych dokumentów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9A14DB-B47A-301C-C1FB-9D580486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 zmiany wytycznych i dokumentów Beneficjent/ Partnerzy/ Podmioty upoważnione do ponoszenia wydatków mają obowiązek stosowania się do ich aktualnej wersji, z zastrzeżeniem przepisów przejściowych.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W przypadku, gdy ogłoszona w trakcie realizacji Projektu (po zawarciu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) wersja Wytycznych dotyczących kwalifikowalności/ Katalogu wprowadza rozwiązania korzystniejsze dla Beneficjenta, dopuszcza się możliwość ich zastosowania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odniesieniu do wydatków poniesionych przed wejściem w życie nowego brzmienia wyżej wymienionych dokumentów.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857DA4-985B-F1FA-2858-71CC804A0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892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A2E8F-79B7-B4BA-E2AF-BE5634DE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Zasada odpowiedzialności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C78DB-1589-6916-36E9-B89FBD53B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zobowiązany jest do:</a:t>
            </a:r>
          </a:p>
          <a:p>
            <a:pPr marL="269875" indent="-9207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- realizacji Projektu w pełnym zakresie, w okresie wskazanym w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PoD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UoD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, z należytą starannością, ponosząc wydatki celowo, rzetelnie, racjonalnie i oszczędnie z zachowaniem zasady uzyskiwania najlepszych efektów z danych nakładów, zasady optymalnego doboru metod i środków służących osiągnięciu założonych celów, zgodnie z obowiązującymi przepisami prawa i zasadami obowiązującymi w ramach Programu oraz w sposób, który zapewni prawidłową i terminową realizację Projektu oraz osiągnięcie celów (produktów i rezultatów) zakładanych we </a:t>
            </a:r>
            <a:r>
              <a:rPr lang="pl-PL" sz="1600" dirty="0" err="1">
                <a:solidFill>
                  <a:srgbClr val="000000"/>
                </a:solidFill>
                <a:latin typeface="+mn-lt"/>
              </a:rPr>
              <a:t>WoD</a:t>
            </a:r>
            <a:r>
              <a:rPr lang="pl-PL" sz="16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endParaRPr lang="pl-PL" sz="120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2B540C-FA28-3A4F-1F88-0950FC23E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808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A2E8F-79B7-B4BA-E2AF-BE5634DE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>
                <a:latin typeface="+mn-lt"/>
              </a:rPr>
              <a:t>Zasada odpowiedzialności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C78DB-1589-6916-36E9-B89FBD53B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635646"/>
            <a:ext cx="7389547" cy="289561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ponosi odpowiedzialność wobec osób trzecich za szkody powstałe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w związku z realizacją Projektu.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000000"/>
                </a:solidFill>
                <a:latin typeface="+mn-lt"/>
              </a:rPr>
              <a:t>Beneficjent ponosi pełną odpowiedzialność wobec IP za działania osób trzecich zaangażowanych w realizację Projektu na podstawie Umowy Wykonawczej </a:t>
            </a:r>
            <a:br>
              <a:rPr lang="pl-PL" sz="1600" dirty="0">
                <a:solidFill>
                  <a:srgbClr val="000000"/>
                </a:solidFill>
                <a:latin typeface="+mn-lt"/>
              </a:rPr>
            </a:br>
            <a:r>
              <a:rPr lang="pl-PL" sz="1600" dirty="0">
                <a:solidFill>
                  <a:srgbClr val="000000"/>
                </a:solidFill>
                <a:latin typeface="+mn-lt"/>
              </a:rPr>
              <a:t>i ewentualnych umów zawieranych pomiędzy wykonawcą Umowy Wykonawczej, a jego podwykonawcami</a:t>
            </a:r>
            <a:r>
              <a:rPr lang="pl-PL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pl-PL" sz="16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2B540C-FA28-3A4F-1F88-0950FC23E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4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9C031-120F-4073-AC3D-E7DBF1C0F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83693-ef60-425a-b273-585e3fe453e9"/>
    <ds:schemaRef ds:uri="3361ad4d-7ab5-4428-8e8f-a55a688db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6EAA42-E4A0-4D4A-829E-A5B69517EFD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3361ad4d-7ab5-4428-8e8f-a55a688db929"/>
    <ds:schemaRef ds:uri="83783693-ef60-425a-b273-585e3fe453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41EFF9-AF8B-4C55-8768-225C2D905A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5763</TotalTime>
  <Words>3895</Words>
  <Application>Microsoft Office PowerPoint</Application>
  <PresentationFormat>Pokaz na ekranie (16:9)</PresentationFormat>
  <Paragraphs>287</Paragraphs>
  <Slides>52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7" baseType="lpstr">
      <vt:lpstr>Arial</vt:lpstr>
      <vt:lpstr>Calibri</vt:lpstr>
      <vt:lpstr>Open Sans</vt:lpstr>
      <vt:lpstr>Wingdings</vt:lpstr>
      <vt:lpstr>Motyw pakietu Office</vt:lpstr>
      <vt:lpstr>Porozumienie/ Umowa o dofinansowanie </vt:lpstr>
      <vt:lpstr> Obowiązki Beneficjenta  </vt:lpstr>
      <vt:lpstr> Obowiązki Beneficjenta</vt:lpstr>
      <vt:lpstr>Obowiązki Beneficjenta</vt:lpstr>
      <vt:lpstr>Stosowanie wytycznych i innych dokumentów</vt:lpstr>
      <vt:lpstr>Stosowanie wytycznych i innych dokumentów</vt:lpstr>
      <vt:lpstr>Stosowanie wytycznych i innych dokumentów</vt:lpstr>
      <vt:lpstr>Zasada odpowiedzialności</vt:lpstr>
      <vt:lpstr>Zasada odpowiedzialności</vt:lpstr>
      <vt:lpstr>Zasada odpowiedzialności</vt:lpstr>
      <vt:lpstr>Zasada odpowiedzialności</vt:lpstr>
      <vt:lpstr>Zasady wypłaty dofinansowania – dotyczy NPJB</vt:lpstr>
      <vt:lpstr>Zasady wypłaty dofinansowania – dotyczy NPJB</vt:lpstr>
      <vt:lpstr>Zasady wypłaty dofinansowania – dotyczy NPJB</vt:lpstr>
      <vt:lpstr>Zwrot środków – dotyczy NPJB </vt:lpstr>
      <vt:lpstr>Zwrot środków – dotyczy NPJB </vt:lpstr>
      <vt:lpstr>Rozliczanie Projektu </vt:lpstr>
      <vt:lpstr>Rozliczanie Projektu </vt:lpstr>
      <vt:lpstr>Rozliczanie Projektu </vt:lpstr>
      <vt:lpstr>Rozliczanie Projektu </vt:lpstr>
      <vt:lpstr>Rozliczanie Projektu </vt:lpstr>
      <vt:lpstr>Rozliczanie Projektu </vt:lpstr>
      <vt:lpstr>Rozliczanie Projektu </vt:lpstr>
      <vt:lpstr>Rozliczanie Projektu </vt:lpstr>
      <vt:lpstr>Wydatki niekwalifikowalne w toku weryfikacji wniosków  o płatność </vt:lpstr>
      <vt:lpstr>Wydatki niekwalifikowalne w toku weryfikacji wniosków  o płatność </vt:lpstr>
      <vt:lpstr>Nieprawidłowości </vt:lpstr>
      <vt:lpstr>Centralny system teleinformatyczny - CST2021 </vt:lpstr>
      <vt:lpstr>Obowiązki w zakresie przechowywania i udostępniania dokumentów </vt:lpstr>
      <vt:lpstr>Trwałość Projektu </vt:lpstr>
      <vt:lpstr>Wskaźniki</vt:lpstr>
      <vt:lpstr>Kontrola</vt:lpstr>
      <vt:lpstr>Udzielanie zamówień w ramach Projektu</vt:lpstr>
      <vt:lpstr>Plan działań antykorupcyjnych </vt:lpstr>
      <vt:lpstr>Obowiązki informacyjne i promocyjne</vt:lpstr>
      <vt:lpstr>Obowiązki informacyjne i promocyjne</vt:lpstr>
      <vt:lpstr>Zmiany w projekcie – bez Aneksu</vt:lpstr>
      <vt:lpstr>Zmiany w projekcie – bez Aneksu</vt:lpstr>
      <vt:lpstr>Zmiany w projekcie wprowadzane Aneksem</vt:lpstr>
      <vt:lpstr>Zmiany w projekcie</vt:lpstr>
      <vt:lpstr>Zmiany w projekcie</vt:lpstr>
      <vt:lpstr>Zmiany w projekcie</vt:lpstr>
      <vt:lpstr>Rozwiązanie PoD/ UoD</vt:lpstr>
      <vt:lpstr>Rozwiązanie PoD/ UoD</vt:lpstr>
      <vt:lpstr>Rozwiązanie PoD/ UoD</vt:lpstr>
      <vt:lpstr>Rozwiązanie PoD/ UoD</vt:lpstr>
      <vt:lpstr>Rozwiązanie PoD/ UoD</vt:lpstr>
      <vt:lpstr>Rozwiązanie PoD/ UoD</vt:lpstr>
      <vt:lpstr>Rozwiązanie PoD/ UoD</vt:lpstr>
      <vt:lpstr>Rozwiązanie PoD/ UoD</vt:lpstr>
      <vt:lpstr>Rozwiązanie UoD – dotyczy NPJB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Marzena Niewiadomska</cp:lastModifiedBy>
  <cp:revision>296</cp:revision>
  <dcterms:created xsi:type="dcterms:W3CDTF">2022-06-22T09:40:44Z</dcterms:created>
  <dcterms:modified xsi:type="dcterms:W3CDTF">2024-07-05T06:34:38Z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