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60" r:id="rId7"/>
    <p:sldId id="261" r:id="rId8"/>
    <p:sldId id="277" r:id="rId9"/>
    <p:sldId id="269" r:id="rId10"/>
    <p:sldId id="274" r:id="rId11"/>
    <p:sldId id="281" r:id="rId12"/>
    <p:sldId id="280" r:id="rId13"/>
    <p:sldId id="267" r:id="rId14"/>
    <p:sldId id="278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D0B6C0-510B-A84B-FBCF-92A1083EE8E7}" name="Kerner Agata" initials="KA" userId="S::agata.kerner@gum.gov.pl::81d9cb08-276d-4732-88cc-f302495d50d1" providerId="AD"/>
  <p188:author id="{B4EBFBF9-BEAC-3D11-CDDA-76BDB1649982}" name="Gruszczyński Maciej" initials="" userId="S::maciej.gruszczynski@gum.gov.pl::bdf77948-fb4b-4f91-98ee-7f0f2f8e12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4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0F76F-7A03-4BC3-B1B5-005231837D5F}" v="7" dt="2024-04-05T12:12:30.431"/>
    <p1510:client id="{D82E8B25-6339-A12C-E672-CC872478C158}" v="33" dt="2024-04-04T08:44:22.628"/>
    <p1510:client id="{DEFAE051-76C3-4E43-AEA7-3507D6C996C5}" v="92" dt="2024-04-04T08:44:24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95" autoAdjust="0"/>
  </p:normalViewPr>
  <p:slideViewPr>
    <p:cSldViewPr snapToGrid="0">
      <p:cViewPr varScale="1">
        <p:scale>
          <a:sx n="55" d="100"/>
          <a:sy n="55" d="100"/>
        </p:scale>
        <p:origin x="10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oanna.marczak@cyfra.gov.pl::2eaf09f3-aaeb-486c-aecb-e3f97e06763d" providerId="AD" clId="Web-{5A50F76F-7A03-4BC3-B1B5-005231837D5F}"/>
    <pc:docChg chg="addSld delSld modSld">
      <pc:chgData name="Marczak Joanna" userId="S::joanna.marczak@cyfra.gov.pl::2eaf09f3-aaeb-486c-aecb-e3f97e06763d" providerId="AD" clId="Web-{5A50F76F-7A03-4BC3-B1B5-005231837D5F}" dt="2024-04-05T12:12:30.431" v="6"/>
      <pc:docMkLst>
        <pc:docMk/>
      </pc:docMkLst>
      <pc:sldChg chg="add del">
        <pc:chgData name="Marczak Joanna" userId="S::joanna.marczak@cyfra.gov.pl::2eaf09f3-aaeb-486c-aecb-e3f97e06763d" providerId="AD" clId="Web-{5A50F76F-7A03-4BC3-B1B5-005231837D5F}" dt="2024-04-05T12:10:39.865" v="5"/>
        <pc:sldMkLst>
          <pc:docMk/>
          <pc:sldMk cId="2637632492" sldId="267"/>
        </pc:sldMkLst>
      </pc:sldChg>
      <pc:sldChg chg="add">
        <pc:chgData name="Marczak Joanna" userId="S::joanna.marczak@cyfra.gov.pl::2eaf09f3-aaeb-486c-aecb-e3f97e06763d" providerId="AD" clId="Web-{5A50F76F-7A03-4BC3-B1B5-005231837D5F}" dt="2024-04-05T12:12:30.431" v="6"/>
        <pc:sldMkLst>
          <pc:docMk/>
          <pc:sldMk cId="3077318102" sldId="278"/>
        </pc:sldMkLst>
      </pc:sldChg>
      <pc:sldChg chg="modSp add">
        <pc:chgData name="Marczak Joanna" userId="S::joanna.marczak@cyfra.gov.pl::2eaf09f3-aaeb-486c-aecb-e3f97e06763d" providerId="AD" clId="Web-{5A50F76F-7A03-4BC3-B1B5-005231837D5F}" dt="2024-04-05T12:10:05.583" v="3"/>
        <pc:sldMkLst>
          <pc:docMk/>
          <pc:sldMk cId="3851187599" sldId="280"/>
        </pc:sldMkLst>
        <pc:graphicFrameChg chg="mod modGraphic">
          <ac:chgData name="Marczak Joanna" userId="S::joanna.marczak@cyfra.gov.pl::2eaf09f3-aaeb-486c-aecb-e3f97e06763d" providerId="AD" clId="Web-{5A50F76F-7A03-4BC3-B1B5-005231837D5F}" dt="2024-04-05T12:10:05.583" v="3"/>
          <ac:graphicFrameMkLst>
            <pc:docMk/>
            <pc:sldMk cId="3851187599" sldId="280"/>
            <ac:graphicFrameMk id="6" creationId="{64178979-1203-8280-EF2F-D03B846DCF59}"/>
          </ac:graphicFrameMkLst>
        </pc:graphicFrameChg>
      </pc:sldChg>
      <pc:sldChg chg="add">
        <pc:chgData name="Marczak Joanna" userId="S::joanna.marczak@cyfra.gov.pl::2eaf09f3-aaeb-486c-aecb-e3f97e06763d" providerId="AD" clId="Web-{5A50F76F-7A03-4BC3-B1B5-005231837D5F}" dt="2024-04-05T12:09:39.785" v="0"/>
        <pc:sldMkLst>
          <pc:docMk/>
          <pc:sldMk cId="200593626" sldId="2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ata.kerner\AppData\Local\Microsoft\Windows\INetCache\Content.Outlook\D9WTW31G\Wyk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Arkusz1!$C$7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1" i="0" u="none" strike="noStrike" baseline="0" dirty="0">
                        <a:effectLst/>
                      </a:rPr>
                      <a:t>11 898 429,00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0BF-4CB8-8F95-2013BAD1F6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1" i="0" u="none" strike="noStrike" baseline="0" dirty="0">
                        <a:effectLst/>
                      </a:rPr>
                      <a:t>11 796 226,44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0BF-4CB8-8F95-2013BAD1F6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Arkusz1!$D$6:$E$6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Arkusz1!$D$7:$E$7</c:f>
              <c:numCache>
                <c:formatCode>#,##0.00</c:formatCode>
                <c:ptCount val="2"/>
                <c:pt idx="0">
                  <c:v>17600000</c:v>
                </c:pt>
                <c:pt idx="1">
                  <c:v>17576321.969999999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8-4291-ABE1-A9E0F73AB505}"/>
            </c:ext>
          </c:extLst>
        </c:ser>
        <c:ser>
          <c:idx val="1"/>
          <c:order val="1"/>
          <c:tx>
            <c:strRef>
              <c:f>Arkusz1!$C$8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1" i="0" u="none" strike="noStrike" baseline="0" dirty="0">
                        <a:effectLst/>
                      </a:rPr>
                      <a:t>10 069 640,46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0BF-4CB8-8F95-2013BAD1F6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i="0" u="none" strike="noStrike" baseline="0" dirty="0">
                        <a:effectLst/>
                      </a:rPr>
                      <a:t>9 983 146,44</a:t>
                    </a:r>
                    <a:r>
                      <a:rPr lang="en-US" sz="1200" b="1" i="0" u="none" strike="noStrike" baseline="0" dirty="0"/>
                      <a:t> </a:t>
                    </a:r>
                    <a:endParaRPr lang="en-US" sz="1200" b="1" i="0" u="none" strike="noStrike" kern="1200" baseline="0" dirty="0">
                      <a:solidFill>
                        <a:prstClr val="white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C7-47BE-B621-DD698F21CE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Arkusz1!$D$6:$E$6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Arkusz1!$D$8:$E$8</c:f>
              <c:numCache>
                <c:formatCode>#,##0.00</c:formatCode>
                <c:ptCount val="2"/>
                <c:pt idx="0">
                  <c:v>12729334.66</c:v>
                </c:pt>
                <c:pt idx="1">
                  <c:v>12573009.210000001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8-4291-ABE1-A9E0F73AB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3"/>
        <c:axId val="525087304"/>
        <c:axId val="525085344"/>
      </c:barChart>
      <c:catAx>
        <c:axId val="525087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5085344"/>
        <c:crosses val="autoZero"/>
        <c:auto val="1"/>
        <c:lblAlgn val="ctr"/>
        <c:lblOffset val="100"/>
        <c:noMultiLvlLbl val="0"/>
      </c:catAx>
      <c:valAx>
        <c:axId val="52508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25087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70822E-D3CC-42FE-855F-E18B8E91E87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5CFF5-4D74-4DA6-8437-58F49E436B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035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ramach realizacji usług zostały uruchomione niżej wymienione usługi publiczne (typu A2B):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Usługa wiarygodnej i niezawodnej dystrybucji sygnałów czasu urzędowego obowiązującego na obszarze Rzeczypospolitej Polskiej i sygnałów polskiej realizacji międzynarodowego uniwersalnego czasu koordynowanego UTC(PL) oraz monitorowania synchronizacji – stopień dojrzałości 5, w której rozróżniane są funkcjonalności takie jak: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monitorowania czasu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usługa uruchamiana jest w wyniku złożenia wniosku w formie elektronicznej, który tylko częściowo może być uzupełniany danymi będącymi w posiadaniu usługodawcy – z listy predefiniowanej. Po zainicjowaniu procesu załatwienia sprawy (synchronizacji z czasem urzędowym), usługodawca automatycznie dostarcza usługę. Poziom dojrzałości - transakcja (4).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dystrybucji PTP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usługa uruchamiana jest w wyniku złożenia wniosku w formie elektronicznej, który tylko częściowo może być uzupełniany danymi będącymi w posiadaniu usługodawcy – z listy predefiniowanej. Po zainicjowaniu procesu załatwienia sprawy (synchronizacji z czasem urzędowym), usługodawca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automatycznie dostarcza usługę. Poziom dojrzałości – transakcja (4).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l-PL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aplikacje wieloplatformowe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usługodawca automatycznie dostarcza usługę w zakresie odpowiednim do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sytuacji życiowej usługobiorcy bez konieczności składania formularzy (papierowych i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elektronicznych). Poziom dojrzałości - personalizacja (5).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pl-PL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radiowe sygnały kodowane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usługodawca automatycznie dostarcza usługę w zakresie odpowiednim do sytuacji życiowej usługobiorcy bez konieczności składania formularzy (papierowych i elektronicznych). Poziom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dojrzałości - personalizacja (5).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5CFF5-4D74-4DA6-8437-58F49E436BA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3145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5CFF5-4D74-4DA6-8437-58F49E436BAC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236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5CFF5-4D74-4DA6-8437-58F49E436BAC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495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5CFF5-4D74-4DA6-8437-58F49E436BAC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624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i="0" dirty="0">
              <a:solidFill>
                <a:srgbClr val="00206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5CFF5-4D74-4DA6-8437-58F49E436BAC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584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-czas.gum.gov.p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040826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 dirty="0">
                <a:solidFill>
                  <a:schemeClr val="bg1"/>
                </a:solidFill>
              </a:rPr>
              <a:t>e-</a:t>
            </a:r>
            <a:r>
              <a:rPr lang="pl-PL" sz="4800" dirty="0" err="1">
                <a:solidFill>
                  <a:schemeClr val="bg1"/>
                </a:solidFill>
              </a:rPr>
              <a:t>CzasPL</a:t>
            </a:r>
            <a:r>
              <a:rPr lang="pl-PL" sz="4800" dirty="0">
                <a:solidFill>
                  <a:schemeClr val="bg1"/>
                </a:solidFill>
              </a:rPr>
              <a:t> - System Niezawodnej i Wiarygodnej Dystrybucji Czasu Urzędowego na Obszarze RP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65763" y="2005846"/>
            <a:ext cx="1072919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Głównego Urzędu Miar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04224" y="3134360"/>
          <a:ext cx="12003932" cy="357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3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759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871"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Ryzyko niskiego poziomu korzystania z uruchomionych usług elektronicznych (usług czasu) przez grupy docelowe.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W celu minimalizacji  działamy w sposób  informacyjno-promocyjny w szczególności ukierunkowujemy na nasz system potencjalnych Klientów: firmy energetyczne, telekomunikacyjne, banki i instytucje finansowe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871"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spotkania się z niechęcią pracowników beneficjenta i jednostek powiązanych w stosunku do korzystania i obsługi usług elektronicznych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Niske</a:t>
                      </a:r>
                      <a:endParaRPr lang="pl-PL" sz="1400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 celu minimalizacji przeprowadzamy szkolenia obejmują osoby, które pracują w systemie. Szkolenia obejmują zarówno kwestie techniczne związane z obsługa sprzętu, jak i merytoryczne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55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braku dostępu Laboratorium do sieci szkieletowej i niemożność świadczenia usług z użyciem Internetu/ dedykowanych łączy światłowodowych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Niske</a:t>
                      </a:r>
                      <a:endParaRPr lang="pl-PL" sz="1400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 celu minimalizacji ryzyka beneficjent Dywersyfikuje dostawców i podpisał umowy o dostawę łącz z wieloma niezależnymi dostawcami.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 </a:t>
            </a:r>
            <a:r>
              <a:rPr lang="pl-PL" sz="4000" b="1" dirty="0" err="1">
                <a:solidFill>
                  <a:srgbClr val="002060"/>
                </a:solidFill>
                <a:cs typeface="Times New Roman" pitchFamily="18" charset="0"/>
              </a:rPr>
              <a:t>c.d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94034" y="2235380"/>
          <a:ext cx="12003932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7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3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75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Siła oddziaływania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871"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Ryzyko wystąpienia Czynników niezależnych od beneficjenta, lub zależnych pośrednio, wpływających negatywnie na ciągłość świadczonych usług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i="0" dirty="0">
                          <a:solidFill>
                            <a:srgbClr val="002060"/>
                          </a:solidFill>
                        </a:rPr>
                        <a:t>W celu minimalizacji ryzyka beneficjent przewidział szereg działań pozwalających na podniesienie dostępności i zwiększenie odporności systemu dystrybucji czasu na wpływ negatywnych czynników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31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18295" y="1905479"/>
            <a:ext cx="11473705" cy="46474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4800" b="1" dirty="0">
                <a:solidFill>
                  <a:schemeClr val="bg1"/>
                </a:solidFill>
              </a:rPr>
              <a:t>Katarzyna Borowicz</a:t>
            </a:r>
          </a:p>
          <a:p>
            <a:endParaRPr lang="pl-PL" sz="4800" b="1" dirty="0">
              <a:solidFill>
                <a:schemeClr val="bg1"/>
              </a:solidFill>
            </a:endParaRPr>
          </a:p>
          <a:p>
            <a:r>
              <a:rPr lang="pl-PL" sz="2800" b="1" i="1" dirty="0">
                <a:solidFill>
                  <a:schemeClr val="bg1"/>
                </a:solidFill>
              </a:rPr>
              <a:t>Zapraszamy do odwiedzenia platformy e-</a:t>
            </a:r>
            <a:r>
              <a:rPr lang="pl-PL" sz="2800" b="1" i="1" dirty="0" err="1">
                <a:solidFill>
                  <a:schemeClr val="bg1"/>
                </a:solidFill>
              </a:rPr>
              <a:t>CzasPL</a:t>
            </a:r>
            <a:r>
              <a:rPr lang="pl-PL" sz="2800" b="1" i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: </a:t>
            </a:r>
            <a:r>
              <a:rPr lang="pl-PL" sz="2800" b="1" i="1" u="sng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https://e-czas.gum.gov.pl/</a:t>
            </a:r>
            <a:r>
              <a:rPr lang="pl-PL" sz="2800" b="1" i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pl-PL" sz="2800" b="1" i="1" dirty="0">
                <a:solidFill>
                  <a:schemeClr val="bg1"/>
                </a:solidFill>
              </a:rPr>
              <a:t>oraz do śledzenia naszych nowych inicjatyw: www.gum.gov.pl</a:t>
            </a:r>
          </a:p>
          <a:p>
            <a:endParaRPr lang="pl-PL" sz="4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24277" y="1866722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en-US" dirty="0" err="1">
                <a:solidFill>
                  <a:srgbClr val="002060"/>
                </a:solidFill>
              </a:rPr>
              <a:t>Ministerstwo</a:t>
            </a:r>
            <a:r>
              <a:rPr lang="en-US" dirty="0">
                <a:solidFill>
                  <a:srgbClr val="002060"/>
                </a:solidFill>
              </a:rPr>
              <a:t> Rozwoju i </a:t>
            </a:r>
            <a:r>
              <a:rPr lang="en-US" dirty="0" err="1">
                <a:solidFill>
                  <a:srgbClr val="002060"/>
                </a:solidFill>
              </a:rPr>
              <a:t>Technologii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Urząd Miar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256290" y="512643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1049" y="5809376"/>
            <a:ext cx="108533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/>
              <a:t>Celem projektu jest dostarczenie e-usługi polegającej na dystrybucji sygnałów czasu i synchronizacji do wysokiej jakości polskiego czasu urzędowego a także usługi monitorowania rozbieżności czasu użytkownika, co łącznie przełoży się na zwiększenie niezawodności i wiarygodności systemów wykorzystywanych w gospodarce, w działalności podmiotów realizujących zadania publiczne i życiu publicznym w obszarach, w których czas odgrywa ważną rolę.</a:t>
            </a:r>
            <a:endParaRPr lang="pl-PL" sz="1600" dirty="0">
              <a:solidFill>
                <a:srgbClr val="002060"/>
              </a:solidFill>
            </a:endParaRP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40F74C54-3CB8-4674-B552-17F90B440E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10195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66A0DAC-731F-40F2-8101-4BC4D91B0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724286"/>
              </p:ext>
            </p:extLst>
          </p:nvPr>
        </p:nvGraphicFramePr>
        <p:xfrm>
          <a:off x="621049" y="3741441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2023-03-31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2023-11-30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-3928" y="228197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EE0D895E-4602-4249-94D9-6B1F3F7CC7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062476"/>
              </p:ext>
            </p:extLst>
          </p:nvPr>
        </p:nvGraphicFramePr>
        <p:xfrm>
          <a:off x="1033970" y="3054811"/>
          <a:ext cx="10124060" cy="3803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41797A61-AB32-7404-9A20-A82F8901E982}"/>
              </a:ext>
            </a:extLst>
          </p:cNvPr>
          <p:cNvSpPr txBox="1"/>
          <p:nvPr/>
        </p:nvSpPr>
        <p:spPr>
          <a:xfrm>
            <a:off x="798653" y="1481559"/>
            <a:ext cx="1022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Źródło finansowania: POPC, działanie 2.1 „Wysoka dostępność i jakość e-usług publicznych"</a:t>
            </a: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15246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742300"/>
              </p:ext>
            </p:extLst>
          </p:nvPr>
        </p:nvGraphicFramePr>
        <p:xfrm>
          <a:off x="623392" y="1773985"/>
          <a:ext cx="10848172" cy="4678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7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7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7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Serwery czasu (6x NTP i 3x PTP) z usługą oprogramowania, konfiguracji i szkoleń użytkowników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Infrastruktura sieciowo serwerowa ( router Firewall, serwery fizyczne wraz z oprogramowaniem)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Kompletny system PTP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Specjalistyczny sprzęt dla procesów związanych z generowaniem i dystrybucją sygnałów czasu - Maser Wodorowy, Zegar Cezowy (2 szt.), Dystrybutory częstotliwości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04.2023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195439"/>
                  </a:ext>
                </a:extLst>
              </a:tr>
              <a:tr h="551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Wieloplatformowa aplikacja na potrzeby synchronizacji urządzeń (bezpłatna, do pobrania przez użytkowników)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noProof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453368"/>
                  </a:ext>
                </a:extLst>
              </a:tr>
              <a:tr h="550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Kompletny system dystrybucji czasu za pomocą kodowanych sygnałów radiowych w paśmie fal długich wraz z opublikowaniem dokumentacji technicznej parametrów sygnału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053220"/>
                  </a:ext>
                </a:extLst>
              </a:tr>
              <a:tr h="630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Portal Czasu Urzędowego wraz z systemem monitorowania przez NTP synchronizacji do czasu UTC(PL) z uwierzytelnieniem lub bez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11.2023</a:t>
                      </a:r>
                      <a:endParaRPr lang="en-US" sz="14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047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tytuł 2">
            <a:extLst>
              <a:ext uri="{FF2B5EF4-FFF2-40B4-BE49-F238E27FC236}">
                <a16:creationId xmlns:a16="http://schemas.microsoft.com/office/drawing/2014/main" id="{2E0B8824-8113-4A57-F186-EBF2A39C8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3441" y="1512485"/>
            <a:ext cx="2484001" cy="295531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3600" b="1">
                <a:solidFill>
                  <a:srgbClr val="002060"/>
                </a:solidFill>
                <a:cs typeface="Times New Roman"/>
              </a:rPr>
              <a:t>PRODUKTY PROJEKTU</a:t>
            </a:r>
            <a:r>
              <a:rPr lang="pl-PL" sz="2000" b="1">
                <a:solidFill>
                  <a:srgbClr val="002060"/>
                </a:solidFill>
                <a:cs typeface="Times New Roman"/>
              </a:rPr>
              <a:t> interoperacyjność</a:t>
            </a:r>
          </a:p>
          <a:p>
            <a:pPr>
              <a:spcBef>
                <a:spcPts val="0"/>
              </a:spcBef>
            </a:pPr>
            <a:r>
              <a:rPr lang="pl-PL" sz="2000" b="1">
                <a:solidFill>
                  <a:srgbClr val="002060"/>
                </a:solidFill>
                <a:cs typeface="Times New Roman"/>
              </a:rPr>
              <a:t>(widok kooperacji aplikacji)</a:t>
            </a:r>
            <a:endParaRPr lang="pl-PL" sz="2000">
              <a:cs typeface="Times New Roman"/>
            </a:endParaRPr>
          </a:p>
        </p:txBody>
      </p:sp>
      <p:pic>
        <p:nvPicPr>
          <p:cNvPr id="28" name="Obraz 27">
            <a:extLst>
              <a:ext uri="{FF2B5EF4-FFF2-40B4-BE49-F238E27FC236}">
                <a16:creationId xmlns:a16="http://schemas.microsoft.com/office/drawing/2014/main" id="{88C06307-8F7D-74CE-91A0-E893B657FA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1" t="2011" r="2382"/>
          <a:stretch/>
        </p:blipFill>
        <p:spPr>
          <a:xfrm>
            <a:off x="2364799" y="1209040"/>
            <a:ext cx="9735762" cy="56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68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80233"/>
              </p:ext>
            </p:extLst>
          </p:nvPr>
        </p:nvGraphicFramePr>
        <p:xfrm>
          <a:off x="721481" y="2045779"/>
          <a:ext cx="10749037" cy="4301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7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val="3299920702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5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</a:t>
                      </a:r>
                      <a:b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pracowników podmiotów wykonujących zadania publiczne nie będących pracownikami IT, objętych wsparciem szkoleniowym 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3,00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pracowników podmiotów wykonujących zadania publiczne niebędących pracownikami IT, objętych wsparciem szkoleniowym - mężczyźni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3,00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usług publicznych udostępnionych on-line o stopniu dojrzałości co najmniej 4 - transakcja 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51977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Moc</a:t>
                      </a: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obliczeniowa</a:t>
                      </a: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serwerowni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teraflops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3,20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3,66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1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9063928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 cd.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84304"/>
              </p:ext>
            </p:extLst>
          </p:nvPr>
        </p:nvGraphicFramePr>
        <p:xfrm>
          <a:off x="695401" y="2347558"/>
          <a:ext cx="10749037" cy="2595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1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val="3348578558"/>
                    </a:ext>
                  </a:extLst>
                </a:gridCol>
                <a:gridCol w="1881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5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</a:t>
                      </a:r>
                      <a:b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4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Przestrzeń</a:t>
                      </a: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dyskowa</a:t>
                      </a: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serwerowni</a:t>
                      </a: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[TB]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TB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16,20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37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Liczba załatwionych spraw poprzez udostępnioną on-line usługę publiczną*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szt./rok</a:t>
                      </a:r>
                      <a:endParaRPr lang="en-US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rezultatu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601,00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(wskaźnik planowany do osiągnięcia w okresie trwałości projektu)</a:t>
                      </a:r>
                      <a:endParaRPr lang="en-US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9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dtytuł 2">
            <a:extLst>
              <a:ext uri="{FF2B5EF4-FFF2-40B4-BE49-F238E27FC236}">
                <a16:creationId xmlns:a16="http://schemas.microsoft.com/office/drawing/2014/main" id="{57840C59-5EED-4C31-6D8B-E7678B15D478}"/>
              </a:ext>
            </a:extLst>
          </p:cNvPr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178979-1203-8280-EF2F-D03B846DCF59}"/>
              </a:ext>
            </a:extLst>
          </p:cNvPr>
          <p:cNvGraphicFramePr>
            <a:graphicFrameLocks noGrp="1"/>
          </p:cNvGraphicFramePr>
          <p:nvPr/>
        </p:nvGraphicFramePr>
        <p:xfrm>
          <a:off x="702644" y="2235381"/>
          <a:ext cx="10793954" cy="3617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3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16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416">
                <a:tc>
                  <a:txBody>
                    <a:bodyPr/>
                    <a:lstStyle/>
                    <a:p>
                      <a:pPr algn="just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Jednoznaczne określenie, czy e-usługa nr 1 (Usługa monitorowania synchronizacji oraz wiarygodnej i niezawodnej dystrybucji sygnałów czasu urzędowego obowiązującego na obszarze Rzeczypospolitej Polskiej i sygnałów polskiej realizacji międzynarodowego uniwersalnego czasu koordynowanego UTC(PL)) będzie płatna czy będzie świadczona nieodpłatnie.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  <a:p>
                      <a:pPr algn="l"/>
                      <a:endParaRPr lang="pl-PL" sz="1400" b="0" kern="1200" dirty="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Usługa świadczona jest bezpłatnie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1150"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Wyjaśnienie dlaczego Portal Czasu Urzędowego wraz z systemem monitorowania przez NTP, zostanie uruchomiony dopiero w 2023 r., podczas gdy praktycznie cała niezbędna do tego celu infrastruktura teleinformatyczna zostanie wdrożona już w 2021 r.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Wyjaśnione na etapie wnioskowania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93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dtytuł 2">
            <a:extLst>
              <a:ext uri="{FF2B5EF4-FFF2-40B4-BE49-F238E27FC236}">
                <a16:creationId xmlns:a16="http://schemas.microsoft.com/office/drawing/2014/main" id="{57840C59-5EED-4C31-6D8B-E7678B15D478}"/>
              </a:ext>
            </a:extLst>
          </p:cNvPr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4178979-1203-8280-EF2F-D03B846DC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579976"/>
              </p:ext>
            </p:extLst>
          </p:nvPr>
        </p:nvGraphicFramePr>
        <p:xfrm>
          <a:off x="702644" y="2235380"/>
          <a:ext cx="10793954" cy="240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just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Przedstawienie związku projektu z Dyrektywą PARLAMENTU EUROPEJSKIEGO I RADY 2014/65/UE z dnia 15 maja 2014 r. w sprawie</a:t>
                      </a:r>
                    </a:p>
                    <a:p>
                      <a:pPr algn="just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rynków instrumentów finansowych.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Wyjaśnione na etapie wnioskowania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Jednoznacznie określenie udostępnianych usług opisanych w Rozdziale</a:t>
                      </a:r>
                    </a:p>
                    <a:p>
                      <a:pPr algn="l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2.2 (a2A, A2B, A2C).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Wyjaśnione na etapie wnioskowania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F80AEE3-2599-5614-027B-695188B576AD}"/>
              </a:ext>
            </a:extLst>
          </p:cNvPr>
          <p:cNvGraphicFramePr>
            <a:graphicFrameLocks noGrp="1"/>
          </p:cNvGraphicFramePr>
          <p:nvPr/>
        </p:nvGraphicFramePr>
        <p:xfrm>
          <a:off x="702644" y="4640365"/>
          <a:ext cx="10793954" cy="750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7017">
                  <a:extLst>
                    <a:ext uri="{9D8B030D-6E8A-4147-A177-3AD203B41FA5}">
                      <a16:colId xmlns:a16="http://schemas.microsoft.com/office/drawing/2014/main" val="473750892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4193278020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1605250179"/>
                    </a:ext>
                  </a:extLst>
                </a:gridCol>
              </a:tblGrid>
              <a:tr h="750596">
                <a:tc>
                  <a:txBody>
                    <a:bodyPr/>
                    <a:lstStyle/>
                    <a:p>
                      <a:pPr algn="l"/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Zapewnienie spójności opisów usług z Rozdziału 2.2 z opisami przy KPI w Rozdziale 2.1.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Wyjaśnione na etapie wnioskowania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42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18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176cc68-f091-4a7f-ad9e-67747a5f64ff">
      <UserInfo>
        <DisplayName>Cybulska Marzena</DisplayName>
        <AccountId>141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549DE58-4780-457B-A952-9F630A82A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16a7b07d-7760-4658-a246-42c323d163a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dd97134-1e8d-4084-90fd-9b95580b5c63"/>
    <ds:schemaRef ds:uri="http://www.w3.org/XML/1998/namespace"/>
    <ds:schemaRef ds:uri="http://purl.org/dc/dcmitype/"/>
    <ds:schemaRef ds:uri="bde771f4-4945-4d51-a6a1-cc2708d9e0bf"/>
    <ds:schemaRef ds:uri="f49d979b-eda2-496b-b632-60628040c0d9"/>
    <ds:schemaRef ds:uri="d176cc68-f091-4a7f-ad9e-67747a5f64f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917</Words>
  <Application>Microsoft Office PowerPoint</Application>
  <PresentationFormat>Panoramiczny</PresentationFormat>
  <Paragraphs>143</Paragraphs>
  <Slides>12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19</cp:revision>
  <dcterms:created xsi:type="dcterms:W3CDTF">2017-01-27T12:50:17Z</dcterms:created>
  <dcterms:modified xsi:type="dcterms:W3CDTF">2024-04-05T12:12:30Z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ediaServiceImageTags">
    <vt:lpwstr/>
  </property>
</Properties>
</file>