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358" r:id="rId2"/>
    <p:sldId id="359" r:id="rId3"/>
    <p:sldId id="270" r:id="rId4"/>
    <p:sldId id="356" r:id="rId5"/>
    <p:sldId id="363" r:id="rId6"/>
    <p:sldId id="355" r:id="rId7"/>
    <p:sldId id="357" r:id="rId8"/>
    <p:sldId id="354" r:id="rId9"/>
    <p:sldId id="360" r:id="rId10"/>
    <p:sldId id="366" r:id="rId11"/>
    <p:sldId id="365" r:id="rId12"/>
    <p:sldId id="367" r:id="rId13"/>
    <p:sldId id="368" r:id="rId14"/>
    <p:sldId id="369" r:id="rId15"/>
    <p:sldId id="370" r:id="rId16"/>
    <p:sldId id="353" r:id="rId17"/>
    <p:sldId id="362" r:id="rId1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C0B81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2" autoAdjust="0"/>
    <p:restoredTop sz="88863" autoAdjust="0"/>
  </p:normalViewPr>
  <p:slideViewPr>
    <p:cSldViewPr>
      <p:cViewPr>
        <p:scale>
          <a:sx n="75" d="100"/>
          <a:sy n="75" d="100"/>
        </p:scale>
        <p:origin x="-768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AC8F94-8249-4C1C-90C0-FFE9AD13FCE3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E6FF52-114A-413F-8592-8AB7B0AE3EB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1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6449206-A665-498C-85ED-A41DC92D51E7}" type="slidenum">
              <a:rPr lang="nl-NL" sz="1200">
                <a:latin typeface="+mn-lt"/>
              </a:rPr>
              <a:pPr algn="r">
                <a:defRPr/>
              </a:pPr>
              <a:t>1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E5E0294-8F6E-4FF1-BC03-AEEC171900A7}" type="slidenum">
              <a:rPr lang="nl-NL" sz="1200">
                <a:latin typeface="+mn-lt"/>
              </a:rPr>
              <a:pPr algn="r">
                <a:defRPr/>
              </a:pPr>
              <a:t>12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149791-F489-45B3-A3C6-540105DC9BA9}" type="slidenum">
              <a:rPr lang="nl-NL" sz="1200">
                <a:latin typeface="+mn-lt"/>
              </a:rPr>
              <a:pPr algn="r">
                <a:defRPr/>
              </a:pPr>
              <a:t>13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C7AB03F-395A-44C5-8211-2F5352325322}" type="slidenum">
              <a:rPr lang="nl-NL" sz="1200">
                <a:latin typeface="+mn-lt"/>
              </a:rPr>
              <a:pPr algn="r">
                <a:defRPr/>
              </a:pPr>
              <a:t>14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7B86445-6ADD-4BA5-A2E3-F6299A57CEF5}" type="slidenum">
              <a:rPr lang="nl-NL" sz="1200">
                <a:latin typeface="+mn-lt"/>
              </a:rPr>
              <a:pPr algn="r">
                <a:defRPr/>
              </a:pPr>
              <a:t>15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618C67-17DD-45BF-92BC-CF442CDEB51C}" type="slidenum">
              <a:rPr lang="nl-N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nl-NL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088FE67-B869-487C-BC60-806ED85B4B4D}" type="slidenum">
              <a:rPr lang="nl-NL" sz="1200">
                <a:latin typeface="+mn-lt"/>
              </a:rPr>
              <a:pPr algn="r">
                <a:defRPr/>
              </a:pPr>
              <a:t>4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D86D8D4-4BBB-4881-BCE4-F0B5E2D6353D}" type="slidenum">
              <a:rPr lang="nl-NL" sz="1200">
                <a:latin typeface="+mn-lt"/>
              </a:rPr>
              <a:pPr algn="r">
                <a:defRPr/>
              </a:pPr>
              <a:t>5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F0329-A26C-4E45-8634-E58DC47A81FF}" type="slidenum">
              <a:rPr lang="nl-NL" sz="1200">
                <a:latin typeface="+mn-lt"/>
              </a:rPr>
              <a:pPr algn="r">
                <a:defRPr/>
              </a:pPr>
              <a:t>7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BF2D747-4B9A-429D-9B23-A2471A84DEB2}" type="slidenum">
              <a:rPr lang="nl-NL" sz="1200">
                <a:latin typeface="+mn-lt"/>
              </a:rPr>
              <a:pPr algn="r">
                <a:defRPr/>
              </a:pPr>
              <a:t>8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3453FC4-516D-4DBA-8144-1B28B53810C9}" type="slidenum">
              <a:rPr lang="nl-NL" sz="1200">
                <a:latin typeface="+mn-lt"/>
              </a:rPr>
              <a:pPr algn="r">
                <a:defRPr/>
              </a:pPr>
              <a:t>9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CA42F19-F551-49B7-8A53-CB175CA5C059}" type="slidenum">
              <a:rPr lang="nl-NL" sz="1200">
                <a:latin typeface="+mn-lt"/>
              </a:rPr>
              <a:pPr algn="r">
                <a:defRPr/>
              </a:pPr>
              <a:t>10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5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1B96D6A-7265-4B46-9C9F-243BC4E255EB}" type="slidenum">
              <a:rPr lang="nl-NL" sz="1200">
                <a:latin typeface="+mn-lt"/>
              </a:rPr>
              <a:pPr algn="r">
                <a:defRPr/>
              </a:pPr>
              <a:t>11</a:t>
            </a:fld>
            <a:endParaRPr lang="nl-NL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a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Dowolny kształt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Dowolny kształt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11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54B5A47-5E7F-4CA1-8F04-5F5F5F36E5F5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12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5766D8E-85A0-4757-B67C-7141C3DED98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35CD9-BAD1-4328-BC76-DED2EFE3C709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1B082-81A0-4CCA-914A-A680F546A5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2A63-0F85-4BDF-9AE9-DBFE5143A1F3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939A-3F23-4F5C-A007-F9AA30D24F2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87BFB-8DFE-4901-9557-6A834BE711B0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CE0D1-BBF3-4829-BE70-F49CF8C93D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on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agon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9A0B84-460A-4172-A0B8-B7C581A759C4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7C7273-3A4C-44A3-989A-5ABADD58E2B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129930-51D1-4E89-BF10-946682412342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EB6668-0F2D-43ED-97B5-8EF8660BF5C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2CD5B8-BD3D-4B5C-A786-B0F7406F7B6D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9986A9-4440-447C-BBDE-B5603817F74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6F68A8-E56A-4245-AEFA-77B2BB3EF952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2C8EEE-D0A1-483A-802E-A775A74A29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88D3-FA1E-47E5-BD22-BB450C136463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2E417-3947-48D7-B064-F9FA389EBEA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ACBA2C-AD29-45A2-B2CA-5AC768372763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1F1ACCD-0A4E-4EE4-BA21-B61DB2F64F2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Dowolny kształt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gon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agon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F502C13-A0DC-42A1-A974-ADEC3C11DED6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12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94F3153-0E98-40E2-823B-3AAD1E9D061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9E3E314-83EE-4591-9851-367C964C2993}" type="datetimeFigureOut">
              <a:rPr lang="nl-NL"/>
              <a:pPr>
                <a:defRPr/>
              </a:pPr>
              <a:t>22-12-2020</a:t>
            </a:fld>
            <a:endParaRPr lang="nl-N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437E66-E8B0-409C-A3CE-72B566626B5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8" r:id="rId4"/>
    <p:sldLayoutId id="2147483699" r:id="rId5"/>
    <p:sldLayoutId id="2147483700" r:id="rId6"/>
    <p:sldLayoutId id="2147483694" r:id="rId7"/>
    <p:sldLayoutId id="2147483701" r:id="rId8"/>
    <p:sldLayoutId id="2147483702" r:id="rId9"/>
    <p:sldLayoutId id="2147483693" r:id="rId10"/>
    <p:sldLayoutId id="21474836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13"/>
          <p:cNvSpPr txBox="1">
            <a:spLocks noChangeArrowheads="1"/>
          </p:cNvSpPr>
          <p:nvPr/>
        </p:nvSpPr>
        <p:spPr bwMode="auto">
          <a:xfrm>
            <a:off x="0" y="4878388"/>
            <a:ext cx="9144000" cy="1979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>
                <a:latin typeface="Calibri" pitchFamily="34" charset="0"/>
              </a:rPr>
              <a:t>Przygotował:</a:t>
            </a:r>
          </a:p>
          <a:p>
            <a:pPr algn="r"/>
            <a:r>
              <a:rPr lang="pl-PL" b="1">
                <a:latin typeface="Calibri" pitchFamily="34" charset="0"/>
              </a:rPr>
              <a:t>mł. bryg. Artur SZYMANEK</a:t>
            </a:r>
          </a:p>
          <a:p>
            <a:pPr algn="r"/>
            <a:r>
              <a:rPr lang="pl-PL" b="1">
                <a:latin typeface="Calibri" pitchFamily="34" charset="0"/>
              </a:rPr>
              <a:t>mł. bryg. Damian SALETA</a:t>
            </a:r>
          </a:p>
          <a:p>
            <a:pPr algn="r"/>
            <a:r>
              <a:rPr lang="pl-PL" sz="1400">
                <a:latin typeface="Calibri" pitchFamily="34" charset="0"/>
              </a:rPr>
              <a:t>CS PSP w Częstochowie</a:t>
            </a:r>
          </a:p>
          <a:p>
            <a:pPr algn="r"/>
            <a:endParaRPr lang="pl-PL" sz="1400">
              <a:latin typeface="Calibri" pitchFamily="34" charset="0"/>
            </a:endParaRPr>
          </a:p>
          <a:p>
            <a:pPr algn="r"/>
            <a:endParaRPr lang="pl-PL" sz="1400">
              <a:latin typeface="Calibri" pitchFamily="34" charset="0"/>
            </a:endParaRPr>
          </a:p>
          <a:p>
            <a:pPr algn="r"/>
            <a:endParaRPr lang="pl-PL" sz="1400">
              <a:latin typeface="Calibri" pitchFamily="34" charset="0"/>
            </a:endParaRPr>
          </a:p>
          <a:p>
            <a:pPr algn="r"/>
            <a:endParaRPr lang="pl-PL" sz="1400">
              <a:latin typeface="Calibri" pitchFamily="34" charset="0"/>
            </a:endParaRPr>
          </a:p>
        </p:txBody>
      </p:sp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1619250" y="6165850"/>
            <a:ext cx="63373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>
                <a:latin typeface="Calibri" pitchFamily="34" charset="0"/>
              </a:rPr>
              <a:t>Opol</a:t>
            </a:r>
            <a:r>
              <a:rPr lang="pl-PL" sz="1400"/>
              <a:t>e</a:t>
            </a:r>
            <a:r>
              <a:rPr lang="pl-PL" sz="1400">
                <a:latin typeface="Calibri" pitchFamily="34" charset="0"/>
              </a:rPr>
              <a:t>, 12.10.2017 r.</a:t>
            </a:r>
          </a:p>
        </p:txBody>
      </p:sp>
      <p:sp>
        <p:nvSpPr>
          <p:cNvPr id="14340" name="AutoShape 16" descr="Image result for psp stra&amp;zdot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14341" name="Picture 17" descr="Image result for psp stra&amp;zd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868863"/>
            <a:ext cx="12842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8" descr="Image result for cs ps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5013325"/>
            <a:ext cx="15430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0" y="4249738"/>
            <a:ext cx="9144000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pl-PL" sz="2000" b="1"/>
              <a:t>Wykorzystanie metody SLICE-RS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pl-PL" sz="2000" b="1"/>
              <a:t>w taktyce gaszenia pożarów wewnętrznych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0" y="0"/>
            <a:ext cx="9144000" cy="884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pl-PL" sz="2000" b="1"/>
              <a:t>Warsztaty w zakresie doskonalenia zasad stosowania wentylacji taktycznej podczas gaszenia pożarów wewnętrznych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pl-PL" sz="1400"/>
              <a:t>CS PSP w Częstochowie – KW PSP w Opolu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09600" y="630238"/>
            <a:ext cx="4322763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46083" name="Prostokąt 16"/>
          <p:cNvSpPr>
            <a:spLocks noChangeArrowheads="1"/>
          </p:cNvSpPr>
          <p:nvPr/>
        </p:nvSpPr>
        <p:spPr bwMode="auto">
          <a:xfrm>
            <a:off x="4067175" y="1889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ZLOKALIZUJ MIEJSCE POŻARU</a:t>
            </a:r>
          </a:p>
        </p:txBody>
      </p:sp>
      <p:sp>
        <p:nvSpPr>
          <p:cNvPr id="46084" name="Tijdelijke aanduiding voor inhoud 2"/>
          <p:cNvSpPr txBox="1">
            <a:spLocks/>
          </p:cNvSpPr>
          <p:nvPr/>
        </p:nvSpPr>
        <p:spPr bwMode="auto">
          <a:xfrm>
            <a:off x="179388" y="188913"/>
            <a:ext cx="30241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LOCATE THE FIRE</a:t>
            </a:r>
            <a:endParaRPr lang="nl-NL" sz="2400" b="1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H="1">
            <a:off x="3348038" y="404813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23850" y="1204913"/>
            <a:ext cx="79930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Znalezienie miejsca pożaru jest kluczowe. Chcemy wiedzieć, gdzie jest pożar jest w danej chwili. Inaczej mówiąc, gdzie są przestrzenie, które stwarzają zagrożenie dla strażaków i mieszkańców budynku?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Badania przeprowadzone przez NIST w USA wskazują na duże znaczenie kamery termowizyjnej </a:t>
            </a:r>
            <a:r>
              <a:rPr lang="pl-PL">
                <a:solidFill>
                  <a:srgbClr val="FF0000"/>
                </a:solidFill>
              </a:rPr>
              <a:t>podczas wykonywania rozpoznania 360 stopni</a:t>
            </a:r>
            <a:r>
              <a:rPr lang="pl-PL"/>
              <a:t>.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Pozwala to KDR szybko zidentyfikować, które części budynku są bardziej nagrzane od innych.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09600" y="630238"/>
            <a:ext cx="4322763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44035" name="Prostokąt 16"/>
          <p:cNvSpPr>
            <a:spLocks noChangeArrowheads="1"/>
          </p:cNvSpPr>
          <p:nvPr/>
        </p:nvSpPr>
        <p:spPr bwMode="auto">
          <a:xfrm>
            <a:off x="395288" y="620713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Zidentyfikuj i kontroluj ścieżkę przepływu</a:t>
            </a:r>
          </a:p>
        </p:txBody>
      </p:sp>
      <p:sp>
        <p:nvSpPr>
          <p:cNvPr id="44036" name="Tijdelijke aanduiding voor inhoud 2"/>
          <p:cNvSpPr txBox="1">
            <a:spLocks/>
          </p:cNvSpPr>
          <p:nvPr/>
        </p:nvSpPr>
        <p:spPr bwMode="auto">
          <a:xfrm>
            <a:off x="179388" y="188913"/>
            <a:ext cx="62642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IDENTIFY AND CONTROL FLOW PATH</a:t>
            </a:r>
            <a:endParaRPr lang="nl-NL" sz="2400" b="1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flipH="1">
            <a:off x="6588125" y="40481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23850" y="1168400"/>
            <a:ext cx="83518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>
              <a:buFont typeface="Wingdings" pitchFamily="2" charset="2"/>
              <a:buChar char="q"/>
            </a:pPr>
            <a:r>
              <a:rPr lang="pl-PL"/>
              <a:t> KDR powinien zidentyfikować występowanie i/lub lokalizację ścieżki przepływu.</a:t>
            </a:r>
          </a:p>
          <a:p>
            <a:pPr marL="355600" indent="-355600">
              <a:buFont typeface="Wingdings" pitchFamily="2" charset="2"/>
              <a:buNone/>
            </a:pPr>
            <a:endParaRPr lang="pl-PL"/>
          </a:p>
          <a:p>
            <a:pPr marL="355600" indent="-355600">
              <a:buFont typeface="Wingdings" pitchFamily="2" charset="2"/>
              <a:buChar char="q"/>
            </a:pPr>
            <a:r>
              <a:rPr lang="pl-PL"/>
              <a:t> Należy podjąć starania, aby </a:t>
            </a:r>
            <a:r>
              <a:rPr lang="pl-PL" u="sng"/>
              <a:t>kontrolować wentylację i ścieżkę przepływu</a:t>
            </a:r>
            <a:r>
              <a:rPr lang="pl-PL"/>
              <a:t> w celu zabezpieczenia potencjalnych mieszkańców budynku i ograniczenia wzrostu pożaru.</a:t>
            </a:r>
          </a:p>
          <a:p>
            <a:pPr marL="355600" indent="-355600">
              <a:buFont typeface="Wingdings" pitchFamily="2" charset="2"/>
              <a:buChar char="q"/>
            </a:pPr>
            <a:endParaRPr lang="pl-PL"/>
          </a:p>
          <a:p>
            <a:pPr marL="355600" indent="-355600">
              <a:buFont typeface="Wingdings" pitchFamily="2" charset="2"/>
              <a:buChar char="q"/>
            </a:pPr>
            <a:r>
              <a:rPr lang="pl-PL"/>
              <a:t> Jeśli widoczna jest ścieżka przepływu, należy rozważyć zamykanie drzwi</a:t>
            </a:r>
            <a:br>
              <a:rPr lang="pl-PL"/>
            </a:br>
            <a:r>
              <a:rPr lang="pl-PL"/>
              <a:t>i okien, aby ograniczyć przepływ powietrza. </a:t>
            </a:r>
          </a:p>
          <a:p>
            <a:pPr marL="355600" indent="-355600">
              <a:buFont typeface="Wingdings" pitchFamily="2" charset="2"/>
              <a:buChar char="q"/>
            </a:pPr>
            <a:endParaRPr lang="pl-PL"/>
          </a:p>
          <a:p>
            <a:pPr marL="355600" indent="-355600">
              <a:buFont typeface="Wingdings" pitchFamily="2" charset="2"/>
              <a:buChar char="q"/>
            </a:pPr>
            <a:r>
              <a:rPr lang="pl-PL"/>
              <a:t> Podczas zamykania drzwi i okien, strażacy powinni być świadomi możliwości uratowania potencjalnych osób, które mogą znajdować się tuż przy drzwiach wyjściowych lub przy oknach. 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11188" y="620713"/>
            <a:ext cx="432276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50179" name="Prostokąt 16"/>
          <p:cNvSpPr>
            <a:spLocks noChangeArrowheads="1"/>
          </p:cNvSpPr>
          <p:nvPr/>
        </p:nvSpPr>
        <p:spPr bwMode="auto">
          <a:xfrm>
            <a:off x="323850" y="765175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Chłodź strefę spalania z bezpiecznej odległości</a:t>
            </a:r>
          </a:p>
        </p:txBody>
      </p:sp>
      <p:sp>
        <p:nvSpPr>
          <p:cNvPr id="50180" name="Tijdelijke aanduiding voor inhoud 2"/>
          <p:cNvSpPr txBox="1">
            <a:spLocks/>
          </p:cNvSpPr>
          <p:nvPr/>
        </p:nvSpPr>
        <p:spPr bwMode="auto">
          <a:xfrm>
            <a:off x="179388" y="260350"/>
            <a:ext cx="79930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COOL THE SPACE FROM THE SAFEST LOCATION</a:t>
            </a:r>
            <a:r>
              <a:rPr lang="pl-PL" sz="2400" b="1">
                <a:latin typeface="Calibri" pitchFamily="34" charset="0"/>
              </a:rPr>
              <a:t> </a:t>
            </a:r>
            <a:endParaRPr lang="nl-NL" sz="2400"/>
          </a:p>
        </p:txBody>
      </p:sp>
      <p:sp>
        <p:nvSpPr>
          <p:cNvPr id="50181" name="Line 12"/>
          <p:cNvSpPr>
            <a:spLocks noChangeShapeType="1"/>
          </p:cNvSpPr>
          <p:nvPr/>
        </p:nvSpPr>
        <p:spPr bwMode="auto">
          <a:xfrm flipH="1">
            <a:off x="7956550" y="40481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0182" name="Rectangle 19"/>
          <p:cNvSpPr>
            <a:spLocks noChangeArrowheads="1"/>
          </p:cNvSpPr>
          <p:nvPr/>
        </p:nvSpPr>
        <p:spPr bwMode="auto">
          <a:xfrm>
            <a:off x="323850" y="1265238"/>
            <a:ext cx="8280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Biorąc pod uwagę informacje uzyskane podczas rozpoznania (360</a:t>
            </a:r>
            <a:r>
              <a:rPr lang="en-US"/>
              <a:t>º</a:t>
            </a:r>
            <a:r>
              <a:rPr lang="pl-PL"/>
              <a:t>, BE-SAHF), lokalizowania miejsca pożaru i identyfikowania ścieżki przepływu, </a:t>
            </a:r>
            <a:r>
              <a:rPr lang="pl-PL">
                <a:solidFill>
                  <a:srgbClr val="FF0000"/>
                </a:solidFill>
              </a:rPr>
              <a:t>KDR określa</a:t>
            </a:r>
            <a:r>
              <a:rPr lang="pl-PL"/>
              <a:t>, czy i gdzie w budynku znajduje się wysoka temperatura oraz inne oznaki pożaru.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KDR określa najbezpieczniejszy i najbardziej bezpośredni sposób na podanie wody bezpośrednio do strefy objętej pożarem (udrożniony wylot/okno/drzwi i widoczne płomienie) – np. RESET/zmiękczanie pożaru lub w strefę zadymienia, występowania gorących gazów – np. pożary ukryte.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Głównym celem w tym kroku jest zmniejszenie zagrożenia termicznego dla strażaków i potencjalnych użytkowników, tak szybko, jak to możliwe. 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11188" y="620713"/>
            <a:ext cx="432276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52227" name="Prostokąt 16"/>
          <p:cNvSpPr>
            <a:spLocks noChangeArrowheads="1"/>
          </p:cNvSpPr>
          <p:nvPr/>
        </p:nvSpPr>
        <p:spPr bwMode="auto">
          <a:xfrm>
            <a:off x="5364163" y="26035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Ugaś pożar</a:t>
            </a:r>
          </a:p>
        </p:txBody>
      </p:sp>
      <p:sp>
        <p:nvSpPr>
          <p:cNvPr id="52228" name="Tijdelijke aanduiding voor inhoud 2"/>
          <p:cNvSpPr txBox="1">
            <a:spLocks/>
          </p:cNvSpPr>
          <p:nvPr/>
        </p:nvSpPr>
        <p:spPr bwMode="auto">
          <a:xfrm>
            <a:off x="1042988" y="2603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Extingiush the Fire</a:t>
            </a:r>
            <a:endParaRPr lang="nl-NL" sz="2400"/>
          </a:p>
        </p:txBody>
      </p:sp>
      <p:sp>
        <p:nvSpPr>
          <p:cNvPr id="52229" name="Line 12"/>
          <p:cNvSpPr>
            <a:spLocks noChangeShapeType="1"/>
          </p:cNvSpPr>
          <p:nvPr/>
        </p:nvSpPr>
        <p:spPr bwMode="auto">
          <a:xfrm flipH="1">
            <a:off x="4284663" y="47625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2230" name="Rectangle 19"/>
          <p:cNvSpPr>
            <a:spLocks noChangeArrowheads="1"/>
          </p:cNvSpPr>
          <p:nvPr/>
        </p:nvSpPr>
        <p:spPr bwMode="auto">
          <a:xfrm>
            <a:off x="468313" y="866775"/>
            <a:ext cx="78486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Po skontrolowaniu oznak pożaru i mogących wystąpić zagrożeń, pożar powinien zostać ugaszony w możliwie najbardziej bezpośredni sposób.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KDR powinien rozpoznać mogące wystąpić zagrożenia i powrócić do realizacji celu, którym jest gaszenia pożaru (I rota – linia gaśnicza wewnątrz oraz II rota – linia zabezpieczająca na zewnątrz).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KDR powinien zapewnić rotę asekuracyjną/zabezpieczającą - (Dowódca + Kierowca). 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11188" y="620713"/>
            <a:ext cx="432276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54275" name="Prostokąt 16"/>
          <p:cNvSpPr>
            <a:spLocks noChangeArrowheads="1"/>
          </p:cNvSpPr>
          <p:nvPr/>
        </p:nvSpPr>
        <p:spPr bwMode="auto">
          <a:xfrm>
            <a:off x="3924300" y="26035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Uratuj</a:t>
            </a:r>
          </a:p>
        </p:txBody>
      </p:sp>
      <p:sp>
        <p:nvSpPr>
          <p:cNvPr id="54276" name="Tijdelijke aanduiding voor inhoud 2"/>
          <p:cNvSpPr txBox="1">
            <a:spLocks/>
          </p:cNvSpPr>
          <p:nvPr/>
        </p:nvSpPr>
        <p:spPr bwMode="auto">
          <a:xfrm>
            <a:off x="1042988" y="2603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Rescue</a:t>
            </a:r>
            <a:endParaRPr lang="nl-NL" sz="2400"/>
          </a:p>
        </p:txBody>
      </p:sp>
      <p:sp>
        <p:nvSpPr>
          <p:cNvPr id="54277" name="Line 12"/>
          <p:cNvSpPr>
            <a:spLocks noChangeShapeType="1"/>
          </p:cNvSpPr>
          <p:nvPr/>
        </p:nvSpPr>
        <p:spPr bwMode="auto">
          <a:xfrm flipH="1">
            <a:off x="2771775" y="4762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4278" name="Rectangle 19"/>
          <p:cNvSpPr>
            <a:spLocks noChangeArrowheads="1"/>
          </p:cNvSpPr>
          <p:nvPr/>
        </p:nvSpPr>
        <p:spPr bwMode="auto">
          <a:xfrm>
            <a:off x="250825" y="692150"/>
            <a:ext cx="8424863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KDR uwzględnia możliwość prowadzenia czynności ratowniczych przez cały okres trwania akcji </a:t>
            </a:r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Strażacy powinni być przygotowani na ewakuację mieszkańców.</a:t>
            </a:r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Należy podkreślić, że często najlepszym działaniem może być stłumienie pożaru.</a:t>
            </a:r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KDR powinien na bieżąco ustalać wybór</a:t>
            </a:r>
            <a:br>
              <a:rPr lang="pl-PL"/>
            </a:br>
            <a:r>
              <a:rPr lang="pl-PL"/>
              <a:t>priorytetów  działań ratowniczych związanych z ewakuacją oraz prowadzeniem działań gaśniczych:</a:t>
            </a:r>
          </a:p>
          <a:p>
            <a:pPr marL="355600" indent="-355600" algn="just">
              <a:buFont typeface="Wingdings" pitchFamily="2" charset="2"/>
              <a:buNone/>
            </a:pPr>
            <a:r>
              <a:rPr lang="pl-PL"/>
              <a:t>	- </a:t>
            </a:r>
            <a:r>
              <a:rPr lang="pl-PL">
                <a:solidFill>
                  <a:srgbClr val="008000"/>
                </a:solidFill>
              </a:rPr>
              <a:t>EWAKUACJA vs. GASZENIE</a:t>
            </a:r>
          </a:p>
          <a:p>
            <a:pPr marL="355600" indent="-355600" algn="just">
              <a:buFont typeface="Wingdings" pitchFamily="2" charset="2"/>
              <a:buNone/>
            </a:pPr>
            <a:r>
              <a:rPr lang="pl-PL"/>
              <a:t>	- </a:t>
            </a:r>
            <a:r>
              <a:rPr lang="pl-PL">
                <a:solidFill>
                  <a:srgbClr val="FF0000"/>
                </a:solidFill>
              </a:rPr>
              <a:t>GASZENIE vs. EWAKUACJA</a:t>
            </a:r>
            <a:r>
              <a:rPr lang="pl-PL"/>
              <a:t> </a:t>
            </a:r>
          </a:p>
          <a:p>
            <a:pPr marL="355600" indent="-355600" algn="just">
              <a:buFont typeface="Wingdings" pitchFamily="2" charset="2"/>
              <a:buNone/>
            </a:pPr>
            <a:endParaRPr lang="pl-PL" b="1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 b="1"/>
              <a:t>Priorytety przy podejmowaniu decyzji taktycznych przez KDR:</a:t>
            </a:r>
          </a:p>
          <a:p>
            <a:pPr marL="355600" indent="-355600" algn="just">
              <a:buFont typeface="Wingdings" pitchFamily="2" charset="2"/>
              <a:buNone/>
            </a:pPr>
            <a:r>
              <a:rPr lang="pl-PL"/>
              <a:t>• Ratowanie życia</a:t>
            </a:r>
          </a:p>
          <a:p>
            <a:pPr marL="355600" indent="-355600" algn="just">
              <a:buFont typeface="Wingdings" pitchFamily="2" charset="2"/>
              <a:buNone/>
            </a:pPr>
            <a:r>
              <a:rPr lang="pl-PL"/>
              <a:t>• Stabilizacja warunków pożarowych – POŻAR SIĘ NIE ROZPRZESTRZENIA</a:t>
            </a:r>
          </a:p>
          <a:p>
            <a:pPr marL="355600" indent="-355600" algn="just">
              <a:buFont typeface="Wingdings" pitchFamily="2" charset="2"/>
              <a:buNone/>
            </a:pPr>
            <a:r>
              <a:rPr lang="pl-PL"/>
              <a:t>• Ratowanie mienia 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11188" y="620713"/>
            <a:ext cx="432276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56323" name="Prostokąt 16"/>
          <p:cNvSpPr>
            <a:spLocks noChangeArrowheads="1"/>
          </p:cNvSpPr>
          <p:nvPr/>
        </p:nvSpPr>
        <p:spPr bwMode="auto">
          <a:xfrm>
            <a:off x="3924300" y="260350"/>
            <a:ext cx="439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Zabezpiecz/Obroń </a:t>
            </a:r>
          </a:p>
        </p:txBody>
      </p:sp>
      <p:sp>
        <p:nvSpPr>
          <p:cNvPr id="56324" name="Tijdelijke aanduiding voor inhoud 2"/>
          <p:cNvSpPr txBox="1">
            <a:spLocks/>
          </p:cNvSpPr>
          <p:nvPr/>
        </p:nvSpPr>
        <p:spPr bwMode="auto">
          <a:xfrm>
            <a:off x="1042988" y="2603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SALVAGE</a:t>
            </a:r>
            <a:endParaRPr lang="nl-NL" sz="2400"/>
          </a:p>
        </p:txBody>
      </p:sp>
      <p:sp>
        <p:nvSpPr>
          <p:cNvPr id="56325" name="Line 12"/>
          <p:cNvSpPr>
            <a:spLocks noChangeShapeType="1"/>
          </p:cNvSpPr>
          <p:nvPr/>
        </p:nvSpPr>
        <p:spPr bwMode="auto">
          <a:xfrm flipH="1">
            <a:off x="2771775" y="4762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6326" name="Rectangle 19"/>
          <p:cNvSpPr>
            <a:spLocks noChangeArrowheads="1"/>
          </p:cNvSpPr>
          <p:nvPr/>
        </p:nvSpPr>
        <p:spPr bwMode="auto">
          <a:xfrm>
            <a:off x="323850" y="1341438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Strażacy powinni wydzielać strefy bezpieczne oraz zagrożone w celu kontrolowania rozprzestrzeniania się dymu i pożaru. 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323850" y="2781300"/>
            <a:ext cx="8564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l-PL"/>
              <a:t>Cokolwiek robisz, weź pod uwagę najnowsze badania dot. dynamiki pożaru, </a:t>
            </a:r>
          </a:p>
          <a:p>
            <a:pPr>
              <a:buFont typeface="Wingdings" pitchFamily="2" charset="2"/>
              <a:buChar char="q"/>
            </a:pPr>
            <a:r>
              <a:rPr lang="pl-PL"/>
              <a:t> dowiedz się o ich wynikach, </a:t>
            </a:r>
          </a:p>
          <a:p>
            <a:pPr>
              <a:buFont typeface="Wingdings" pitchFamily="2" charset="2"/>
              <a:buChar char="q"/>
            </a:pPr>
            <a:r>
              <a:rPr lang="pl-PL"/>
              <a:t> zrozum je, </a:t>
            </a:r>
          </a:p>
          <a:p>
            <a:pPr>
              <a:buFont typeface="Wingdings" pitchFamily="2" charset="2"/>
              <a:buChar char="q"/>
            </a:pPr>
            <a:r>
              <a:rPr lang="pl-PL"/>
              <a:t> włącz je do obecnie stosowanych metod.</a:t>
            </a:r>
            <a:r>
              <a:rPr lang="nl-NL"/>
              <a:t> </a:t>
            </a: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395288" y="1341438"/>
            <a:ext cx="8334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Metoda SLICE RS </a:t>
            </a:r>
          </a:p>
          <a:p>
            <a:r>
              <a:rPr lang="pl-PL"/>
              <a:t>to tylko jeden ze sposobów na przeprowadzenie działań taktycznych podczas pożaru.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395288" y="2349500"/>
            <a:ext cx="405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Ważną rzeczą jest </a:t>
            </a:r>
            <a:r>
              <a:rPr lang="pl-PL">
                <a:solidFill>
                  <a:srgbClr val="FF0000"/>
                </a:solidFill>
              </a:rPr>
              <a:t>podjęcie działania</a:t>
            </a:r>
            <a:r>
              <a:rPr lang="pl-PL"/>
              <a:t>. 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971550" y="4437063"/>
            <a:ext cx="7173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/>
              <a:t>Taktyka prowadzonych działań zależy od posiadanych sił i środków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395288" y="209550"/>
            <a:ext cx="1743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>
                <a:solidFill>
                  <a:srgbClr val="FF0000"/>
                </a:solidFill>
              </a:rPr>
              <a:t>WNIOSKI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rtlCol="0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l-PL" b="0" smtClean="0">
                <a:solidFill>
                  <a:schemeClr val="tx1"/>
                </a:solidFill>
                <a:effectLst/>
              </a:rPr>
              <a:t>Literatura: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pl-PL" smtClean="0"/>
          </a:p>
          <a:p>
            <a:r>
              <a:rPr lang="pl-PL" smtClean="0"/>
              <a:t>http://modernfirebehavior.com/</a:t>
            </a:r>
          </a:p>
          <a:p>
            <a:r>
              <a:rPr lang="pl-PL" smtClean="0"/>
              <a:t>http://www.leadingwithattitude.com/</a:t>
            </a:r>
            <a:endParaRPr lang="pl-PL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l-PL" sz="2800" smtClean="0">
                <a:solidFill>
                  <a:srgbClr val="FF0000"/>
                </a:solidFill>
                <a:effectLst/>
                <a:latin typeface="Arial" charset="0"/>
              </a:rPr>
              <a:t>Plan prezentacji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81138"/>
            <a:ext cx="8229600" cy="3316287"/>
          </a:xfrm>
        </p:spPr>
        <p:txBody>
          <a:bodyPr/>
          <a:lstStyle/>
          <a:p>
            <a:pPr marL="623888" indent="-514350">
              <a:buFont typeface="Wingdings 3" pitchFamily="18" charset="2"/>
              <a:buAutoNum type="arabicPeriod"/>
            </a:pPr>
            <a:r>
              <a:rPr lang="pl-PL" smtClean="0"/>
              <a:t>Przedstawienie wybranych metod i definicji w taktyce gaszenia pożarów wewnętrznych</a:t>
            </a:r>
          </a:p>
          <a:p>
            <a:pPr marL="623888" indent="-514350">
              <a:buFont typeface="Wingdings 3" pitchFamily="18" charset="2"/>
              <a:buAutoNum type="arabicPeriod"/>
            </a:pPr>
            <a:endParaRPr lang="pl-PL" smtClean="0"/>
          </a:p>
          <a:p>
            <a:pPr marL="623888" indent="-514350">
              <a:buFont typeface="Wingdings 3" pitchFamily="18" charset="2"/>
              <a:buAutoNum type="arabicPeriod"/>
            </a:pPr>
            <a:r>
              <a:rPr lang="pl-PL" smtClean="0"/>
              <a:t>Wyjaśnienie metody SLICE - 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Prostokąt 4"/>
          <p:cNvSpPr>
            <a:spLocks noChangeArrowheads="1"/>
          </p:cNvSpPr>
          <p:nvPr/>
        </p:nvSpPr>
        <p:spPr bwMode="auto">
          <a:xfrm>
            <a:off x="5795963" y="5876925"/>
            <a:ext cx="33480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l-PL" sz="1100">
              <a:solidFill>
                <a:schemeClr val="bg1"/>
              </a:solidFill>
              <a:latin typeface="Lucida Sans Unicode" pitchFamily="34" charset="0"/>
            </a:endParaRPr>
          </a:p>
        </p:txBody>
      </p:sp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33600"/>
            <a:ext cx="3995737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133600"/>
            <a:ext cx="4125913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50825" y="90488"/>
            <a:ext cx="3449638" cy="4333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800" b="1"/>
              <a:t>Metoda</a:t>
            </a:r>
            <a:r>
              <a:rPr lang="pl-PL" sz="2800" b="1">
                <a:solidFill>
                  <a:srgbClr val="FF0000"/>
                </a:solidFill>
              </a:rPr>
              <a:t> SLICE - RS</a:t>
            </a:r>
            <a:r>
              <a:rPr lang="pl-PL"/>
              <a:t> 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50825" y="620713"/>
            <a:ext cx="8353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/>
              <a:t>- </a:t>
            </a:r>
            <a:r>
              <a:rPr lang="pl-PL" sz="2000"/>
              <a:t>rodzaj taktycznego natarcia na pożar w budynku zmierzający do obniżenia temperatury wewnątrz, </a:t>
            </a:r>
            <a:r>
              <a:rPr lang="pl-PL" sz="2000">
                <a:solidFill>
                  <a:srgbClr val="FF0000"/>
                </a:solidFill>
              </a:rPr>
              <a:t>zanim strażacy wejdą do działań ratowniczo-gaśniczych</a:t>
            </a:r>
            <a:endParaRPr lang="nl-NL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rostokąt 4"/>
          <p:cNvSpPr>
            <a:spLocks noChangeArrowheads="1"/>
          </p:cNvSpPr>
          <p:nvPr/>
        </p:nvSpPr>
        <p:spPr bwMode="auto">
          <a:xfrm>
            <a:off x="5795963" y="5876925"/>
            <a:ext cx="33480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l-PL" sz="110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179388" y="115888"/>
            <a:ext cx="878522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 b="1"/>
              <a:t>Metoda VEIS</a:t>
            </a:r>
            <a:r>
              <a:rPr lang="pl-PL" sz="1600"/>
              <a:t> – działania taktyczne, kiedy strażacy wchodzą do budynku przez drzwi lub okno (otwór-ujście), w celu wyszukania miejsca pożaru lub zlokalizowania możliwych ofiar.</a:t>
            </a:r>
          </a:p>
          <a:p>
            <a:pPr algn="just"/>
            <a:endParaRPr lang="pl-PL" sz="1600"/>
          </a:p>
          <a:p>
            <a:pPr algn="just"/>
            <a:r>
              <a:rPr lang="pl-PL" sz="1600" b="1"/>
              <a:t>Priorytetem po wejściu do pomieszczenia</a:t>
            </a:r>
            <a:r>
              <a:rPr lang="pl-PL" sz="1600"/>
              <a:t> lub obszaru które będzie przeszukiwane, </a:t>
            </a:r>
            <a:r>
              <a:rPr lang="pl-PL" sz="1600" b="1"/>
              <a:t>jest</a:t>
            </a:r>
            <a:r>
              <a:rPr lang="pl-PL" sz="1600" b="1">
                <a:solidFill>
                  <a:srgbClr val="FF0000"/>
                </a:solidFill>
              </a:rPr>
              <a:t> zamknięcie drzwi do tej strefy</a:t>
            </a:r>
            <a:r>
              <a:rPr lang="pl-PL" sz="1600"/>
              <a:t> w celu odizolowania tego obszaru od strefy objętej pożarem.</a:t>
            </a:r>
          </a:p>
          <a:p>
            <a:pPr algn="just"/>
            <a:endParaRPr lang="pl-PL" sz="1600"/>
          </a:p>
          <a:p>
            <a:pPr algn="just"/>
            <a:r>
              <a:rPr lang="pl-PL" sz="1600"/>
              <a:t>Podczas wchodzenia do strefy pożarowej przez drzwi wejściowe, drzwi muszą być zamknięte i kontrolowane do momentu, w którym przestrzeń pożarowa będzie dodatkowo odizolowana lub nie zostanie podany prąd gaśniczy do tej strefy. </a:t>
            </a:r>
          </a:p>
          <a:p>
            <a:pPr algn="just"/>
            <a:endParaRPr lang="pl-PL" sz="1600"/>
          </a:p>
          <a:p>
            <a:pPr algn="just"/>
            <a:r>
              <a:rPr lang="pl-PL" sz="1600" b="1">
                <a:solidFill>
                  <a:srgbClr val="FF0000"/>
                </a:solidFill>
              </a:rPr>
              <a:t>Izolując strefę pożaru</a:t>
            </a:r>
            <a:r>
              <a:rPr lang="pl-PL" sz="1600"/>
              <a:t> </a:t>
            </a:r>
            <a:r>
              <a:rPr lang="pl-PL" sz="1600" b="1"/>
              <a:t>kontrolujemy ścieżkę przepływu</a:t>
            </a:r>
            <a:r>
              <a:rPr lang="pl-PL" sz="1600"/>
              <a:t> gazów pożarowych, ciepła i dymu </a:t>
            </a:r>
            <a:r>
              <a:rPr lang="pl-PL" sz="1600" u="sng"/>
              <a:t>w kierunku wylotu</a:t>
            </a:r>
            <a:r>
              <a:rPr lang="pl-PL" sz="1600"/>
              <a:t> (okno/drzwi), a także kontrolujemy </a:t>
            </a:r>
            <a:r>
              <a:rPr lang="pl-PL" sz="1600" u="sng"/>
              <a:t>przepływ powietrza od wlotu</a:t>
            </a:r>
            <a:r>
              <a:rPr lang="pl-PL" sz="1600"/>
              <a:t> (okno/drzwi) do strefy pożaru.</a:t>
            </a:r>
          </a:p>
        </p:txBody>
      </p:sp>
      <p:pic>
        <p:nvPicPr>
          <p:cNvPr id="19459" name="Picture 5" descr="Firefighter Training Drill: Vent, Enter, Isolate, Search (VEI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429000"/>
            <a:ext cx="5715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0" y="3573463"/>
            <a:ext cx="3276600" cy="11906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FF0000"/>
                </a:solidFill>
              </a:rPr>
              <a:t>Metoda VENT-ENTER-ISOLATE-SEARCH (V.E.I.S.)</a:t>
            </a:r>
            <a:r>
              <a:rPr lang="pl-PL">
                <a:solidFill>
                  <a:srgbClr val="FF0000"/>
                </a:solidFill>
              </a:rPr>
              <a:t> </a:t>
            </a:r>
          </a:p>
          <a:p>
            <a:r>
              <a:rPr lang="pl-PL"/>
              <a:t>(otwór-wejście-izolowanie-przeszukanie)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rostokąt 4"/>
          <p:cNvSpPr>
            <a:spLocks noChangeArrowheads="1"/>
          </p:cNvSpPr>
          <p:nvPr/>
        </p:nvSpPr>
        <p:spPr bwMode="auto">
          <a:xfrm>
            <a:off x="5795963" y="5876925"/>
            <a:ext cx="33480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l-PL" sz="110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250825" y="260350"/>
            <a:ext cx="8497888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2800" b="1"/>
              <a:t>ŚCIEŻKA PRZEPŁYWU</a:t>
            </a:r>
            <a:r>
              <a:rPr lang="pl-PL"/>
              <a:t> - ruch ciepła i dymu z obszaru o wyższym ciśnieniu występującym w strefie pożaru, w kierunku obszarów o niższym ciśnieniu poza strefą spalania, odbywający się przez drzwi, otwory okienne i konstrukcje dachowe. </a:t>
            </a:r>
          </a:p>
          <a:p>
            <a:endParaRPr lang="pl-PL"/>
          </a:p>
          <a:p>
            <a:pPr algn="just"/>
            <a:r>
              <a:rPr lang="pl-PL"/>
              <a:t>Gdy gorące gazy pożarowe przemieszczają się w kierunku obszarów niskiego ciśnienia, pożar wytwarzana dodatkową energię pobieraną z tlenu napływającego z obszarów o niskim ciśnieniu. </a:t>
            </a:r>
          </a:p>
          <a:p>
            <a:pPr algn="just"/>
            <a:endParaRPr lang="pl-PL"/>
          </a:p>
          <a:p>
            <a:pPr algn="just"/>
            <a:r>
              <a:rPr lang="pl-PL"/>
              <a:t>Należy pamiętać, iż z uwagi na występowanie różnych projektów budowlanych i występujących tam otworów, okna itp.), </a:t>
            </a:r>
            <a:r>
              <a:rPr lang="pl-PL" b="1">
                <a:solidFill>
                  <a:srgbClr val="FF0000"/>
                </a:solidFill>
              </a:rPr>
              <a:t>może istnieć kilka ścieżek przepływu</a:t>
            </a:r>
            <a:r>
              <a:rPr lang="pl-PL"/>
              <a:t> wewnątrz budynku.</a:t>
            </a:r>
          </a:p>
          <a:p>
            <a:pPr algn="just"/>
            <a:endParaRPr lang="pl-PL"/>
          </a:p>
          <a:p>
            <a:pPr algn="just"/>
            <a:r>
              <a:rPr lang="pl-PL"/>
              <a:t>Wszelkie czynności przeprowadzane na ścieżce przepływu powodują, że osoby znajdujące się na niej są w znacznym stopniu narażone na ryzyko zagrożenia, ze względu na zwiększony przepływ gazów pożarowych, ciepła i dymu.</a:t>
            </a:r>
            <a:r>
              <a:rPr lang="nl-NL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Tytuł 2"/>
          <p:cNvPicPr>
            <a:picLocks noGrp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3088"/>
          </a:xfrm>
          <a:solidFill>
            <a:schemeClr val="bg1"/>
          </a:solidFill>
        </p:spPr>
      </p:pic>
      <p:pic>
        <p:nvPicPr>
          <p:cNvPr id="235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692150"/>
            <a:ext cx="7993062" cy="5975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09600" y="630238"/>
            <a:ext cx="4322763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pic>
        <p:nvPicPr>
          <p:cNvPr id="2457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549275"/>
            <a:ext cx="6902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Prostokąt 20"/>
          <p:cNvSpPr>
            <a:spLocks noChangeArrowheads="1"/>
          </p:cNvSpPr>
          <p:nvPr/>
        </p:nvSpPr>
        <p:spPr bwMode="auto">
          <a:xfrm>
            <a:off x="4283075" y="1844675"/>
            <a:ext cx="288131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Kolejność działań</a:t>
            </a:r>
            <a:r>
              <a:rPr lang="pl-PL" sz="24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580" name="Prostokąt 20"/>
          <p:cNvSpPr>
            <a:spLocks noChangeArrowheads="1"/>
          </p:cNvSpPr>
          <p:nvPr/>
        </p:nvSpPr>
        <p:spPr bwMode="auto">
          <a:xfrm>
            <a:off x="1692275" y="4076700"/>
            <a:ext cx="2771775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Możliwe działania</a:t>
            </a:r>
          </a:p>
        </p:txBody>
      </p:sp>
      <p:sp>
        <p:nvSpPr>
          <p:cNvPr id="24581" name="Rectangle 13"/>
          <p:cNvSpPr>
            <a:spLocks noChangeArrowheads="1"/>
          </p:cNvSpPr>
          <p:nvPr/>
        </p:nvSpPr>
        <p:spPr bwMode="auto">
          <a:xfrm>
            <a:off x="1258888" y="115888"/>
            <a:ext cx="733425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solidFill>
                  <a:srgbClr val="FF0000"/>
                </a:solidFill>
              </a:rPr>
              <a:t>Cele taktyczne podczas pożaru w budynku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09600" y="630238"/>
            <a:ext cx="4322763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3238"/>
            <a:ext cx="54673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Prostokąt 16"/>
          <p:cNvSpPr>
            <a:spLocks noChangeArrowheads="1"/>
          </p:cNvSpPr>
          <p:nvPr/>
        </p:nvSpPr>
        <p:spPr bwMode="auto">
          <a:xfrm>
            <a:off x="5867400" y="1693863"/>
            <a:ext cx="3097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Rozpoznaj/Oceń wielkość</a:t>
            </a:r>
          </a:p>
        </p:txBody>
      </p:sp>
      <p:sp>
        <p:nvSpPr>
          <p:cNvPr id="26628" name="Prostokąt 17"/>
          <p:cNvSpPr>
            <a:spLocks noChangeArrowheads="1"/>
          </p:cNvSpPr>
          <p:nvPr/>
        </p:nvSpPr>
        <p:spPr bwMode="auto">
          <a:xfrm>
            <a:off x="5508625" y="400526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Zabezpiecz/Obroń</a:t>
            </a:r>
          </a:p>
        </p:txBody>
      </p:sp>
      <p:sp>
        <p:nvSpPr>
          <p:cNvPr id="26629" name="Prostokąt 18"/>
          <p:cNvSpPr>
            <a:spLocks noChangeArrowheads="1"/>
          </p:cNvSpPr>
          <p:nvPr/>
        </p:nvSpPr>
        <p:spPr bwMode="auto">
          <a:xfrm>
            <a:off x="5003800" y="3638550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Uratuj</a:t>
            </a:r>
          </a:p>
        </p:txBody>
      </p:sp>
      <p:sp>
        <p:nvSpPr>
          <p:cNvPr id="26630" name="Prostokąt 19"/>
          <p:cNvSpPr>
            <a:spLocks noChangeArrowheads="1"/>
          </p:cNvSpPr>
          <p:nvPr/>
        </p:nvSpPr>
        <p:spPr bwMode="auto">
          <a:xfrm>
            <a:off x="4138613" y="32781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Ugaś pożar</a:t>
            </a:r>
          </a:p>
        </p:txBody>
      </p:sp>
      <p:sp>
        <p:nvSpPr>
          <p:cNvPr id="26631" name="Prostokąt 20"/>
          <p:cNvSpPr>
            <a:spLocks noChangeArrowheads="1"/>
          </p:cNvSpPr>
          <p:nvPr/>
        </p:nvSpPr>
        <p:spPr bwMode="auto">
          <a:xfrm>
            <a:off x="5940425" y="206057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Zlokalizuj miejsce pożaru</a:t>
            </a:r>
          </a:p>
        </p:txBody>
      </p:sp>
      <p:sp>
        <p:nvSpPr>
          <p:cNvPr id="26632" name="Tijdelijke aanduiding voor inhoud 2"/>
          <p:cNvSpPr txBox="1">
            <a:spLocks/>
          </p:cNvSpPr>
          <p:nvPr/>
        </p:nvSpPr>
        <p:spPr bwMode="auto">
          <a:xfrm>
            <a:off x="323850" y="333375"/>
            <a:ext cx="84978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nl-NL" sz="2000" b="1">
                <a:solidFill>
                  <a:srgbClr val="FF0000"/>
                </a:solidFill>
              </a:rPr>
              <a:t>	</a:t>
            </a:r>
            <a:r>
              <a:rPr lang="pl-PL" sz="2000" b="1"/>
              <a:t>Metoda</a:t>
            </a:r>
            <a:r>
              <a:rPr lang="pl-PL" sz="2000" b="1">
                <a:solidFill>
                  <a:srgbClr val="FF0000"/>
                </a:solidFill>
              </a:rPr>
              <a:t> SLICE - RS</a:t>
            </a:r>
            <a:r>
              <a:rPr lang="pl-PL" sz="20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/>
              <a:t>- rodzaj taktycznego natarcia na pożar w budynku zmierzający do obniżenia temperatury wewnątrz, zanim strażacy wejdą do działań ratowniczo-gaśniczych</a:t>
            </a:r>
            <a:endParaRPr lang="nl-NL"/>
          </a:p>
        </p:txBody>
      </p:sp>
      <p:sp>
        <p:nvSpPr>
          <p:cNvPr id="26633" name="Prostokąt 20"/>
          <p:cNvSpPr>
            <a:spLocks noChangeArrowheads="1"/>
          </p:cNvSpPr>
          <p:nvPr/>
        </p:nvSpPr>
        <p:spPr bwMode="auto">
          <a:xfrm>
            <a:off x="4427538" y="2486025"/>
            <a:ext cx="4716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Zidentyfikuj i kontroluj ścieżkę przepływu</a:t>
            </a:r>
          </a:p>
        </p:txBody>
      </p:sp>
      <p:sp>
        <p:nvSpPr>
          <p:cNvPr id="26634" name="Prostokąt 20"/>
          <p:cNvSpPr>
            <a:spLocks noChangeArrowheads="1"/>
          </p:cNvSpPr>
          <p:nvPr/>
        </p:nvSpPr>
        <p:spPr bwMode="auto">
          <a:xfrm>
            <a:off x="5256213" y="2852738"/>
            <a:ext cx="3887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 b="1">
                <a:solidFill>
                  <a:srgbClr val="FF0000"/>
                </a:solidFill>
                <a:latin typeface="Calibri" pitchFamily="34" charset="0"/>
              </a:rPr>
              <a:t>Chłodź strefę spalania z bezpiecznej odległości </a:t>
            </a:r>
          </a:p>
        </p:txBody>
      </p:sp>
      <p:sp>
        <p:nvSpPr>
          <p:cNvPr id="26635" name="Line 13"/>
          <p:cNvSpPr>
            <a:spLocks noChangeShapeType="1"/>
          </p:cNvSpPr>
          <p:nvPr/>
        </p:nvSpPr>
        <p:spPr bwMode="auto">
          <a:xfrm flipH="1">
            <a:off x="1258888" y="1916113"/>
            <a:ext cx="4392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36" name="Line 14"/>
          <p:cNvSpPr>
            <a:spLocks noChangeShapeType="1"/>
          </p:cNvSpPr>
          <p:nvPr/>
        </p:nvSpPr>
        <p:spPr bwMode="auto">
          <a:xfrm flipH="1">
            <a:off x="2124075" y="2276475"/>
            <a:ext cx="3670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37" name="Line 15"/>
          <p:cNvSpPr>
            <a:spLocks noChangeShapeType="1"/>
          </p:cNvSpPr>
          <p:nvPr/>
        </p:nvSpPr>
        <p:spPr bwMode="auto">
          <a:xfrm flipH="1">
            <a:off x="4211638" y="27082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38" name="Line 16"/>
          <p:cNvSpPr>
            <a:spLocks noChangeShapeType="1"/>
          </p:cNvSpPr>
          <p:nvPr/>
        </p:nvSpPr>
        <p:spPr bwMode="auto">
          <a:xfrm flipH="1">
            <a:off x="4932363" y="30686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39" name="Line 17"/>
          <p:cNvSpPr>
            <a:spLocks noChangeShapeType="1"/>
          </p:cNvSpPr>
          <p:nvPr/>
        </p:nvSpPr>
        <p:spPr bwMode="auto">
          <a:xfrm flipH="1">
            <a:off x="2555875" y="342900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40" name="Line 18"/>
          <p:cNvSpPr>
            <a:spLocks noChangeShapeType="1"/>
          </p:cNvSpPr>
          <p:nvPr/>
        </p:nvSpPr>
        <p:spPr bwMode="auto">
          <a:xfrm flipH="1">
            <a:off x="1187450" y="3860800"/>
            <a:ext cx="3670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6641" name="Line 19"/>
          <p:cNvSpPr>
            <a:spLocks noChangeShapeType="1"/>
          </p:cNvSpPr>
          <p:nvPr/>
        </p:nvSpPr>
        <p:spPr bwMode="auto">
          <a:xfrm flipH="1">
            <a:off x="1187450" y="4221163"/>
            <a:ext cx="417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09600" y="630238"/>
            <a:ext cx="4322763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nl-NL" sz="1600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28674" name="Prostokąt 16"/>
          <p:cNvSpPr>
            <a:spLocks noChangeArrowheads="1"/>
          </p:cNvSpPr>
          <p:nvPr/>
        </p:nvSpPr>
        <p:spPr bwMode="auto">
          <a:xfrm>
            <a:off x="2484438" y="115888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b="1">
                <a:solidFill>
                  <a:srgbClr val="FF0000"/>
                </a:solidFill>
              </a:rPr>
              <a:t>ROZPOZNAJ SYTUACJĘ/OCEŃ WIELKOŚĆ</a:t>
            </a:r>
          </a:p>
        </p:txBody>
      </p:sp>
      <p:sp>
        <p:nvSpPr>
          <p:cNvPr id="28675" name="Tijdelijke aanduiding voor inhoud 2"/>
          <p:cNvSpPr txBox="1">
            <a:spLocks/>
          </p:cNvSpPr>
          <p:nvPr/>
        </p:nvSpPr>
        <p:spPr bwMode="auto">
          <a:xfrm>
            <a:off x="395288" y="188913"/>
            <a:ext cx="1368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pl-PL" sz="2400" b="1"/>
              <a:t>SIZE UP</a:t>
            </a:r>
            <a:r>
              <a:rPr lang="pl-PL" sz="2400" b="1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nl-NL" sz="2400"/>
          </a:p>
        </p:txBody>
      </p:sp>
      <p:sp>
        <p:nvSpPr>
          <p:cNvPr id="28676" name="Line 12"/>
          <p:cNvSpPr>
            <a:spLocks noChangeShapeType="1"/>
          </p:cNvSpPr>
          <p:nvPr/>
        </p:nvSpPr>
        <p:spPr bwMode="auto">
          <a:xfrm flipH="1">
            <a:off x="1763713" y="3333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8677" name="Rectangle 19"/>
          <p:cNvSpPr>
            <a:spLocks noChangeArrowheads="1"/>
          </p:cNvSpPr>
          <p:nvPr/>
        </p:nvSpPr>
        <p:spPr bwMode="auto">
          <a:xfrm>
            <a:off x="179388" y="1412875"/>
            <a:ext cx="878522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pl-PL">
                <a:solidFill>
                  <a:srgbClr val="FF0000"/>
                </a:solidFill>
              </a:rPr>
              <a:t>Rozpoznanie</a:t>
            </a:r>
            <a:r>
              <a:rPr lang="pl-PL"/>
              <a:t> pozostaje kamieniem milowym działań taktycznych prowadzonych przez Straż Pożarną.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W tym celu wykonujemy (DOWÓDCY) okrążenie budynku o </a:t>
            </a:r>
            <a:r>
              <a:rPr lang="pl-PL">
                <a:solidFill>
                  <a:srgbClr val="FF0000"/>
                </a:solidFill>
              </a:rPr>
              <a:t>360 stopni </a:t>
            </a:r>
            <a:r>
              <a:rPr lang="pl-PL"/>
              <a:t>i informujemy Stanowisko Kierowania o podjętym zamiarze taktycznym (natarcie na pożar, obrona, ratowanie życia). </a:t>
            </a:r>
          </a:p>
          <a:p>
            <a:pPr marL="355600" indent="-355600" algn="just">
              <a:buFont typeface="Wingdings" pitchFamily="2" charset="2"/>
              <a:buChar char="q"/>
            </a:pPr>
            <a:endParaRPr lang="pl-PL"/>
          </a:p>
          <a:p>
            <a:pPr marL="355600" indent="-355600" algn="just">
              <a:buFont typeface="Wingdings" pitchFamily="2" charset="2"/>
              <a:buChar char="q"/>
            </a:pPr>
            <a:r>
              <a:rPr lang="pl-PL"/>
              <a:t>Przekazujemy informacje m.in. o panujących warunkach, konstrukcji budynku, prosimy o dodatkowe siły i środki, itd.</a:t>
            </a:r>
            <a:r>
              <a:rPr lang="nl-NL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9845</TotalTime>
  <Words>894</Words>
  <Application>Microsoft Office PowerPoint</Application>
  <PresentationFormat>Pokaz na ekranie (4:3)</PresentationFormat>
  <Paragraphs>124</Paragraphs>
  <Slides>17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Hol</vt:lpstr>
      <vt:lpstr>Prezentacja programu PowerPoint</vt:lpstr>
      <vt:lpstr>Plan prezentacji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Literatura:</vt:lpstr>
    </vt:vector>
  </TitlesOfParts>
  <Company>Gemeente Deventer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deen</dc:creator>
  <cp:lastModifiedBy>Stajszczak Magdalena</cp:lastModifiedBy>
  <cp:revision>353</cp:revision>
  <dcterms:created xsi:type="dcterms:W3CDTF">2011-03-20T07:36:49Z</dcterms:created>
  <dcterms:modified xsi:type="dcterms:W3CDTF">2020-12-22T13:41:38Z</dcterms:modified>
</cp:coreProperties>
</file>