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02" y="-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14.12.2020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10583134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</a:rPr>
              <a:t>Projekt </a:t>
            </a:r>
          </a:p>
          <a:p>
            <a:pPr algn="ctr"/>
            <a:r>
              <a:rPr lang="pl-PL" sz="4800" dirty="0" smtClean="0">
                <a:solidFill>
                  <a:schemeClr val="bg1"/>
                </a:solidFill>
              </a:rPr>
              <a:t>„</a:t>
            </a:r>
            <a:r>
              <a:rPr lang="pl-PL" sz="4800" b="1" dirty="0">
                <a:solidFill>
                  <a:schemeClr val="bg1"/>
                </a:solidFill>
              </a:rPr>
              <a:t>Budowa i wdrożenie </a:t>
            </a:r>
            <a:endParaRPr lang="pl-PL" sz="4800" b="1" dirty="0" smtClean="0">
              <a:solidFill>
                <a:schemeClr val="bg1"/>
              </a:solidFill>
            </a:endParaRPr>
          </a:p>
          <a:p>
            <a:pPr algn="ctr"/>
            <a:r>
              <a:rPr lang="pl-PL" sz="4800" b="1" dirty="0" smtClean="0">
                <a:solidFill>
                  <a:schemeClr val="bg1"/>
                </a:solidFill>
              </a:rPr>
              <a:t>Systemu </a:t>
            </a:r>
            <a:r>
              <a:rPr lang="pl-PL" sz="4800" b="1" dirty="0">
                <a:solidFill>
                  <a:schemeClr val="bg1"/>
                </a:solidFill>
              </a:rPr>
              <a:t>Poboru Opłaty Elektronicznej Krajowej Administracji Skarbowej </a:t>
            </a:r>
            <a:endParaRPr lang="pl-PL" sz="4800" b="1" dirty="0" smtClean="0">
              <a:solidFill>
                <a:schemeClr val="bg1"/>
              </a:solidFill>
            </a:endParaRPr>
          </a:p>
          <a:p>
            <a:pPr algn="ctr"/>
            <a:r>
              <a:rPr lang="pl-PL" sz="4800" b="1" dirty="0" smtClean="0">
                <a:solidFill>
                  <a:schemeClr val="bg1"/>
                </a:solidFill>
              </a:rPr>
              <a:t>(</a:t>
            </a:r>
            <a:r>
              <a:rPr lang="pl-PL" sz="4800" b="1" dirty="0">
                <a:solidFill>
                  <a:schemeClr val="bg1"/>
                </a:solidFill>
              </a:rPr>
              <a:t>SPOE KAS)</a:t>
            </a:r>
            <a:r>
              <a:rPr lang="pl-PL" sz="4800" dirty="0">
                <a:solidFill>
                  <a:schemeClr val="bg1"/>
                </a:solidFill>
              </a:rPr>
              <a:t>”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Budowa i wdrożenie Systemu Poboru Opłaty Elektronicznej 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Krajowej Administracji Skarbowej (SPOE KAS)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 smtClean="0">
                <a:solidFill>
                  <a:schemeClr val="accent5">
                    <a:lumMod val="75000"/>
                  </a:schemeClr>
                </a:solidFill>
              </a:rPr>
              <a:t>Wnioskodawca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6400" i="1" dirty="0" smtClean="0">
                <a:solidFill>
                  <a:schemeClr val="accent5">
                    <a:lumMod val="75000"/>
                  </a:schemeClr>
                </a:solidFill>
              </a:rPr>
              <a:t>	Minister Finansów, Funduszy i Polityki Regionalnej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 smtClean="0">
                <a:solidFill>
                  <a:schemeClr val="accent5">
                    <a:lumMod val="75000"/>
                  </a:schemeClr>
                </a:solidFill>
              </a:rPr>
              <a:t>Beneficjent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6400" i="1" dirty="0" smtClean="0">
                <a:solidFill>
                  <a:schemeClr val="accent5">
                    <a:lumMod val="75000"/>
                  </a:schemeClr>
                </a:solidFill>
              </a:rPr>
              <a:t>	Ministerstwo Finansów – Krajowa Administracja Skarbowa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 smtClean="0">
                <a:solidFill>
                  <a:schemeClr val="accent5">
                    <a:lumMod val="75000"/>
                  </a:schemeClr>
                </a:solidFill>
              </a:rPr>
              <a:t>Partnerzy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6400" i="1" dirty="0" smtClean="0">
                <a:solidFill>
                  <a:schemeClr val="accent5">
                    <a:lumMod val="75000"/>
                  </a:schemeClr>
                </a:solidFill>
              </a:rPr>
              <a:t>	Instytut Łączności – Państwowy Instytut Badawczy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 smtClean="0">
                <a:solidFill>
                  <a:schemeClr val="accent5">
                    <a:lumMod val="75000"/>
                  </a:schemeClr>
                </a:solidFill>
              </a:rPr>
              <a:t>Źródło finansowania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6400" i="1" dirty="0" smtClean="0">
                <a:solidFill>
                  <a:schemeClr val="accent5">
                    <a:lumMod val="75000"/>
                  </a:schemeClr>
                </a:solidFill>
              </a:rPr>
              <a:t>	Krajowy Fundusz Drogowy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 smtClean="0">
                <a:solidFill>
                  <a:schemeClr val="accent5">
                    <a:lumMod val="75000"/>
                  </a:schemeClr>
                </a:solidFill>
              </a:rPr>
              <a:t>Całkowity koszt projektu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6400" i="1" dirty="0" smtClean="0">
                <a:solidFill>
                  <a:schemeClr val="accent5">
                    <a:lumMod val="75000"/>
                  </a:schemeClr>
                </a:solidFill>
              </a:rPr>
              <a:t>	448 100 000,00 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b="1" i="1" dirty="0" smtClean="0">
                <a:solidFill>
                  <a:schemeClr val="accent5">
                    <a:lumMod val="75000"/>
                  </a:schemeClr>
                </a:solidFill>
              </a:rPr>
              <a:t>Planowany okres realizacji projektu</a:t>
            </a:r>
            <a:endParaRPr lang="pl-PL" sz="64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6400" i="1" dirty="0" smtClean="0">
                <a:solidFill>
                  <a:schemeClr val="accent5">
                    <a:lumMod val="75000"/>
                  </a:schemeClr>
                </a:solidFill>
              </a:rPr>
              <a:t>	07-2020 do 12-2021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2" y="1314691"/>
            <a:ext cx="1007696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b="1" i="1" u="sng" dirty="0" smtClean="0">
                <a:solidFill>
                  <a:srgbClr val="0070C0"/>
                </a:solidFill>
              </a:rPr>
              <a:t>Cel  projektu</a:t>
            </a:r>
            <a:r>
              <a:rPr lang="pl-PL" sz="1600" b="1" i="1" dirty="0" smtClean="0">
                <a:solidFill>
                  <a:srgbClr val="0070C0"/>
                </a:solidFill>
              </a:rPr>
              <a:t> – Budowa nowego systemu poboru opłaty elektronicznej KAS</a:t>
            </a:r>
          </a:p>
          <a:p>
            <a:r>
              <a:rPr lang="pl-PL" sz="1600" b="1" i="1" u="sng" dirty="0" smtClean="0">
                <a:solidFill>
                  <a:srgbClr val="0070C0"/>
                </a:solidFill>
              </a:rPr>
              <a:t>Cele strategiczne</a:t>
            </a:r>
          </a:p>
          <a:p>
            <a:pPr marL="342900" indent="-342900">
              <a:buAutoNum type="arabicPeriod"/>
            </a:pPr>
            <a:r>
              <a:rPr lang="pl-PL" sz="1600" i="1" dirty="0" smtClean="0">
                <a:solidFill>
                  <a:srgbClr val="0070C0"/>
                </a:solidFill>
              </a:rPr>
              <a:t>Program Zintegrowanej Informatyzacji Państwa</a:t>
            </a:r>
          </a:p>
          <a:p>
            <a:pPr lvl="1"/>
            <a:r>
              <a:rPr lang="pl-PL" sz="1600" b="1" i="1" dirty="0" smtClean="0">
                <a:solidFill>
                  <a:srgbClr val="0070C0"/>
                </a:solidFill>
              </a:rPr>
              <a:t>Cel szczegółowy: 4.2.1 </a:t>
            </a:r>
          </a:p>
          <a:p>
            <a:pPr lvl="2"/>
            <a:r>
              <a:rPr lang="pl-PL" sz="1600" i="1" dirty="0" smtClean="0">
                <a:solidFill>
                  <a:srgbClr val="0070C0"/>
                </a:solidFill>
              </a:rPr>
              <a:t>Zwiększenie jakości oraz zakresu komunikacji między obywatelami i innymi interesariuszami a państwem</a:t>
            </a:r>
          </a:p>
          <a:p>
            <a:pPr lvl="3"/>
            <a:r>
              <a:rPr lang="pl-PL" sz="1600" b="1" i="1" dirty="0" smtClean="0">
                <a:solidFill>
                  <a:srgbClr val="0070C0"/>
                </a:solidFill>
              </a:rPr>
              <a:t>Kierunek interwencji: 5.1</a:t>
            </a:r>
          </a:p>
          <a:p>
            <a:pPr lvl="4"/>
            <a:r>
              <a:rPr lang="pl-PL" sz="1600" i="1" dirty="0" smtClean="0">
                <a:solidFill>
                  <a:srgbClr val="0070C0"/>
                </a:solidFill>
              </a:rPr>
              <a:t>Reorientacja administracji publicznej na usługi zorientowane wokół potrzeb obywatela</a:t>
            </a:r>
          </a:p>
          <a:p>
            <a:pPr lvl="4"/>
            <a:endParaRPr lang="pl-PL" sz="1600" i="1" dirty="0" smtClean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pl-PL" sz="1600" i="1" dirty="0" smtClean="0">
                <a:solidFill>
                  <a:srgbClr val="0070C0"/>
                </a:solidFill>
              </a:rPr>
              <a:t>Strategia na rzecz Odpowiedzialnego Rozwoju</a:t>
            </a:r>
          </a:p>
          <a:p>
            <a:pPr lvl="1"/>
            <a:r>
              <a:rPr lang="pl-PL" sz="1600" b="1" i="1" dirty="0" smtClean="0">
                <a:solidFill>
                  <a:srgbClr val="0070C0"/>
                </a:solidFill>
              </a:rPr>
              <a:t>Cel szczegółowy III</a:t>
            </a:r>
          </a:p>
          <a:p>
            <a:pPr lvl="2"/>
            <a:r>
              <a:rPr lang="pl-PL" sz="1600" i="1" dirty="0" smtClean="0">
                <a:solidFill>
                  <a:srgbClr val="0070C0"/>
                </a:solidFill>
              </a:rPr>
              <a:t>Skuteczne państwo i instytucje służące wzrostowi oraz włączeniu społecznemu i gospodarczemu.</a:t>
            </a:r>
          </a:p>
          <a:p>
            <a:pPr lvl="3"/>
            <a:r>
              <a:rPr lang="pl-PL" sz="1600" b="1" i="1" dirty="0" smtClean="0">
                <a:solidFill>
                  <a:srgbClr val="0070C0"/>
                </a:solidFill>
              </a:rPr>
              <a:t>Kierunek interwencji</a:t>
            </a:r>
          </a:p>
          <a:p>
            <a:pPr lvl="4"/>
            <a:r>
              <a:rPr lang="pl-PL" sz="1600" i="1" dirty="0" smtClean="0">
                <a:solidFill>
                  <a:srgbClr val="0070C0"/>
                </a:solidFill>
              </a:rPr>
              <a:t>Zwiększenie sprawności funkcjonowania instytucji państwa</a:t>
            </a:r>
          </a:p>
          <a:p>
            <a:pPr lvl="5"/>
            <a:r>
              <a:rPr lang="pl-PL" sz="1600" b="1" i="1" dirty="0" smtClean="0">
                <a:solidFill>
                  <a:srgbClr val="0070C0"/>
                </a:solidFill>
              </a:rPr>
              <a:t>Działanie </a:t>
            </a:r>
          </a:p>
          <a:p>
            <a:pPr lvl="6"/>
            <a:r>
              <a:rPr lang="pl-PL" sz="1600" i="1" dirty="0" smtClean="0">
                <a:solidFill>
                  <a:srgbClr val="0070C0"/>
                </a:solidFill>
              </a:rPr>
              <a:t>Usprawnienie działań Krajowej Administracji Skarbowej (lepsza obsługa, skuteczna egzekucji</a:t>
            </a:r>
          </a:p>
          <a:p>
            <a:pPr lvl="5"/>
            <a:endParaRPr lang="pl-PL" sz="1600" i="1" dirty="0" smtClean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pl-PL" sz="1600" i="1" dirty="0" smtClean="0">
                <a:solidFill>
                  <a:srgbClr val="0070C0"/>
                </a:solidFill>
              </a:rPr>
              <a:t>Realizacja obowiązku ustawowego – ustawa z dnia 6 maja 2020 r. o zmianie ustawy o drogach publicznych oraz niektórych innych ustaw (Dz. U. 2020 poz. 1087)</a:t>
            </a:r>
            <a:endParaRPr lang="pl-PL" sz="1600" i="1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028700"/>
            <a:ext cx="10432562" cy="4563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09F48F82-DE7A-45BB-A61E-E379C491D3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629" y="1881406"/>
            <a:ext cx="5798780" cy="469822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A64A1D8F-6C1C-420C-BFCF-E4A857486D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1375" y="1397776"/>
            <a:ext cx="3625138" cy="531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5df3a10b-8748-402e-bef4-aee373db4dbb"/>
    <ds:schemaRef ds:uri="9affde3b-50dd-4e74-9e2c-6b9654ae514a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151</Words>
  <Application>Microsoft Office PowerPoint</Application>
  <PresentationFormat>Panoramiczny</PresentationFormat>
  <Paragraphs>65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Dumański Aleksander</cp:lastModifiedBy>
  <cp:revision>13</cp:revision>
  <dcterms:created xsi:type="dcterms:W3CDTF">2017-01-27T12:50:17Z</dcterms:created>
  <dcterms:modified xsi:type="dcterms:W3CDTF">2020-12-14T18:49:37Z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