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3.xml" ContentType="application/vnd.openxmlformats-officedocument.presentationml.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31.png" ContentType="image/png"/>
  <Override PartName="/ppt/media/image30.png" ContentType="image/png"/>
  <Override PartName="/ppt/media/image22.png" ContentType="image/png"/>
  <Override PartName="/ppt/media/image21.png" ContentType="image/png"/>
  <Override PartName="/ppt/media/image10.jpeg" ContentType="image/jpeg"/>
  <Override PartName="/ppt/media/image11.gif" ContentType="image/gif"/>
  <Override PartName="/ppt/media/image20.png" ContentType="image/png"/>
  <Override PartName="/ppt/media/image18.png" ContentType="image/png"/>
  <Override PartName="/ppt/media/image16.jpeg" ContentType="image/jpeg"/>
  <Override PartName="/ppt/media/image15.png" ContentType="image/png"/>
  <Override PartName="/ppt/media/image12.jpeg" ContentType="image/jpeg"/>
  <Override PartName="/ppt/media/image28.png" ContentType="image/png"/>
  <Override PartName="/ppt/media/image5.png" ContentType="image/png"/>
  <Override PartName="/ppt/media/image8.jpeg" ContentType="image/jpeg"/>
  <Override PartName="/ppt/media/image29.png" ContentType="image/png"/>
  <Override PartName="/ppt/media/image6.png" ContentType="image/png"/>
  <Override PartName="/ppt/media/image14.jpeg" ContentType="image/jpeg"/>
  <Override PartName="/ppt/media/image19.jpeg" ContentType="image/jpeg"/>
  <Override PartName="/ppt/media/image9.tif" ContentType="image/tif"/>
  <Override PartName="/ppt/media/image27.png" ContentType="image/png"/>
  <Override PartName="/ppt/media/image4.png" ContentType="image/png"/>
  <Override PartName="/ppt/media/image17.png" ContentType="image/png"/>
  <Override PartName="/ppt/media/image26.png" ContentType="image/png"/>
  <Override PartName="/ppt/media/image3.png" ContentType="image/png"/>
  <Override PartName="/ppt/media/image23.png" ContentType="image/png"/>
  <Override PartName="/ppt/media/image25.png" ContentType="image/png"/>
  <Override PartName="/ppt/media/image13.jpeg" ContentType="image/jpeg"/>
  <Override PartName="/ppt/media/image7.tif" ContentType="image/tif"/>
  <Override PartName="/ppt/media/image2.png" ContentType="image/png"/>
  <Override PartName="/ppt/media/image24.png" ContentType="image/png"/>
  <Override PartName="/ppt/media/image1.png" ContentType="image/pn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640044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403640" y="5446800"/>
            <a:ext cx="640044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8360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83600" y="544680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403640" y="544680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640044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403640" y="5157360"/>
            <a:ext cx="640044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4257000" y="5157000"/>
            <a:ext cx="693360" cy="55332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4257000" y="5157000"/>
            <a:ext cx="693360" cy="5533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403640" y="5157360"/>
            <a:ext cx="6400440" cy="553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640044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312336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83600" y="5157360"/>
            <a:ext cx="312336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1403640" y="544680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83600" y="5157360"/>
            <a:ext cx="312336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403640" y="5157360"/>
            <a:ext cx="6400440" cy="553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312336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8360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83600" y="544680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8360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403640" y="5446800"/>
            <a:ext cx="640044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640044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403640" y="5446800"/>
            <a:ext cx="640044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8360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83600" y="544680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1403640" y="544680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640044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1403640" y="5157360"/>
            <a:ext cx="640044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4257000" y="5157000"/>
            <a:ext cx="693360" cy="55332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4257000" y="5157000"/>
            <a:ext cx="693360" cy="5533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640044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312336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83600" y="5157360"/>
            <a:ext cx="312336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403640" y="544680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83600" y="5157360"/>
            <a:ext cx="312336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3123360" cy="55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8360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83600" y="544680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40364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83600" y="5157360"/>
            <a:ext cx="312336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403640" y="5446800"/>
            <a:ext cx="6400440" cy="263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2400" strike="noStrike">
                <a:solidFill>
                  <a:srgbClr val="646f86"/>
                </a:solidFill>
                <a:latin typeface="Calibri"/>
              </a:rPr>
              <a:t>KLIKNIJ, ABY EDYTOWAĆ STYL WZORCA TYTUŁU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1403640" y="5157360"/>
            <a:ext cx="6400440" cy="5533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i="1" lang="pl-PL" sz="1400" strike="noStrike">
                <a:solidFill>
                  <a:srgbClr val="8c95aa"/>
                </a:solidFill>
                <a:latin typeface="Calibri"/>
              </a:rPr>
              <a:t>Kliknij, aby edytować styl wzorca podtytułu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1400">
                <a:latin typeface="Calibri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1400">
                <a:latin typeface="Calibri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1400">
                <a:latin typeface="Calibri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1400">
                <a:latin typeface="Calibri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Calibri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Calibri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Calibri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2680"/>
            <a:ext cx="8229240" cy="777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ffffff"/>
                </a:solidFill>
                <a:latin typeface="Calibri"/>
              </a:rPr>
              <a:t>KLIKNIJ, ABY EDYTOWAĆ STYL WZORCA TYTUŁU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196640"/>
            <a:ext cx="4402440" cy="47131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Szósty poziom konspektu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Siódmy poziom konspektuDrugi poziom</a:t>
            </a:r>
            <a:endParaRPr/>
          </a:p>
          <a:p>
            <a:pPr lvl="2" algn="just">
              <a:lnSpc>
                <a:spcPct val="100000"/>
              </a:lnSpc>
              <a:buFont typeface="Wingdings" charset="2"/>
              <a:buChar char="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Trzeci poziom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l-PL" sz="1200" strike="noStrike">
                <a:solidFill>
                  <a:srgbClr val="8c95aa"/>
                </a:solidFill>
                <a:latin typeface="Calibri"/>
              </a:rPr>
              <a:t>15-11-3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57845E9F-BBBC-4C56-94BE-0D1CE1D3DCE9}" type="slidenum">
              <a:rPr lang="pl-PL" strike="noStrike">
                <a:solidFill>
                  <a:srgbClr val="1f497d"/>
                </a:solidFill>
                <a:latin typeface="Calibri"/>
              </a:rPr>
              <a:t>&lt;numer&gt;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tif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tif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gif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685800" y="332712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2400" strike="noStrike">
                <a:solidFill>
                  <a:srgbClr val="646f86"/>
                </a:solidFill>
                <a:latin typeface="Calibri"/>
              </a:rPr>
              <a:t>„</a:t>
            </a:r>
            <a:r>
              <a:rPr b="1" lang="pl-PL" sz="2400" strike="noStrike">
                <a:solidFill>
                  <a:srgbClr val="646f86"/>
                </a:solidFill>
                <a:latin typeface="Calibri"/>
              </a:rPr>
              <a:t>CHROŃ SIĘ PRZED KLESZCZAMI WSZYSTKIMI SPOSOBAMI!”</a:t>
            </a:r>
            <a:r>
              <a:rPr b="1" lang="pl-PL" sz="2400" strike="noStrike">
                <a:solidFill>
                  <a:srgbClr val="646f86"/>
                </a:solidFill>
                <a:latin typeface="Calibri"/>
              </a:rPr>
              <a:t>
</a:t>
            </a:r>
            <a:r>
              <a:rPr b="1" lang="pl-PL" sz="2400" strike="noStrike">
                <a:solidFill>
                  <a:srgbClr val="646f86"/>
                </a:solidFill>
                <a:latin typeface="Calibri"/>
              </a:rPr>
              <a:t>
</a:t>
            </a:r>
            <a:r>
              <a:rPr b="1" lang="pl-PL" sz="2400" strike="noStrike">
                <a:solidFill>
                  <a:srgbClr val="646f86"/>
                </a:solidFill>
                <a:latin typeface="Calibri"/>
              </a:rPr>
              <a:t>Program profilaktyki chorób odkleszczowych – </a:t>
            </a:r>
            <a:r>
              <a:rPr b="1" lang="pl-PL" sz="2400" strike="noStrike">
                <a:solidFill>
                  <a:srgbClr val="646f86"/>
                </a:solidFill>
                <a:latin typeface="Calibri"/>
              </a:rPr>
              <a:t>
</a:t>
            </a:r>
            <a:r>
              <a:rPr b="1" lang="pl-PL" sz="2400" strike="noStrike">
                <a:solidFill>
                  <a:srgbClr val="646f86"/>
                </a:solidFill>
                <a:latin typeface="Calibri"/>
              </a:rPr>
              <a:t>informacje o programie</a:t>
            </a:r>
            <a:endParaRPr/>
          </a:p>
        </p:txBody>
      </p:sp>
      <p:pic>
        <p:nvPicPr>
          <p:cNvPr id="77" name="Picture 2" descr=""/>
          <p:cNvPicPr/>
          <p:nvPr/>
        </p:nvPicPr>
        <p:blipFill>
          <a:blip r:embed="rId1"/>
          <a:stretch/>
        </p:blipFill>
        <p:spPr>
          <a:xfrm>
            <a:off x="2771640" y="1124640"/>
            <a:ext cx="3739680" cy="172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202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ffffff"/>
                </a:solidFill>
                <a:latin typeface="Calibri"/>
              </a:rPr>
              <a:t>MATERIAŁY DO REALIZACJI PROGRAMU – poradnik</a:t>
            </a:r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457200" y="1196640"/>
            <a:ext cx="4906440" cy="471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3c887b"/>
                </a:solidFill>
                <a:latin typeface="Calibri"/>
              </a:rPr>
              <a:t>Poradnik składa się z dwóch elementów</a:t>
            </a:r>
            <a:r>
              <a:rPr lang="pl-PL" sz="1400" strike="noStrike">
                <a:solidFill>
                  <a:srgbClr val="3c887b"/>
                </a:solidFill>
                <a:latin typeface="Calibri"/>
              </a:rPr>
              <a:t>: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333333"/>
                </a:solidFill>
                <a:latin typeface="Calibri"/>
              </a:rPr>
              <a:t>Kompendium wiedzy na temat kleszczy </a:t>
            </a:r>
            <a:r>
              <a:rPr b="1" lang="pl-PL" sz="1400" strike="noStrike">
                <a:solidFill>
                  <a:srgbClr val="333333"/>
                </a:solidFill>
                <a:latin typeface="Calibri"/>
              </a:rPr>
              <a:t>
</a:t>
            </a:r>
            <a:r>
              <a:rPr b="1" lang="pl-PL" sz="1400" strike="noStrike">
                <a:solidFill>
                  <a:srgbClr val="333333"/>
                </a:solidFill>
                <a:latin typeface="Calibri"/>
              </a:rPr>
              <a:t>i wybranych chorób przenoszonych przez te pajęczaki.</a:t>
            </a:r>
            <a:r>
              <a:rPr lang="pl-PL" sz="1400" strike="noStrike">
                <a:solidFill>
                  <a:srgbClr val="333333"/>
                </a:solidFill>
                <a:latin typeface="Calibri"/>
              </a:rPr>
              <a:t> </a:t>
            </a:r>
            <a:endParaRPr/>
          </a:p>
          <a:p>
            <a:pPr algn="just"/>
            <a:r>
              <a:rPr lang="pl-PL" sz="1400" strike="noStrike">
                <a:solidFill>
                  <a:srgbClr val="333333"/>
                </a:solidFill>
                <a:latin typeface="Calibri"/>
              </a:rPr>
              <a:t>Materiał ten pomoże przygotować się merytorycznie osobie prowadzącej zajęcia,</a:t>
            </a:r>
            <a:endParaRPr/>
          </a:p>
          <a:p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Scenariuszy zajęć lekcyjnych 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stanowiących podstawę do realizacji zajęć z dziećmi – opisują one poszczególne etapy pracy z dziećmi. Realizacja materiału zawartego w każdym scenariuszu jest przeznaczona na jedną godzinę lekcyjną. Zajęcia popularyzujące program mogą być przeprowadzane w ramach zajęć z zakresu edukacji zdrowotnej (np. godzina wychowawcza, przyroda, biologia) zgodnie z aktualnie obowiązującą postawą programową.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121" name="Picture 2" descr=""/>
          <p:cNvPicPr/>
          <p:nvPr/>
        </p:nvPicPr>
        <p:blipFill>
          <a:blip r:embed="rId1"/>
          <a:srcRect l="3391" t="1504" r="3391" b="1504"/>
          <a:stretch/>
        </p:blipFill>
        <p:spPr>
          <a:xfrm>
            <a:off x="5868000" y="1124640"/>
            <a:ext cx="2808000" cy="40561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02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ffffff"/>
                </a:solidFill>
                <a:latin typeface="Calibri"/>
              </a:rPr>
              <a:t>MATERIAŁY DO REALIZACJI PROGRAMU – ulotka, plakat i list do rodziców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457200" y="1196640"/>
            <a:ext cx="3898440" cy="471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3c887b"/>
                </a:solidFill>
                <a:latin typeface="Calibri"/>
              </a:rPr>
              <a:t>Ulotka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 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zawiera informacje na temat: kleszczy – tego gdzie żyją, w jaki sposób usuwać je ze skóry, jakie choroby przenoszą, chorób odklszeczowych -  jaki jest przebieg kleszczowego zapalenia mózgu, jak rozpoznać boreliozę – wręczana podczas spotkań 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
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z rodzicami.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3c887b"/>
                </a:solidFill>
                <a:latin typeface="Calibri"/>
              </a:rPr>
              <a:t>Plakat</a:t>
            </a:r>
            <a:r>
              <a:rPr lang="pl-PL" sz="1400" strike="noStrike">
                <a:solidFill>
                  <a:srgbClr val="3c887b"/>
                </a:solidFill>
                <a:latin typeface="Calibri"/>
              </a:rPr>
              <a:t> 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w obrazowy sposób informujący jak chronić się przed kleszczami – do powieszenia w widocznym miejscu na tablicy informacyjnej.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3c887b"/>
                </a:solidFill>
                <a:latin typeface="Calibri"/>
              </a:rPr>
              <a:t>List do rodziców 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informuje o uczestnictwie szkoły w programie – wręczany podczas spotkań z rodzicami, do powieszenia 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
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w widocznym miejscu na tablicy informacyjnej lub zamieszczony na stronie internetowej szkoły/przedszkola.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124" name="Picture 2" descr=""/>
          <p:cNvPicPr/>
          <p:nvPr/>
        </p:nvPicPr>
        <p:blipFill>
          <a:blip r:embed="rId1"/>
          <a:srcRect l="2301" t="3124" r="7070" b="5528"/>
          <a:stretch/>
        </p:blipFill>
        <p:spPr>
          <a:xfrm>
            <a:off x="4572000" y="1268640"/>
            <a:ext cx="1800000" cy="3600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25" name="Picture 3" descr=""/>
          <p:cNvPicPr/>
          <p:nvPr/>
        </p:nvPicPr>
        <p:blipFill>
          <a:blip r:embed="rId2"/>
          <a:srcRect l="6355" t="3016" r="6355" b="3016"/>
          <a:stretch/>
        </p:blipFill>
        <p:spPr>
          <a:xfrm>
            <a:off x="6580080" y="1268640"/>
            <a:ext cx="2383920" cy="3384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202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ffffff"/>
                </a:solidFill>
                <a:latin typeface="Calibri"/>
              </a:rPr>
              <a:t>MATERIAŁY DO REALIZACJI PROGRAMU – film, gadżety, kolorowanki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457200" y="1512000"/>
            <a:ext cx="4402440" cy="471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3c887b"/>
                </a:solidFill>
                <a:latin typeface="Calibri"/>
              </a:rPr>
              <a:t>Film „Jak usunąć kleszcza” 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z udziałem Marty – Supergan-Marwicz z Warszawskiego Uniwersytetu Medycznego, która instruuje, jak prawidłowo usunąć kleszcza oraz opowiada jak chronić się przed pasożytami jakimi są kleszcze – do wykorzystania podczas zajęć z uczniami klas IV – VI szkół podstawowych.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3c887b"/>
                </a:solidFill>
                <a:latin typeface="Calibri"/>
              </a:rPr>
              <a:t>Kolorowanki</a:t>
            </a:r>
            <a:r>
              <a:rPr lang="pl-PL" sz="1400" strike="noStrike">
                <a:solidFill>
                  <a:srgbClr val="3c887b"/>
                </a:solidFill>
                <a:latin typeface="Calibri"/>
              </a:rPr>
              <a:t> 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– dla dzieci w wieku przedszkolnym.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3c887b"/>
                </a:solidFill>
                <a:latin typeface="Calibri"/>
              </a:rPr>
              <a:t>Karty pracy 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– zadania dla dzieci do wykonania podczas zajęć, dostosowane do wieku odbiorców.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128" name="Picture 2" descr=""/>
          <p:cNvPicPr/>
          <p:nvPr/>
        </p:nvPicPr>
        <p:blipFill>
          <a:blip r:embed="rId1"/>
          <a:srcRect l="0" t="0" r="65575" b="0"/>
          <a:stretch/>
        </p:blipFill>
        <p:spPr>
          <a:xfrm>
            <a:off x="5476680" y="1239120"/>
            <a:ext cx="2943000" cy="2592000"/>
          </a:xfrm>
          <a:prstGeom prst="rect">
            <a:avLst/>
          </a:prstGeom>
          <a:ln>
            <a:noFill/>
          </a:ln>
        </p:spPr>
      </p:pic>
      <p:pic>
        <p:nvPicPr>
          <p:cNvPr id="129" name="Picture 2" descr=""/>
          <p:cNvPicPr/>
          <p:nvPr/>
        </p:nvPicPr>
        <p:blipFill>
          <a:blip r:embed="rId2"/>
          <a:stretch/>
        </p:blipFill>
        <p:spPr>
          <a:xfrm>
            <a:off x="5697720" y="1549440"/>
            <a:ext cx="2516400" cy="19267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2400" strike="noStrike">
                <a:solidFill>
                  <a:srgbClr val="646f86"/>
                </a:solidFill>
                <a:latin typeface="Calibri"/>
              </a:rPr>
              <a:t>ŻYCZYMY POWODZENIA W REALIZACJI PROGRAMU!</a:t>
            </a:r>
            <a:endParaRPr/>
          </a:p>
        </p:txBody>
      </p:sp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2625840" y="3573000"/>
            <a:ext cx="3961800" cy="182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457200" y="202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ffffff"/>
                </a:solidFill>
                <a:latin typeface="Calibri"/>
              </a:rPr>
              <a:t>AGENDA</a:t>
            </a:r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457200" y="1196640"/>
            <a:ext cx="4402440" cy="471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5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INFORMACJE OGÓLNE O PROGRAMIE</a:t>
            </a:r>
            <a:endParaRPr/>
          </a:p>
          <a:p>
            <a:pPr algn="just">
              <a:lnSpc>
                <a:spcPct val="15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PATRONI HONOROWI</a:t>
            </a:r>
            <a:endParaRPr/>
          </a:p>
          <a:p>
            <a:pPr algn="just">
              <a:lnSpc>
                <a:spcPct val="15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CELE PROGRAMU</a:t>
            </a:r>
            <a:endParaRPr/>
          </a:p>
          <a:p>
            <a:pPr algn="just">
              <a:lnSpc>
                <a:spcPct val="15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GRUPY DOCELOWE</a:t>
            </a:r>
            <a:endParaRPr/>
          </a:p>
          <a:p>
            <a:pPr algn="just">
              <a:lnSpc>
                <a:spcPct val="15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TREŚCI PROGRAMOWE</a:t>
            </a:r>
            <a:endParaRPr/>
          </a:p>
          <a:p>
            <a:pPr algn="just">
              <a:lnSpc>
                <a:spcPct val="15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HARMONOGRAM</a:t>
            </a:r>
            <a:endParaRPr/>
          </a:p>
          <a:p>
            <a:pPr algn="just">
              <a:lnSpc>
                <a:spcPct val="15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MATERIAŁY DO REALIZACJI PROGRAMU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80" name="Picture 2" descr=""/>
          <p:cNvPicPr/>
          <p:nvPr/>
        </p:nvPicPr>
        <p:blipFill>
          <a:blip r:embed="rId1"/>
          <a:stretch/>
        </p:blipFill>
        <p:spPr>
          <a:xfrm>
            <a:off x="6762600" y="980640"/>
            <a:ext cx="2381040" cy="217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395640" y="1845000"/>
            <a:ext cx="806220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2400" strike="noStrike">
                <a:solidFill>
                  <a:srgbClr val="646f86"/>
                </a:solidFill>
                <a:latin typeface="Calibri"/>
              </a:rPr>
              <a:t>INFORMACJE O PROGRAMIE</a:t>
            </a:r>
            <a:r>
              <a:rPr b="1" lang="pl-PL" sz="2400" strike="noStrike">
                <a:solidFill>
                  <a:srgbClr val="646f86"/>
                </a:solidFill>
                <a:latin typeface="Calibri"/>
              </a:rPr>
              <a:t>
</a:t>
            </a:r>
            <a:r>
              <a:rPr b="1" lang="pl-PL" sz="2400" strike="noStrike">
                <a:solidFill>
                  <a:srgbClr val="646f86"/>
                </a:solidFill>
                <a:latin typeface="Calibri"/>
              </a:rPr>
              <a:t> „CHROŃ SIĘ PRZED KLESZCZAMI WSZYSTKIMI SPOSOBAMI!” </a:t>
            </a:r>
            <a:endParaRPr/>
          </a:p>
        </p:txBody>
      </p:sp>
      <p:pic>
        <p:nvPicPr>
          <p:cNvPr id="82" name="Picture 1" descr=""/>
          <p:cNvPicPr/>
          <p:nvPr/>
        </p:nvPicPr>
        <p:blipFill>
          <a:blip r:embed="rId1"/>
          <a:stretch/>
        </p:blipFill>
        <p:spPr>
          <a:xfrm>
            <a:off x="2771640" y="3429000"/>
            <a:ext cx="4104000" cy="1896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02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ffffff"/>
                </a:solidFill>
                <a:latin typeface="Calibri"/>
              </a:rPr>
              <a:t>INFORMACJE OGÓLNE O PROGRAMIE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323640" y="1091880"/>
            <a:ext cx="5256360" cy="471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Program edukacyjny „Chroń się przed kleszczami wszystkimi sposobami!” stanowi integralną część Kampanii „Kleszczowe Zapalenie Mózgu – Zapobiegaj! Zaszczep się!”.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Organizatorem programu jest 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Fundacja </a:t>
            </a:r>
            <a:r>
              <a:rPr b="1" i="1" lang="pl-PL" sz="1400" strike="noStrike">
                <a:solidFill>
                  <a:srgbClr val="292929"/>
                </a:solidFill>
                <a:latin typeface="Calibri"/>
              </a:rPr>
              <a:t>Aby Żyć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 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
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a realizowany jest 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we współpracy z Wojewódzką Stacją Sanitarno-Epidemiologiczną w Warszawie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.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Opiekę merytoryczną nad programem sprawują: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Prof. dr n. med. Joanna Zajkowska</a:t>
            </a:r>
            <a:endParaRPr/>
          </a:p>
          <a:p>
            <a:pPr algn="just"/>
            <a:r>
              <a:rPr i="1" lang="pl-PL" sz="1400" strike="noStrike">
                <a:solidFill>
                  <a:srgbClr val="292929"/>
                </a:solidFill>
                <a:latin typeface="Calibri"/>
              </a:rPr>
              <a:t>Profesor w Klinice Chorób Zakaźnych i Neuroinfekcji Uniwersytetu Medycznego w Białymstoku.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Mgr Marta Supergan-Marwicz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</a:t>
            </a:r>
            <a:endParaRPr/>
          </a:p>
          <a:p>
            <a:pPr algn="just"/>
            <a:r>
              <a:rPr i="1" lang="pl-PL" sz="1400" strike="noStrike">
                <a:solidFill>
                  <a:srgbClr val="292929"/>
                </a:solidFill>
                <a:latin typeface="Calibri"/>
              </a:rPr>
              <a:t>Katedra i Zakład Biologii Ogólnej i Parazytologii Warszawskiego Uniwersytetu Medycznego.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Mgr Gabriela Gajewska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 </a:t>
            </a:r>
            <a:endParaRPr/>
          </a:p>
          <a:p>
            <a:pPr algn="just"/>
            <a:r>
              <a:rPr i="1" lang="pl-PL" sz="1400" strike="noStrike">
                <a:solidFill>
                  <a:srgbClr val="292929"/>
                </a:solidFill>
                <a:latin typeface="Calibri"/>
              </a:rPr>
              <a:t>Nauczyciel dyplomowany Kolegium Nauczycielskiego </a:t>
            </a:r>
            <a:r>
              <a:rPr i="1" lang="pl-PL" sz="1400" strike="noStrike">
                <a:solidFill>
                  <a:srgbClr val="292929"/>
                </a:solidFill>
                <a:latin typeface="Calibri"/>
              </a:rPr>
              <a:t>
</a:t>
            </a:r>
            <a:r>
              <a:rPr i="1" lang="pl-PL" sz="1400" strike="noStrike">
                <a:solidFill>
                  <a:srgbClr val="292929"/>
                </a:solidFill>
                <a:latin typeface="Calibri"/>
              </a:rPr>
              <a:t>w Warszawie.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Dr Katarzyna Pankowska-Koc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 </a:t>
            </a:r>
            <a:endParaRPr/>
          </a:p>
          <a:p>
            <a:pPr algn="just"/>
            <a:r>
              <a:rPr i="1" lang="pl-PL" sz="1400" strike="noStrike">
                <a:solidFill>
                  <a:srgbClr val="292929"/>
                </a:solidFill>
                <a:latin typeface="Calibri"/>
              </a:rPr>
              <a:t>Nauczyciel Konsultant ds. Wychowania Fizycznego, Edukacji Zdrowotnej i Psychoedukacji w Mazowieckim Samorządowym Centrum Doskonalenia Nauczycieli, Wydział w Warszawie.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85" name="Picture 1" descr=""/>
          <p:cNvPicPr/>
          <p:nvPr/>
        </p:nvPicPr>
        <p:blipFill>
          <a:blip r:embed="rId1"/>
          <a:stretch/>
        </p:blipFill>
        <p:spPr>
          <a:xfrm>
            <a:off x="6135480" y="1446480"/>
            <a:ext cx="2139480" cy="1898280"/>
          </a:xfrm>
          <a:prstGeom prst="rect">
            <a:avLst/>
          </a:prstGeom>
          <a:ln>
            <a:noFill/>
          </a:ln>
        </p:spPr>
      </p:pic>
      <p:pic>
        <p:nvPicPr>
          <p:cNvPr id="86" name="Picture 2" descr=""/>
          <p:cNvPicPr/>
          <p:nvPr/>
        </p:nvPicPr>
        <p:blipFill>
          <a:blip r:embed="rId2"/>
          <a:stretch/>
        </p:blipFill>
        <p:spPr>
          <a:xfrm>
            <a:off x="6135480" y="3357000"/>
            <a:ext cx="2304000" cy="2304000"/>
          </a:xfrm>
          <a:prstGeom prst="rect">
            <a:avLst/>
          </a:prstGeom>
          <a:ln>
            <a:noFill/>
          </a:ln>
        </p:spPr>
      </p:pic>
      <p:sp>
        <p:nvSpPr>
          <p:cNvPr id="87" name="CustomShape 3"/>
          <p:cNvSpPr/>
          <p:nvPr/>
        </p:nvSpPr>
        <p:spPr>
          <a:xfrm>
            <a:off x="6423480" y="1104840"/>
            <a:ext cx="20160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1400" strike="noStrike">
                <a:solidFill>
                  <a:srgbClr val="0cb839"/>
                </a:solidFill>
                <a:latin typeface="Calibri"/>
              </a:rPr>
              <a:t>Fundacja </a:t>
            </a:r>
            <a:r>
              <a:rPr i="1" lang="pl-PL" sz="1400" strike="noStrike">
                <a:solidFill>
                  <a:srgbClr val="0cb839"/>
                </a:solidFill>
                <a:latin typeface="Calibri"/>
              </a:rPr>
              <a:t>Aby Żyć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02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ffffff"/>
                </a:solidFill>
                <a:latin typeface="Calibri"/>
              </a:rPr>
              <a:t>PATRONI HONOROWI</a:t>
            </a:r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1" name="Picture 8" descr=""/>
          <p:cNvPicPr/>
          <p:nvPr/>
        </p:nvPicPr>
        <p:blipFill>
          <a:blip r:embed="rId1"/>
          <a:stretch/>
        </p:blipFill>
        <p:spPr>
          <a:xfrm>
            <a:off x="683640" y="1196640"/>
            <a:ext cx="1728000" cy="1728000"/>
          </a:xfrm>
          <a:prstGeom prst="rect">
            <a:avLst/>
          </a:prstGeom>
          <a:ln>
            <a:noFill/>
          </a:ln>
        </p:spPr>
      </p:pic>
      <p:pic>
        <p:nvPicPr>
          <p:cNvPr id="92" name="Picture 9" descr=""/>
          <p:cNvPicPr/>
          <p:nvPr/>
        </p:nvPicPr>
        <p:blipFill>
          <a:blip r:embed="rId2"/>
          <a:stretch/>
        </p:blipFill>
        <p:spPr>
          <a:xfrm>
            <a:off x="3521160" y="1412640"/>
            <a:ext cx="2058480" cy="1151640"/>
          </a:xfrm>
          <a:prstGeom prst="rect">
            <a:avLst/>
          </a:prstGeom>
          <a:ln>
            <a:noFill/>
          </a:ln>
        </p:spPr>
      </p:pic>
      <p:pic>
        <p:nvPicPr>
          <p:cNvPr id="93" name="Picture 10" descr=""/>
          <p:cNvPicPr/>
          <p:nvPr/>
        </p:nvPicPr>
        <p:blipFill>
          <a:blip r:embed="rId3"/>
          <a:stretch/>
        </p:blipFill>
        <p:spPr>
          <a:xfrm>
            <a:off x="6588360" y="1268640"/>
            <a:ext cx="1728000" cy="1728000"/>
          </a:xfrm>
          <a:prstGeom prst="rect">
            <a:avLst/>
          </a:prstGeom>
          <a:ln>
            <a:noFill/>
          </a:ln>
        </p:spPr>
      </p:pic>
      <p:pic>
        <p:nvPicPr>
          <p:cNvPr id="94" name="Picture 11" descr=""/>
          <p:cNvPicPr/>
          <p:nvPr/>
        </p:nvPicPr>
        <p:blipFill>
          <a:blip r:embed="rId4"/>
          <a:stretch/>
        </p:blipFill>
        <p:spPr>
          <a:xfrm>
            <a:off x="395640" y="3501000"/>
            <a:ext cx="2232000" cy="1520280"/>
          </a:xfrm>
          <a:prstGeom prst="rect">
            <a:avLst/>
          </a:prstGeom>
          <a:ln w="9360">
            <a:noFill/>
          </a:ln>
        </p:spPr>
      </p:pic>
      <p:pic>
        <p:nvPicPr>
          <p:cNvPr id="95" name="Picture 12" descr=""/>
          <p:cNvPicPr/>
          <p:nvPr/>
        </p:nvPicPr>
        <p:blipFill>
          <a:blip r:embed="rId5"/>
          <a:stretch/>
        </p:blipFill>
        <p:spPr>
          <a:xfrm>
            <a:off x="5580000" y="3789000"/>
            <a:ext cx="3312000" cy="809640"/>
          </a:xfrm>
          <a:prstGeom prst="rect">
            <a:avLst/>
          </a:prstGeom>
          <a:ln>
            <a:noFill/>
          </a:ln>
        </p:spPr>
      </p:pic>
      <p:pic>
        <p:nvPicPr>
          <p:cNvPr id="96" name="Picture 13" descr=""/>
          <p:cNvPicPr/>
          <p:nvPr/>
        </p:nvPicPr>
        <p:blipFill>
          <a:blip r:embed="rId6"/>
          <a:stretch/>
        </p:blipFill>
        <p:spPr>
          <a:xfrm>
            <a:off x="3348000" y="3195000"/>
            <a:ext cx="2016000" cy="2321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202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ffffff"/>
                </a:solidFill>
                <a:latin typeface="Calibri"/>
              </a:rPr>
              <a:t>CELE PROGRAMU</a:t>
            </a:r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251640" y="1196640"/>
            <a:ext cx="5400360" cy="471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Cele główne: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3c887b"/>
                </a:solidFill>
                <a:latin typeface="Calibri"/>
              </a:rPr>
              <a:t>Podniesienie poziomu wiedzy o chorobach odkleszczowych</a:t>
            </a:r>
            <a:r>
              <a:rPr lang="pl-PL" sz="1400" strike="noStrike">
                <a:solidFill>
                  <a:srgbClr val="3c887b"/>
                </a:solidFill>
                <a:latin typeface="Calibri"/>
              </a:rPr>
              <a:t>,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3c887b"/>
                </a:solidFill>
                <a:latin typeface="Calibri"/>
              </a:rPr>
              <a:t>Poznanie sposobów zapobiegania chorobom odkleszczowym</a:t>
            </a:r>
            <a:r>
              <a:rPr lang="pl-PL" sz="1400" strike="noStrike">
                <a:solidFill>
                  <a:srgbClr val="3c887b"/>
                </a:solidFill>
                <a:latin typeface="Calibri"/>
              </a:rPr>
              <a:t>,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3c887b"/>
                </a:solidFill>
                <a:latin typeface="Calibri"/>
              </a:rPr>
              <a:t>Uświadomienie wagi problemu ugryzień przez kleszcze</a:t>
            </a:r>
            <a:r>
              <a:rPr lang="pl-PL" sz="1400" strike="noStrike">
                <a:solidFill>
                  <a:srgbClr val="3c887b"/>
                </a:solidFill>
                <a:latin typeface="Calibri"/>
              </a:rPr>
              <a:t>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Cele szczegółowe: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400" strike="noStrike">
                <a:solidFill>
                  <a:srgbClr val="292929"/>
                </a:solidFill>
                <a:latin typeface="Calibri"/>
              </a:rPr>
              <a:t>	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Uczeń/ przedszkolak: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Zdobywa wiedzę na temat miejsc występowania kleszczy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        i zagrożeń związanych z ugryzieniem przez te pajęczaki,  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Poznaje sposoby przenoszenia się kleszczy na zwierzęta          i ludzi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Poznaje sposoby zapobiegania atakom kleszczy 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
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i ochrony przed przenoszonymi przez nie chorobami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Uświadamia sobie potrzebę stosowania profilaktyki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5946480" y="1268640"/>
            <a:ext cx="2801520" cy="1938240"/>
          </a:xfrm>
          <a:prstGeom prst="rect">
            <a:avLst/>
          </a:prstGeom>
          <a:ln>
            <a:noFill/>
          </a:ln>
        </p:spPr>
      </p:pic>
      <p:pic>
        <p:nvPicPr>
          <p:cNvPr id="100" name="Picture 4" descr=""/>
          <p:cNvPicPr/>
          <p:nvPr/>
        </p:nvPicPr>
        <p:blipFill>
          <a:blip r:embed="rId2"/>
          <a:stretch/>
        </p:blipFill>
        <p:spPr>
          <a:xfrm>
            <a:off x="6012000" y="3501000"/>
            <a:ext cx="2777040" cy="226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02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ffffff"/>
                </a:solidFill>
                <a:latin typeface="Calibri"/>
              </a:rPr>
              <a:t>GRUPY DOCELOWE</a:t>
            </a:r>
            <a:endParaRPr/>
          </a:p>
        </p:txBody>
      </p:sp>
      <p:sp>
        <p:nvSpPr>
          <p:cNvPr id="102" name="CustomShape 2"/>
          <p:cNvSpPr/>
          <p:nvPr/>
        </p:nvSpPr>
        <p:spPr>
          <a:xfrm>
            <a:off x="683640" y="1397160"/>
            <a:ext cx="1532520" cy="4063680"/>
          </a:xfrm>
          <a:prstGeom prst="roundRect">
            <a:avLst>
              <a:gd name="adj" fmla="val 12960"/>
            </a:avLst>
          </a:prstGeom>
          <a:solidFill>
            <a:schemeClr val="accent2">
              <a:hueOff val="0"/>
              <a:satOff val="0"/>
              <a:lumOff val="0"/>
              <a:alphaOff val="0"/>
            </a:schemeClr>
          </a:solidFill>
          <a:ln>
            <a:solidFill>
              <a:srgbClr val="3c887b"/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3760" rIns="113760" tIns="1739520" bIns="926280" anchor="ctr"/>
          <a:p>
            <a:pPr algn="ctr">
              <a:lnSpc>
                <a:spcPct val="90000"/>
              </a:lnSpc>
            </a:pPr>
            <a:r>
              <a:rPr b="1" lang="pl-PL" sz="1600" strike="noStrike">
                <a:solidFill>
                  <a:srgbClr val="ffffff"/>
                </a:solidFill>
                <a:latin typeface="Calibri"/>
              </a:rPr>
              <a:t>Dzieci w wieku przedszkolnym</a:t>
            </a:r>
            <a:endParaRPr/>
          </a:p>
        </p:txBody>
      </p:sp>
      <p:sp>
        <p:nvSpPr>
          <p:cNvPr id="103" name="CustomShape 3"/>
          <p:cNvSpPr/>
          <p:nvPr/>
        </p:nvSpPr>
        <p:spPr>
          <a:xfrm>
            <a:off x="773280" y="1640880"/>
            <a:ext cx="1352880" cy="135288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solidFill>
              <a:srgbClr val="3c887b"/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04" name="CustomShape 4"/>
          <p:cNvSpPr/>
          <p:nvPr/>
        </p:nvSpPr>
        <p:spPr>
          <a:xfrm>
            <a:off x="2262600" y="1397160"/>
            <a:ext cx="1532520" cy="4063680"/>
          </a:xfrm>
          <a:prstGeom prst="roundRect">
            <a:avLst>
              <a:gd name="adj" fmla="val 12960"/>
            </a:avLst>
          </a:prstGeom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ln>
            <a:solidFill>
              <a:srgbClr val="3c887b"/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3760" rIns="113760" tIns="1739520" bIns="926280" anchor="ctr"/>
          <a:p>
            <a:pPr algn="ctr">
              <a:lnSpc>
                <a:spcPct val="90000"/>
              </a:lnSpc>
            </a:pPr>
            <a:r>
              <a:rPr b="1" lang="pl-PL" sz="1600" strike="noStrike">
                <a:solidFill>
                  <a:srgbClr val="ffffff"/>
                </a:solidFill>
                <a:latin typeface="Calibri"/>
              </a:rPr>
              <a:t>Uczniowie klas I – III oraz IV-VI szkoły podstawowej</a:t>
            </a:r>
            <a:endParaRPr/>
          </a:p>
        </p:txBody>
      </p:sp>
      <p:sp>
        <p:nvSpPr>
          <p:cNvPr id="105" name="CustomShape 5"/>
          <p:cNvSpPr/>
          <p:nvPr/>
        </p:nvSpPr>
        <p:spPr>
          <a:xfrm>
            <a:off x="2352240" y="1640880"/>
            <a:ext cx="1352880" cy="135288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c887b"/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06" name="CustomShape 6"/>
          <p:cNvSpPr/>
          <p:nvPr/>
        </p:nvSpPr>
        <p:spPr>
          <a:xfrm>
            <a:off x="3841560" y="1397160"/>
            <a:ext cx="1532520" cy="4063680"/>
          </a:xfrm>
          <a:prstGeom prst="roundRect">
            <a:avLst>
              <a:gd name="adj" fmla="val 12960"/>
            </a:avLst>
          </a:prstGeom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ln>
            <a:solidFill>
              <a:srgbClr val="3c887b"/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3760" rIns="113760" tIns="1739520" bIns="926280" anchor="ctr"/>
          <a:p>
            <a:pPr algn="ctr">
              <a:lnSpc>
                <a:spcPct val="90000"/>
              </a:lnSpc>
            </a:pPr>
            <a:r>
              <a:rPr b="1" lang="pl-PL" sz="1600" strike="noStrike">
                <a:solidFill>
                  <a:srgbClr val="ffffff"/>
                </a:solidFill>
                <a:latin typeface="Calibri"/>
              </a:rPr>
              <a:t>Rodzice               i opiekunowie</a:t>
            </a:r>
            <a:endParaRPr/>
          </a:p>
        </p:txBody>
      </p:sp>
      <p:sp>
        <p:nvSpPr>
          <p:cNvPr id="107" name="CustomShape 7"/>
          <p:cNvSpPr/>
          <p:nvPr/>
        </p:nvSpPr>
        <p:spPr>
          <a:xfrm>
            <a:off x="3931200" y="1640880"/>
            <a:ext cx="1352880" cy="13528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3c887b"/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08" name="CustomShape 8"/>
          <p:cNvSpPr/>
          <p:nvPr/>
        </p:nvSpPr>
        <p:spPr>
          <a:xfrm>
            <a:off x="5420520" y="1397160"/>
            <a:ext cx="1532520" cy="4063680"/>
          </a:xfrm>
          <a:prstGeom prst="roundRect">
            <a:avLst>
              <a:gd name="adj" fmla="val 12960"/>
            </a:avLst>
          </a:prstGeom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ln>
            <a:solidFill>
              <a:srgbClr val="3c887b"/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3760" rIns="113760" tIns="1739520" bIns="926280" anchor="ctr"/>
          <a:p>
            <a:pPr algn="ctr">
              <a:lnSpc>
                <a:spcPct val="90000"/>
              </a:lnSpc>
            </a:pPr>
            <a:r>
              <a:rPr b="1" lang="pl-PL" sz="1600" strike="noStrike">
                <a:solidFill>
                  <a:srgbClr val="ffffff"/>
                </a:solidFill>
                <a:latin typeface="Calibri"/>
              </a:rPr>
              <a:t>Kadra pedagogiczna</a:t>
            </a:r>
            <a:endParaRPr/>
          </a:p>
        </p:txBody>
      </p:sp>
      <p:sp>
        <p:nvSpPr>
          <p:cNvPr id="109" name="CustomShape 9"/>
          <p:cNvSpPr/>
          <p:nvPr/>
        </p:nvSpPr>
        <p:spPr>
          <a:xfrm>
            <a:off x="5510160" y="1640880"/>
            <a:ext cx="1352880" cy="135288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3c887b"/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10" name="CustomShape 10"/>
          <p:cNvSpPr/>
          <p:nvPr/>
        </p:nvSpPr>
        <p:spPr>
          <a:xfrm>
            <a:off x="6999480" y="1397160"/>
            <a:ext cx="1532520" cy="4063680"/>
          </a:xfrm>
          <a:prstGeom prst="roundRect">
            <a:avLst>
              <a:gd name="adj" fmla="val 12960"/>
            </a:avLst>
          </a:prstGeom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ln>
            <a:solidFill>
              <a:srgbClr val="3c887b"/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3760" rIns="113760" tIns="1739520" bIns="926280" anchor="ctr"/>
          <a:p>
            <a:pPr algn="ctr">
              <a:lnSpc>
                <a:spcPct val="90000"/>
              </a:lnSpc>
            </a:pPr>
            <a:r>
              <a:rPr b="1" lang="pl-PL" sz="1600" strike="noStrike">
                <a:solidFill>
                  <a:srgbClr val="ffffff"/>
                </a:solidFill>
                <a:latin typeface="Calibri"/>
              </a:rPr>
              <a:t>Pielęgniarki szkolne</a:t>
            </a:r>
            <a:endParaRPr/>
          </a:p>
        </p:txBody>
      </p:sp>
      <p:sp>
        <p:nvSpPr>
          <p:cNvPr id="111" name="CustomShape 11"/>
          <p:cNvSpPr/>
          <p:nvPr/>
        </p:nvSpPr>
        <p:spPr>
          <a:xfrm>
            <a:off x="7089120" y="1640880"/>
            <a:ext cx="1352880" cy="135288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3c887b"/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12" name="CustomShape 12"/>
          <p:cNvSpPr/>
          <p:nvPr/>
        </p:nvSpPr>
        <p:spPr>
          <a:xfrm>
            <a:off x="997560" y="4648320"/>
            <a:ext cx="7220520" cy="609120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25000">
                <a:srgbClr val="20534a"/>
              </a:gs>
              <a:gs pos="52000">
                <a:srgbClr val="2d776a"/>
              </a:gs>
              <a:gs pos="82000">
                <a:srgbClr val="368d7e"/>
              </a:gs>
            </a:gsLst>
            <a:lin ang="13500000"/>
          </a:gradFill>
          <a:ln>
            <a:noFill/>
          </a:ln>
        </p:spPr>
        <p:style>
          <a:lnRef idx="2"/>
          <a:fillRef idx="0"/>
          <a:effectRef idx="0"/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202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ffffff"/>
                </a:solidFill>
                <a:latin typeface="Calibri"/>
              </a:rPr>
              <a:t>TREŚCI PROGRAMOWE</a:t>
            </a:r>
            <a:endParaRPr/>
          </a:p>
        </p:txBody>
      </p:sp>
      <p:sp>
        <p:nvSpPr>
          <p:cNvPr id="114" name="TextShape 2"/>
          <p:cNvSpPr txBox="1"/>
          <p:nvPr/>
        </p:nvSpPr>
        <p:spPr>
          <a:xfrm>
            <a:off x="457200" y="1196640"/>
            <a:ext cx="4402440" cy="471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Informacja na temat życia kleszczy 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(wygląd, rozmiar, występowanie),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Miejsca na ciele człowieka najbardziej narażone na ugryzienia kleszczy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Sposoby przenoszenia się kleszczy na zwierzęta 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
</a:t>
            </a: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i ludzi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Metody zabezpieczania się przed wczepieniem kleszcza w ciało człowieka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Prawidłowe postępowanie w przypadku ugryzienia przez kleszcza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Ryzyko zakażenia chorobami odkleszczowymi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Choroby przenoszone przez kleszcze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,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–"/>
            </a:pPr>
            <a:r>
              <a:rPr b="1" lang="pl-PL" sz="1400" strike="noStrike">
                <a:solidFill>
                  <a:srgbClr val="292929"/>
                </a:solidFill>
                <a:latin typeface="Calibri"/>
              </a:rPr>
              <a:t>Profilaktyka chorób odkleszczowych</a:t>
            </a:r>
            <a:r>
              <a:rPr lang="pl-PL" sz="1400" strike="noStrike">
                <a:solidFill>
                  <a:srgbClr val="292929"/>
                </a:solidFill>
                <a:latin typeface="Calibri"/>
              </a:rPr>
              <a:t>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115" name="Picture 1" descr=""/>
          <p:cNvPicPr/>
          <p:nvPr/>
        </p:nvPicPr>
        <p:blipFill>
          <a:blip r:embed="rId1"/>
          <a:stretch/>
        </p:blipFill>
        <p:spPr>
          <a:xfrm>
            <a:off x="4932000" y="1268640"/>
            <a:ext cx="4000320" cy="2662560"/>
          </a:xfrm>
          <a:prstGeom prst="rect">
            <a:avLst/>
          </a:prstGeom>
          <a:ln w="9360">
            <a:noFill/>
          </a:ln>
        </p:spPr>
      </p:pic>
      <p:sp>
        <p:nvSpPr>
          <p:cNvPr id="116" name="CustomShape 3"/>
          <p:cNvSpPr/>
          <p:nvPr/>
        </p:nvSpPr>
        <p:spPr>
          <a:xfrm>
            <a:off x="5292000" y="4232160"/>
            <a:ext cx="35280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1200" strike="noStrike">
                <a:solidFill>
                  <a:srgbClr val="1f497d"/>
                </a:solidFill>
                <a:latin typeface="Calibri"/>
              </a:rPr>
              <a:t>Ilustracja obrazująca stadia rozwojowe kleszczy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57200" y="202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ffffff"/>
                </a:solidFill>
                <a:latin typeface="Calibri"/>
              </a:rPr>
              <a:t>HARMONOGRAM PROGRAMU</a:t>
            </a:r>
            <a:endParaRPr/>
          </a:p>
        </p:txBody>
      </p:sp>
      <p:graphicFrame>
        <p:nvGraphicFramePr>
          <p:cNvPr id="118" name="Table 2"/>
          <p:cNvGraphicFramePr/>
          <p:nvPr/>
        </p:nvGraphicFramePr>
        <p:xfrm>
          <a:off x="720000" y="1052640"/>
          <a:ext cx="7631280" cy="3987000"/>
        </p:xfrm>
        <a:graphic>
          <a:graphicData uri="http://schemas.openxmlformats.org/drawingml/2006/table">
            <a:tbl>
              <a:tblPr/>
              <a:tblGrid>
                <a:gridCol w="7631280"/>
              </a:tblGrid>
              <a:tr h="246240">
                <a:tc>
                  <a:txBody>
                    <a:bodyPr lIns="57600" rIns="576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400" strike="noStrike">
                          <a:solidFill>
                            <a:srgbClr val="333333"/>
                          </a:solidFill>
                          <a:latin typeface="Calibri"/>
                        </a:rPr>
                        <a:t>Realizacja programu</a:t>
                      </a:r>
                      <a:r>
                        <a:rPr lang="pl-PL" sz="1400" strike="noStrike">
                          <a:solidFill>
                            <a:srgbClr val="333333"/>
                          </a:solidFill>
                          <a:latin typeface="Calibri"/>
                        </a:rPr>
                        <a:t>:</a:t>
                      </a:r>
                      <a:endParaRPr/>
                    </a:p>
                  </a:txBody>
                  <a:tcPr/>
                </a:tc>
              </a:tr>
              <a:tr h="544680">
                <a:tc>
                  <a:txBody>
                    <a:bodyPr lIns="57600" rIns="57600" tIns="0" bIns="0"/>
                    <a:p>
                      <a:pPr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pl-PL" sz="1200" strike="noStrike">
                          <a:solidFill>
                            <a:srgbClr val="333333"/>
                          </a:solidFill>
                          <a:latin typeface="Calibri"/>
                        </a:rPr>
                        <a:t>przekazanie przez szkolnych koordynatorów programu na posiedzeniach Rady Pedagogicznej informacji ze szkolenia dot. programu oraz materiałów do jego realizacji </a:t>
                      </a:r>
                      <a:endParaRPr/>
                    </a:p>
                  </a:txBody>
                  <a:tcPr/>
                </a:tc>
              </a:tr>
              <a:tr h="358560">
                <a:tc>
                  <a:txBody>
                    <a:bodyPr lIns="57600" rIns="57600" tIns="0" bIns="0"/>
                    <a:p>
                      <a:pPr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pl-PL" sz="1200" strike="noStrike">
                          <a:solidFill>
                            <a:srgbClr val="333333"/>
                          </a:solidFill>
                          <a:latin typeface="Calibri"/>
                        </a:rPr>
                        <a:t>opracowanie planu lub harmonogramu działań do realizacji programu w szkołach</a:t>
                      </a:r>
                      <a:endParaRPr/>
                    </a:p>
                  </a:txBody>
                  <a:tcPr/>
                </a:tc>
              </a:tr>
              <a:tr h="358560">
                <a:tc>
                  <a:txBody>
                    <a:bodyPr lIns="57600" rIns="57600" tIns="0" bIns="0"/>
                    <a:p>
                      <a:pPr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pl-PL" sz="1200" strike="noStrike">
                          <a:solidFill>
                            <a:srgbClr val="333333"/>
                          </a:solidFill>
                          <a:latin typeface="Calibri"/>
                        </a:rPr>
                        <a:t>prezentacja materiałów edukacyjnych na terenie szkół i przedszkoli (plakaty, ulotki)</a:t>
                      </a:r>
                      <a:endParaRPr/>
                    </a:p>
                  </a:txBody>
                  <a:tcPr/>
                </a:tc>
              </a:tr>
              <a:tr h="807120">
                <a:tc>
                  <a:txBody>
                    <a:bodyPr lIns="57600" rIns="57600" tIns="0" bIns="0"/>
                    <a:p>
                      <a:pPr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pl-PL" sz="1200" strike="noStrike">
                          <a:solidFill>
                            <a:srgbClr val="333333"/>
                          </a:solidFill>
                          <a:latin typeface="Calibri"/>
                        </a:rPr>
                        <a:t>przekazanie rodzicom listów dotyczących realizacji programu poprzez uczniów na zebraniach </a:t>
                      </a:r>
                      <a:r>
                        <a:rPr lang="pl-PL" sz="1200" strike="noStrike">
                          <a:solidFill>
                            <a:srgbClr val="333333"/>
                          </a:solidFill>
                          <a:latin typeface="Calibri"/>
                        </a:rPr>
                        <a:t>
</a:t>
                      </a:r>
                      <a:r>
                        <a:rPr lang="pl-PL" sz="1200" strike="noStrike">
                          <a:solidFill>
                            <a:srgbClr val="333333"/>
                          </a:solidFill>
                          <a:latin typeface="Calibri"/>
                        </a:rPr>
                        <a:t>i wywiadówkach szkolnych, na tablicach ogłoszeń i na stronach internetowych szkół (listy mają charakter dobrowolny),</a:t>
                      </a:r>
                      <a:endParaRPr/>
                    </a:p>
                  </a:txBody>
                  <a:tcPr/>
                </a:tc>
              </a:tr>
              <a:tr h="508680">
                <a:tc>
                  <a:txBody>
                    <a:bodyPr lIns="57600" rIns="57600" tIns="0" bIns="0"/>
                    <a:p>
                      <a:pPr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pl-PL" sz="1200" strike="noStrike">
                          <a:solidFill>
                            <a:srgbClr val="333333"/>
                          </a:solidFill>
                          <a:latin typeface="Calibri"/>
                        </a:rPr>
                        <a:t>poinformowanie rodziców (np. podczas zebrań z rodzicami) o programie oraz zapoznanie ich </a:t>
                      </a:r>
                      <a:r>
                        <a:rPr lang="pl-PL" sz="1200" strike="noStrike">
                          <a:solidFill>
                            <a:srgbClr val="333333"/>
                          </a:solidFill>
                          <a:latin typeface="Calibri"/>
                        </a:rPr>
                        <a:t>
</a:t>
                      </a:r>
                      <a:r>
                        <a:rPr lang="pl-PL" sz="1200" strike="noStrike">
                          <a:solidFill>
                            <a:srgbClr val="333333"/>
                          </a:solidFill>
                          <a:latin typeface="Calibri"/>
                        </a:rPr>
                        <a:t>z materiałami edukacyjnymi </a:t>
                      </a:r>
                      <a:endParaRPr/>
                    </a:p>
                  </a:txBody>
                  <a:tcPr/>
                </a:tc>
              </a:tr>
              <a:tr h="745560">
                <a:tc>
                  <a:txBody>
                    <a:bodyPr lIns="57600" rIns="57600" tIns="0" bIns="0"/>
                    <a:p>
                      <a:pPr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pl-PL" sz="1200" strike="noStrike">
                          <a:solidFill>
                            <a:srgbClr val="333333"/>
                          </a:solidFill>
                          <a:latin typeface="Calibri"/>
                        </a:rPr>
                        <a:t>realizacja zajęć popularyzujących program przeprowadzanych w ramach zajęć z zakresu edukacji zdrowotnej (np. godzina wychowawcza, przyroda) zgodnie z aktualnie obowiązującą postawą programową</a:t>
                      </a:r>
                      <a:endParaRPr/>
                    </a:p>
                  </a:txBody>
                  <a:tcPr/>
                </a:tc>
              </a:tr>
              <a:tr h="417960">
                <a:tc>
                  <a:txBody>
                    <a:bodyPr lIns="57600" rIns="576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strike="noStrike">
                          <a:solidFill>
                            <a:srgbClr val="333333"/>
                          </a:solidFill>
                          <a:latin typeface="Calibri"/>
                        </a:rPr>
                        <a:t>Podsumowanie i ewaluacja programu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Application>LibreOffice/4.4.5.2$Windows_x86 LibreOffice_project/a22f674fd25a3b6f45bdebf25400ed2adff0ff99</Application>
  <Paragraphs>104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2012-09-21T11:04:59Z</dcterms:created>
  <dc:creator>Zalewska, Monika</dc:creator>
  <dc:language>pl-PL</dc:language>
  <cp:lastModifiedBy>Anna Skubis</cp:lastModifiedBy>
  <dcterms:modified xsi:type="dcterms:W3CDTF">2015-11-03T09:53:36Z</dcterms:modified>
  <cp:revision>200</cp:revision>
  <dc:title>Slajd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15</vt:i4>
  </property>
</Properties>
</file>