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2" r:id="rId1"/>
  </p:sldMasterIdLst>
  <p:notesMasterIdLst>
    <p:notesMasterId r:id="rId16"/>
  </p:notesMasterIdLst>
  <p:sldIdLst>
    <p:sldId id="351" r:id="rId2"/>
    <p:sldId id="322" r:id="rId3"/>
    <p:sldId id="340" r:id="rId4"/>
    <p:sldId id="341" r:id="rId5"/>
    <p:sldId id="342" r:id="rId6"/>
    <p:sldId id="344" r:id="rId7"/>
    <p:sldId id="345" r:id="rId8"/>
    <p:sldId id="353" r:id="rId9"/>
    <p:sldId id="352" r:id="rId10"/>
    <p:sldId id="347" r:id="rId11"/>
    <p:sldId id="324" r:id="rId12"/>
    <p:sldId id="349" r:id="rId13"/>
    <p:sldId id="350" r:id="rId14"/>
    <p:sldId id="303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7DB"/>
    <a:srgbClr val="E9E9EB"/>
    <a:srgbClr val="000000"/>
    <a:srgbClr val="213EE0"/>
    <a:srgbClr val="7F7F7F"/>
    <a:srgbClr val="595959"/>
    <a:srgbClr val="B4B4B4"/>
    <a:srgbClr val="486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912" autoAdjust="0"/>
  </p:normalViewPr>
  <p:slideViewPr>
    <p:cSldViewPr snapToGrid="0">
      <p:cViewPr varScale="1">
        <p:scale>
          <a:sx n="77" d="100"/>
          <a:sy n="77" d="100"/>
        </p:scale>
        <p:origin x="76" y="36"/>
      </p:cViewPr>
      <p:guideLst/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7B465-EC25-477B-815C-E0B81C3FA7BE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92617-E785-4081-9E03-961A58473B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12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07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943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373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49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091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1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506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916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127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76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899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32115" y="1"/>
            <a:ext cx="9927771" cy="5544457"/>
          </a:xfrm>
          <a:custGeom>
            <a:avLst/>
            <a:gdLst>
              <a:gd name="connsiteX0" fmla="*/ 0 w 9927771"/>
              <a:gd name="connsiteY0" fmla="*/ 0 h 5544457"/>
              <a:gd name="connsiteX1" fmla="*/ 9927771 w 9927771"/>
              <a:gd name="connsiteY1" fmla="*/ 0 h 5544457"/>
              <a:gd name="connsiteX2" fmla="*/ 9927771 w 9927771"/>
              <a:gd name="connsiteY2" fmla="*/ 5544457 h 5544457"/>
              <a:gd name="connsiteX3" fmla="*/ 0 w 9927771"/>
              <a:gd name="connsiteY3" fmla="*/ 5544457 h 554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7771" h="5544457">
                <a:moveTo>
                  <a:pt x="0" y="0"/>
                </a:moveTo>
                <a:lnTo>
                  <a:pt x="9927771" y="0"/>
                </a:lnTo>
                <a:lnTo>
                  <a:pt x="9927771" y="5544457"/>
                </a:lnTo>
                <a:lnTo>
                  <a:pt x="0" y="5544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466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59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5663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442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AD47-CF97-4309-8176-9EDC64BAFD5D}" type="datetimeFigureOut">
              <a:rPr lang="id-ID" smtClean="0"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53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8" r:id="rId12"/>
    <p:sldLayoutId id="2147484039" r:id="rId13"/>
    <p:sldLayoutId id="21474840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5677" y="1057"/>
            <a:ext cx="6902606" cy="682348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5143500"/>
            <a:ext cx="12192000" cy="17145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272088" y="0"/>
            <a:ext cx="1743075" cy="6858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0464127" y="0"/>
            <a:ext cx="1727873" cy="6858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7145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0464127" y="5160227"/>
            <a:ext cx="1724156" cy="1681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0919684" y="5785946"/>
            <a:ext cx="9081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>
                <a:solidFill>
                  <a:srgbClr val="7F7F7F"/>
                </a:solidFill>
                <a:latin typeface="Nexa"/>
              </a:rPr>
              <a:t>Warszawa, </a:t>
            </a:r>
            <a:endParaRPr lang="pl-PL" sz="1100" b="1" dirty="0" smtClean="0">
              <a:solidFill>
                <a:srgbClr val="7F7F7F"/>
              </a:solidFill>
              <a:latin typeface="Nexa"/>
            </a:endParaRPr>
          </a:p>
          <a:p>
            <a:r>
              <a:rPr lang="pl-PL" sz="1100" b="1" dirty="0" smtClean="0">
                <a:solidFill>
                  <a:srgbClr val="7F7F7F"/>
                </a:solidFill>
                <a:latin typeface="Nexa"/>
              </a:rPr>
              <a:t>5 marca</a:t>
            </a:r>
          </a:p>
          <a:p>
            <a:r>
              <a:rPr lang="pl-PL" sz="1100" b="1" dirty="0" smtClean="0">
                <a:solidFill>
                  <a:srgbClr val="7F7F7F"/>
                </a:solidFill>
                <a:latin typeface="Nexa"/>
              </a:rPr>
              <a:t>2021 </a:t>
            </a:r>
            <a:r>
              <a:rPr lang="pl-PL" sz="1100" b="1" dirty="0">
                <a:solidFill>
                  <a:srgbClr val="7F7F7F"/>
                </a:solidFill>
                <a:latin typeface="Nexa"/>
              </a:rPr>
              <a:t>r.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918" y="9832"/>
            <a:ext cx="1731414" cy="169483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52811" y="380195"/>
            <a:ext cx="6456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Nexa"/>
              </a:rPr>
              <a:t>Zespół zadaniowy ds. Programu Otwierania Danych </a:t>
            </a:r>
            <a:r>
              <a:rPr lang="pl-PL" sz="2800" dirty="0" smtClean="0">
                <a:latin typeface="Nexa"/>
              </a:rPr>
              <a:t>Publicznych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09715" y="5878279"/>
            <a:ext cx="2426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Sprawozdanie za </a:t>
            </a:r>
            <a:r>
              <a:rPr lang="pl-PL" dirty="0" smtClean="0"/>
              <a:t>2020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0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371939" y="2353501"/>
            <a:ext cx="7913379" cy="427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Raport </a:t>
            </a:r>
            <a:r>
              <a:rPr lang="pl-PL" sz="2000" dirty="0">
                <a:latin typeface="Nexa"/>
              </a:rPr>
              <a:t>przygotowany na podstawie danych przedłożonych przez pełnomocników do spraw otwartości danych z Kancelarii Prezesa Rady Ministrów, ministerstw oraz Głównego Urzędu </a:t>
            </a:r>
            <a:r>
              <a:rPr lang="pl-PL" sz="2000" dirty="0" smtClean="0">
                <a:latin typeface="Nexa"/>
              </a:rPr>
              <a:t>Statystycznego</a:t>
            </a:r>
          </a:p>
          <a:p>
            <a:pPr>
              <a:lnSpc>
                <a:spcPct val="114000"/>
              </a:lnSpc>
            </a:pPr>
            <a:endParaRPr lang="pl-PL" sz="2000" dirty="0" smtClean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Raport prezentuje </a:t>
            </a:r>
            <a:r>
              <a:rPr lang="pl-PL" sz="2000" dirty="0">
                <a:latin typeface="Nexa"/>
              </a:rPr>
              <a:t>dane, a także działania podejmowane przez </a:t>
            </a:r>
            <a:r>
              <a:rPr lang="pl-PL" sz="2000" dirty="0" smtClean="0">
                <a:latin typeface="Nexa"/>
              </a:rPr>
              <a:t/>
            </a:r>
            <a:br>
              <a:rPr lang="pl-PL" sz="2000" dirty="0" smtClean="0">
                <a:latin typeface="Nexa"/>
              </a:rPr>
            </a:br>
            <a:r>
              <a:rPr lang="pl-PL" sz="2000" dirty="0" smtClean="0">
                <a:latin typeface="Nexa"/>
              </a:rPr>
              <a:t>te </a:t>
            </a:r>
            <a:r>
              <a:rPr lang="pl-PL" sz="2000" dirty="0">
                <a:latin typeface="Nexa"/>
              </a:rPr>
              <a:t>instytucje oraz jednostki im podległe i nadzorowane w oparciu </a:t>
            </a:r>
            <a:r>
              <a:rPr lang="pl-PL" sz="2000" dirty="0" smtClean="0">
                <a:latin typeface="Nexa"/>
              </a:rPr>
              <a:t/>
            </a:r>
            <a:br>
              <a:rPr lang="pl-PL" sz="2000" dirty="0" smtClean="0">
                <a:latin typeface="Nexa"/>
              </a:rPr>
            </a:br>
            <a:r>
              <a:rPr lang="pl-PL" sz="2000" dirty="0" smtClean="0">
                <a:latin typeface="Nexa"/>
              </a:rPr>
              <a:t>o </a:t>
            </a:r>
            <a:r>
              <a:rPr lang="pl-PL" sz="2000" dirty="0">
                <a:latin typeface="Nexa"/>
              </a:rPr>
              <a:t>wskazane w ramach </a:t>
            </a:r>
            <a:r>
              <a:rPr lang="pl-PL" sz="2000" dirty="0" smtClean="0">
                <a:latin typeface="Nexa"/>
              </a:rPr>
              <a:t>PODP </a:t>
            </a:r>
            <a:r>
              <a:rPr lang="pl-PL" sz="2000" dirty="0">
                <a:latin typeface="Nexa"/>
              </a:rPr>
              <a:t>zadania w </a:t>
            </a:r>
            <a:r>
              <a:rPr lang="pl-PL" sz="2000" dirty="0" smtClean="0">
                <a:latin typeface="Nexa"/>
              </a:rPr>
              <a:t>2019 roku</a:t>
            </a:r>
          </a:p>
          <a:p>
            <a:pPr>
              <a:lnSpc>
                <a:spcPct val="114000"/>
              </a:lnSpc>
            </a:pPr>
            <a:endParaRPr lang="pl-PL" sz="2000" dirty="0" smtClean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Raport jest przedkładany </a:t>
            </a:r>
            <a:r>
              <a:rPr lang="pl-PL" sz="2000" dirty="0">
                <a:latin typeface="Nexa"/>
              </a:rPr>
              <a:t>Radzie </a:t>
            </a:r>
            <a:r>
              <a:rPr lang="pl-PL" sz="2000" dirty="0" smtClean="0">
                <a:latin typeface="Nexa"/>
              </a:rPr>
              <a:t>Ministrów</a:t>
            </a: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Czerwiec 2020 r. Raport </a:t>
            </a:r>
            <a:r>
              <a:rPr lang="pl-PL" sz="2000" dirty="0">
                <a:latin typeface="Nexa"/>
              </a:rPr>
              <a:t>został pozytywnie zaopiniowany przez Zespół </a:t>
            </a:r>
            <a:r>
              <a:rPr lang="pl-PL" sz="2000" dirty="0" smtClean="0">
                <a:latin typeface="Nexa"/>
              </a:rPr>
              <a:t>Zadaniowy</a:t>
            </a: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4873324" y="453791"/>
            <a:ext cx="6456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OPINIOWANIE SPRAWOZDANIA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0370" y="1046291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pc="300" dirty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z</a:t>
            </a:r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 realizacji Programu </a:t>
            </a:r>
            <a:r>
              <a:rPr lang="pl-PL" spc="300" dirty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O</a:t>
            </a:r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twierania </a:t>
            </a:r>
          </a:p>
          <a:p>
            <a:pPr algn="r"/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Danych Publicznych w 2019 r.</a:t>
            </a:r>
            <a:endParaRPr lang="id-ID" spc="300" dirty="0">
              <a:solidFill>
                <a:srgbClr val="000000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Shape 5062"/>
          <p:cNvSpPr/>
          <p:nvPr/>
        </p:nvSpPr>
        <p:spPr>
          <a:xfrm>
            <a:off x="980058" y="5908524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980058" y="5207520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980058" y="3808196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980058" y="248218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377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28" y="286088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3254130" y="2130759"/>
            <a:ext cx="6460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ZAKOŃCZENIE </a:t>
            </a:r>
          </a:p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PRAC ZESPOŁU</a:t>
            </a:r>
            <a:endParaRPr lang="pl-PL" sz="2400" b="1" dirty="0" smtClean="0">
              <a:solidFill>
                <a:srgbClr val="0B97DB"/>
              </a:solidFill>
              <a:latin typeface="Nexa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5568726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9847263" y="-12112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2530129" y="4271141"/>
            <a:ext cx="754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I Nowy Program Otwierania Danych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4994929" y="2798092"/>
            <a:ext cx="6595525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endParaRPr lang="pl-PL" sz="2000" dirty="0" smtClean="0">
              <a:solidFill>
                <a:srgbClr val="0B97DB"/>
              </a:solidFill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Zgodnie </a:t>
            </a:r>
            <a:r>
              <a:rPr lang="pl-PL" sz="2000" dirty="0">
                <a:latin typeface="Nexa"/>
              </a:rPr>
              <a:t>z decyzją Przewodniczącego Komitetu Rady Ministrów do Spraw Cyfryzacji z dnia 30 września 2016 r. </a:t>
            </a:r>
            <a:endParaRPr lang="pl-PL" sz="2000" dirty="0" smtClean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Zespół </a:t>
            </a:r>
            <a:r>
              <a:rPr lang="pl-PL" sz="2000" dirty="0">
                <a:latin typeface="Nexa"/>
              </a:rPr>
              <a:t>wykonywał swoje zadania do 31 grudnia 2020 r.</a:t>
            </a:r>
            <a:endParaRPr lang="pl-PL" sz="2000" dirty="0" smtClean="0">
              <a:latin typeface="Nexa"/>
            </a:endParaRPr>
          </a:p>
          <a:p>
            <a:r>
              <a:rPr lang="pl-PL" sz="2000" dirty="0">
                <a:latin typeface="Nexa"/>
              </a:rPr>
              <a:t>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1707" y="471427"/>
            <a:ext cx="766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ZAKOŃCZENIE PRAC ZESPOŁU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939144" cy="59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4443663" y="3009821"/>
            <a:ext cx="6925377" cy="181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18 </a:t>
            </a:r>
            <a:r>
              <a:rPr lang="pl-PL" sz="2000" dirty="0">
                <a:latin typeface="Nexa"/>
              </a:rPr>
              <a:t>lutego br. Rada Ministrów przyjęła uchwałę w sprawie Programu </a:t>
            </a:r>
            <a:r>
              <a:rPr lang="pl-PL" sz="2000" dirty="0" smtClean="0">
                <a:latin typeface="Nexa"/>
              </a:rPr>
              <a:t>Otwierania </a:t>
            </a:r>
            <a:r>
              <a:rPr lang="pl-PL" sz="2000" dirty="0">
                <a:latin typeface="Nexa"/>
              </a:rPr>
              <a:t>D</a:t>
            </a:r>
            <a:r>
              <a:rPr lang="pl-PL" sz="2000" dirty="0" smtClean="0">
                <a:latin typeface="Nexa"/>
              </a:rPr>
              <a:t>anych </a:t>
            </a:r>
            <a:r>
              <a:rPr lang="pl-PL" sz="2000" dirty="0">
                <a:latin typeface="Nexa"/>
              </a:rPr>
              <a:t>na lata </a:t>
            </a:r>
            <a:r>
              <a:rPr lang="pl-PL" sz="2000" dirty="0" smtClean="0">
                <a:latin typeface="Nexa"/>
              </a:rPr>
              <a:t>2021–2027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>
                <a:latin typeface="Nexa"/>
              </a:rPr>
              <a:t>Program zakłada </a:t>
            </a:r>
            <a:r>
              <a:rPr lang="pl-PL" sz="2000" dirty="0" smtClean="0">
                <a:latin typeface="Nexa"/>
              </a:rPr>
              <a:t>powołanie nowego </a:t>
            </a:r>
            <a:r>
              <a:rPr lang="pl-PL" sz="2000" dirty="0">
                <a:latin typeface="Nexa"/>
              </a:rPr>
              <a:t>Zespołu zadaniowego ds. </a:t>
            </a:r>
            <a:r>
              <a:rPr lang="pl-PL" sz="2000" dirty="0" smtClean="0">
                <a:latin typeface="Nexa"/>
              </a:rPr>
              <a:t>Programu </a:t>
            </a:r>
            <a:r>
              <a:rPr lang="pl-PL" sz="2000" dirty="0">
                <a:latin typeface="Nexa"/>
              </a:rPr>
              <a:t>O</a:t>
            </a:r>
            <a:r>
              <a:rPr lang="pl-PL" sz="2000" dirty="0" smtClean="0">
                <a:latin typeface="Nexa"/>
              </a:rPr>
              <a:t>twierania </a:t>
            </a:r>
            <a:r>
              <a:rPr lang="pl-PL" sz="2000" dirty="0">
                <a:latin typeface="Nexa"/>
              </a:rPr>
              <a:t>D</a:t>
            </a:r>
            <a:r>
              <a:rPr lang="pl-PL" sz="2000" dirty="0" smtClean="0">
                <a:latin typeface="Nexa"/>
              </a:rPr>
              <a:t>anych </a:t>
            </a:r>
            <a:r>
              <a:rPr lang="pl-PL" sz="2000" dirty="0">
                <a:latin typeface="Nexa"/>
              </a:rPr>
              <a:t>na lata </a:t>
            </a:r>
            <a:r>
              <a:rPr lang="pl-PL" sz="2000" dirty="0" smtClean="0">
                <a:latin typeface="Nexa"/>
              </a:rPr>
              <a:t>2021-2027</a:t>
            </a:r>
            <a:endParaRPr lang="pl-PL" sz="2000" dirty="0">
              <a:latin typeface="Nexa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425451" y="569993"/>
            <a:ext cx="835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NOWY PROGRAM OTWIERANIA DANYCH</a:t>
            </a:r>
          </a:p>
        </p:txBody>
      </p:sp>
      <p:sp>
        <p:nvSpPr>
          <p:cNvPr id="9" name="Shape 5062"/>
          <p:cNvSpPr/>
          <p:nvPr/>
        </p:nvSpPr>
        <p:spPr>
          <a:xfrm>
            <a:off x="3949046" y="4212778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3949046" y="3132990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872836" cy="6858000"/>
          </a:xfrm>
          <a:prstGeom prst="rect">
            <a:avLst/>
          </a:prstGeom>
          <a:solidFill>
            <a:srgbClr val="0B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2369127"/>
            <a:ext cx="2423160" cy="42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27171" y="203520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1631489" y="1486454"/>
            <a:ext cx="3990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DZIĘKUJĘ</a:t>
            </a:r>
            <a:endParaRPr lang="pl-PL" sz="6000" b="1" dirty="0">
              <a:solidFill>
                <a:schemeClr val="bg1"/>
              </a:solidFill>
              <a:latin typeface="Nex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465" y="240602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za uwagę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981926" y="4590237"/>
            <a:ext cx="5279515" cy="41202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l-PL" sz="16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Nexa"/>
              <a:cs typeface="Aharoni" pitchFamily="2" charset="-79"/>
            </a:endParaRPr>
          </a:p>
          <a:p>
            <a:pPr lvl="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b="1" dirty="0" smtClean="0">
                <a:solidFill>
                  <a:srgbClr val="0B97DB"/>
                </a:solidFill>
                <a:latin typeface="Nexa"/>
                <a:cs typeface="Calibri" panose="020F0502020204030204" pitchFamily="34" charset="0"/>
              </a:rPr>
              <a:t>Anna Gos</a:t>
            </a:r>
            <a:endParaRPr lang="pl-PL" b="1" dirty="0">
              <a:solidFill>
                <a:srgbClr val="0B97DB"/>
              </a:solidFill>
              <a:latin typeface="Nexa"/>
              <a:cs typeface="Calibri" panose="020F0502020204030204" pitchFamily="34" charset="0"/>
            </a:endParaRPr>
          </a:p>
          <a:p>
            <a:pPr lvl="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l-PL" sz="800" b="1" dirty="0" smtClean="0">
              <a:solidFill>
                <a:schemeClr val="bg1"/>
              </a:solidFill>
              <a:latin typeface="Nexa"/>
              <a:cs typeface="Calibri" panose="020F0502020204030204" pitchFamily="34" charset="0"/>
            </a:endParaRPr>
          </a:p>
          <a:p>
            <a:pPr lvl="4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Pełnomocnik KPRM-Cyfryzacja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ds. otwartości danych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None/>
            </a:pPr>
            <a:endParaRPr lang="pl-PL" sz="1400" dirty="0" smtClean="0">
              <a:solidFill>
                <a:srgbClr val="3A455E"/>
              </a:solidFill>
              <a:latin typeface="Nexa"/>
              <a:cs typeface="Calibri" panose="020F0502020204030204" pitchFamily="34" charset="0"/>
            </a:endParaRPr>
          </a:p>
          <a:p>
            <a:pPr lvl="4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Dyrektor </a:t>
            </a:r>
            <a:endParaRPr lang="pl-PL" sz="1400" dirty="0">
              <a:solidFill>
                <a:schemeClr val="bg1"/>
              </a:solidFill>
              <a:latin typeface="Nexa"/>
              <a:cs typeface="Calibri" panose="020F0502020204030204" pitchFamily="34" charset="0"/>
            </a:endParaRPr>
          </a:p>
          <a:p>
            <a:pPr lvl="4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Depar</a:t>
            </a:r>
            <a:r>
              <a:rPr lang="pl-PL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tament</a:t>
            </a:r>
            <a:r>
              <a:rPr lang="en-US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Zarządzania Danymi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582223" y="4995726"/>
            <a:ext cx="286603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B97DB"/>
                </a:solidFill>
                <a:latin typeface="Nexa"/>
              </a:rPr>
              <a:t>Kancelaria Prezesa Rady Ministrów</a:t>
            </a:r>
          </a:p>
          <a:p>
            <a:endParaRPr lang="pl-PL" sz="800" b="1" dirty="0" smtClean="0">
              <a:solidFill>
                <a:srgbClr val="0B97DB"/>
              </a:solidFill>
              <a:latin typeface="Nexa"/>
            </a:endParaRPr>
          </a:p>
          <a:p>
            <a:r>
              <a:rPr lang="pl-PL" sz="1400" b="1" dirty="0" smtClean="0">
                <a:solidFill>
                  <a:schemeClr val="bg1">
                    <a:lumMod val="95000"/>
                  </a:schemeClr>
                </a:solidFill>
                <a:latin typeface="Nexa"/>
              </a:rPr>
              <a:t>otwartedane@mc.gov.pl</a:t>
            </a:r>
          </a:p>
          <a:p>
            <a:endParaRPr lang="pl-PL" sz="1400" b="1" dirty="0">
              <a:solidFill>
                <a:schemeClr val="bg1">
                  <a:lumMod val="95000"/>
                </a:schemeClr>
              </a:solidFill>
              <a:latin typeface="Nexa"/>
            </a:endParaRPr>
          </a:p>
          <a:p>
            <a:r>
              <a:rPr lang="pl-PL" sz="1400" b="1" dirty="0">
                <a:solidFill>
                  <a:schemeClr val="bg1"/>
                </a:solidFill>
                <a:latin typeface="Nexa"/>
              </a:rPr>
              <a:t>d</a:t>
            </a:r>
            <a:r>
              <a:rPr lang="pl-PL" sz="1400" b="1" dirty="0" smtClean="0">
                <a:solidFill>
                  <a:schemeClr val="bg1"/>
                </a:solidFill>
                <a:latin typeface="Nexa"/>
              </a:rPr>
              <a:t>ane.gov.pl</a:t>
            </a:r>
          </a:p>
        </p:txBody>
      </p:sp>
      <p:cxnSp>
        <p:nvCxnSpPr>
          <p:cNvPr id="3" name="Łącznik prosty 2"/>
          <p:cNvCxnSpPr/>
          <p:nvPr/>
        </p:nvCxnSpPr>
        <p:spPr>
          <a:xfrm flipV="1">
            <a:off x="8152773" y="4838351"/>
            <a:ext cx="0" cy="174174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41130" y="246419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142161" y="2621158"/>
            <a:ext cx="841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ZESPÓŁ ZADANIOWY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0619" y="41144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28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517870" y="3698975"/>
            <a:ext cx="552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ds. Programu Otwierania</a:t>
            </a:r>
          </a:p>
          <a:p>
            <a:pPr algn="r"/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Danych Publicznych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5060496" y="2445428"/>
            <a:ext cx="6695324" cy="3220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Decyzja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Nr 10/2016 Przewodniczącego Komitetu Rady Ministrów do spraw Cyfryzacji z dnia 30 września 2016 r. w sprawie utworzenia Zespołu zadaniowego do spraw „Programu otwierania danych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publicznych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”,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ze zmianami. </a:t>
            </a: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sz="2000" dirty="0">
                <a:latin typeface="Nexa"/>
              </a:rPr>
              <a:t>Zespół wykonuje swoje zadania w trybie obiegowym za pośrednictwem środków komunikacji elektronicznej </a:t>
            </a:r>
            <a:r>
              <a:rPr lang="pl-PL" sz="2000" dirty="0" smtClean="0">
                <a:latin typeface="Nexa"/>
              </a:rPr>
              <a:t/>
            </a:r>
            <a:br>
              <a:rPr lang="pl-PL" sz="2000" dirty="0" smtClean="0">
                <a:latin typeface="Nexa"/>
              </a:rPr>
            </a:br>
            <a:r>
              <a:rPr lang="pl-PL" sz="2000" dirty="0" smtClean="0">
                <a:latin typeface="Nexa"/>
              </a:rPr>
              <a:t>lub </a:t>
            </a:r>
            <a:r>
              <a:rPr lang="pl-PL" sz="2000" dirty="0">
                <a:latin typeface="Nexa"/>
              </a:rPr>
              <a:t>z wykorzystaniem informatycznych nośników danych</a:t>
            </a:r>
            <a:r>
              <a:rPr lang="pl-PL" sz="2000" dirty="0" smtClean="0">
                <a:latin typeface="Nexa"/>
              </a:rPr>
              <a:t>.</a:t>
            </a:r>
            <a:endParaRPr lang="pl-PL" sz="2000" dirty="0">
              <a:latin typeface="Nex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60496" y="645517"/>
            <a:ext cx="633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ZASADY DZIAŁANIA ZESPOŁU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2851961" y="1929162"/>
            <a:ext cx="8773982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Kierownik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Zespołu – Adam Andruszkiewicz, sekretarz stanu, Kancelaria Prezesa Rady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Ministrów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>
                <a:latin typeface="Nexa"/>
                <a:ea typeface="Calibri" panose="020F0502020204030204" pitchFamily="34" charset="0"/>
              </a:rPr>
              <a:t>Zastępca Kierownika Zespołu - Olga </a:t>
            </a:r>
            <a:r>
              <a:rPr lang="pl-PL" sz="2000" dirty="0" err="1">
                <a:latin typeface="Nexa"/>
                <a:ea typeface="Calibri" panose="020F0502020204030204" pitchFamily="34" charset="0"/>
              </a:rPr>
              <a:t>Semeniuk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, podsekretarz stanu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,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Ministerstwo Rozwoju, Pracy i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Technologii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Członkowie Zespołu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-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wyznaczeni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przez właściwych ministrów sekretarze lub podsekretarze stanu oraz Prezes Głównego Urzędu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Statystycznego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08554" y="657175"/>
            <a:ext cx="365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SKŁAD ZESPOŁU</a:t>
            </a:r>
          </a:p>
        </p:txBody>
      </p:sp>
      <p:sp>
        <p:nvSpPr>
          <p:cNvPr id="7" name="Shape 5062"/>
          <p:cNvSpPr/>
          <p:nvPr/>
        </p:nvSpPr>
        <p:spPr>
          <a:xfrm>
            <a:off x="2479591" y="306349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2479591" y="4090947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2479592" y="203603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36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594528" y="1225897"/>
            <a:ext cx="7630389" cy="634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endParaRPr lang="pl-PL" sz="2000" dirty="0" smtClean="0">
              <a:solidFill>
                <a:srgbClr val="0B97DB"/>
              </a:solidFill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>
                <a:latin typeface="Nexa"/>
              </a:rPr>
              <a:t>opiniowanie rocznego sprawozdania z realizacji „Programu otwierania danych publicznych</a:t>
            </a:r>
            <a:r>
              <a:rPr lang="pl-PL" sz="2000" dirty="0" smtClean="0">
                <a:latin typeface="Nexa"/>
              </a:rPr>
              <a:t>”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>
                <a:latin typeface="Nexa"/>
              </a:rPr>
              <a:t>opiniowanie harmonogramu udostępniania danych w portalu dane.gov.pl opracowanego przez pełnomocników ds. otwartości </a:t>
            </a:r>
            <a:r>
              <a:rPr lang="pl-PL" sz="2000" dirty="0" smtClean="0">
                <a:latin typeface="Nexa"/>
              </a:rPr>
              <a:t>danych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>
                <a:latin typeface="Nexa"/>
              </a:rPr>
              <a:t>opiniowanie projektów dokumentów w zakresie związanym z otwieraniem danych </a:t>
            </a:r>
            <a:r>
              <a:rPr lang="pl-PL" sz="2000" dirty="0" smtClean="0">
                <a:latin typeface="Nexa"/>
              </a:rPr>
              <a:t>publicznych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>
                <a:latin typeface="Nexa"/>
              </a:rPr>
              <a:t>przygotowywanie rekomendacji dla Komitetu Rady Ministrów do spraw Cyfryzacji dotyczących inicjatyw związanych z otwieraniem danych </a:t>
            </a:r>
            <a:r>
              <a:rPr lang="pl-PL" sz="2000" dirty="0" smtClean="0">
                <a:latin typeface="Nexa"/>
              </a:rPr>
              <a:t>publicznych</a:t>
            </a:r>
            <a:endParaRPr lang="pl-PL" sz="2000" dirty="0">
              <a:latin typeface="Nexa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7190963" y="641122"/>
            <a:ext cx="406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ZADANIA ZESPOŁU</a:t>
            </a:r>
          </a:p>
        </p:txBody>
      </p:sp>
      <p:sp>
        <p:nvSpPr>
          <p:cNvPr id="7" name="Shape 5062"/>
          <p:cNvSpPr/>
          <p:nvPr/>
        </p:nvSpPr>
        <p:spPr>
          <a:xfrm>
            <a:off x="1180145" y="1888595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1155294" y="2937028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1180145" y="425283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1180145" y="5301272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75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31297" y="181104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750619" y="41144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28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063194" y="2706319"/>
            <a:ext cx="841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SPRAWOZDANIE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6277796" y="3777998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spc="600" dirty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z</a:t>
            </a:r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 prac zespołu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347071" y="1988215"/>
            <a:ext cx="667471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endParaRPr lang="pl-PL" sz="2000" dirty="0" smtClean="0">
              <a:solidFill>
                <a:srgbClr val="0B97DB"/>
              </a:solidFill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Marzec 2020 </a:t>
            </a:r>
            <a:r>
              <a:rPr lang="pl-PL" sz="2000" dirty="0">
                <a:latin typeface="Nexa"/>
              </a:rPr>
              <a:t>r. </a:t>
            </a:r>
            <a:endParaRPr lang="pl-PL" sz="2000" dirty="0" smtClean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Zespół </a:t>
            </a:r>
            <a:r>
              <a:rPr lang="pl-PL" sz="2000" dirty="0">
                <a:latin typeface="Nexa"/>
              </a:rPr>
              <a:t>Zadaniowy pozytywnie zaopiniował harmonogram udostępniania danych w I połowie 2020 r. na portalu </a:t>
            </a:r>
            <a:r>
              <a:rPr lang="pl-PL" sz="2000" dirty="0" smtClean="0">
                <a:latin typeface="Nexa"/>
              </a:rPr>
              <a:t>dane.gov.pl</a:t>
            </a:r>
          </a:p>
          <a:p>
            <a:pPr lvl="0">
              <a:lnSpc>
                <a:spcPct val="114000"/>
              </a:lnSpc>
            </a:pPr>
            <a:endParaRPr lang="pl-PL" sz="2000" dirty="0" smtClean="0">
              <a:latin typeface="Nexa"/>
            </a:endParaRP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Lipiec 2020 </a:t>
            </a:r>
            <a:r>
              <a:rPr lang="pl-PL" sz="2000" dirty="0">
                <a:latin typeface="Nexa"/>
              </a:rPr>
              <a:t>r. </a:t>
            </a:r>
            <a:endParaRPr lang="pl-PL" sz="2000" dirty="0" smtClean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Zespół </a:t>
            </a:r>
            <a:r>
              <a:rPr lang="pl-PL" sz="2000" dirty="0">
                <a:latin typeface="Nexa"/>
              </a:rPr>
              <a:t>Zadaniowy pozytywnie zaopiniował harmonogram udostępniania danych w II połowie 2020 r. na portalu </a:t>
            </a:r>
            <a:r>
              <a:rPr lang="pl-PL" sz="2000" dirty="0" smtClean="0">
                <a:latin typeface="Nexa"/>
              </a:rPr>
              <a:t>dane.gov.pl</a:t>
            </a: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4490332" y="508187"/>
            <a:ext cx="7207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OPINIOWANIE HARMONOGRAMÓW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0954" y="1092962"/>
            <a:ext cx="3296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Nexa"/>
                <a:ea typeface="Source Sans Pro ExtraLight" panose="020B0303030403020204" pitchFamily="34" charset="0"/>
              </a:rPr>
              <a:t>u</a:t>
            </a:r>
            <a:r>
              <a:rPr lang="pl-PL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xa"/>
                <a:ea typeface="Source Sans Pro ExtraLight" panose="020B0303030403020204" pitchFamily="34" charset="0"/>
              </a:rPr>
              <a:t>dostępniania danych</a:t>
            </a:r>
          </a:p>
          <a:p>
            <a:pPr algn="r"/>
            <a:r>
              <a:rPr lang="pl-PL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xa"/>
                <a:ea typeface="Source Sans Pro ExtraLight" panose="020B0303030403020204" pitchFamily="34" charset="0"/>
              </a:rPr>
              <a:t>na portalu dane.gov.pl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Shape 5062"/>
          <p:cNvSpPr/>
          <p:nvPr/>
        </p:nvSpPr>
        <p:spPr>
          <a:xfrm>
            <a:off x="950820" y="256377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950820" y="464960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875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690189" y="480432"/>
            <a:ext cx="7911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DZIAŁANIA ZESPOŁU ZW. Z PANDEMIĄ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43042" y="106520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xa"/>
                <a:ea typeface="Source Sans Pro ExtraLight" panose="020B0303030403020204" pitchFamily="34" charset="0"/>
              </a:rPr>
              <a:t>COVID-19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3690189" y="2964402"/>
            <a:ext cx="6559404" cy="176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b="1" dirty="0" smtClean="0">
                <a:latin typeface="Nexa"/>
              </a:rPr>
              <a:t>Marzec 2020 </a:t>
            </a:r>
            <a:r>
              <a:rPr lang="pl-PL" sz="2000" b="1" dirty="0">
                <a:latin typeface="Nexa"/>
              </a:rPr>
              <a:t>r</a:t>
            </a:r>
            <a:r>
              <a:rPr lang="pl-PL" sz="2000" b="1" dirty="0" smtClean="0">
                <a:latin typeface="Nexa"/>
              </a:rPr>
              <a:t>.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</a:rPr>
              <a:t>Wystąpienie Kierownika </a:t>
            </a:r>
            <a:r>
              <a:rPr lang="pl-PL" sz="2000" dirty="0">
                <a:latin typeface="Nexa"/>
              </a:rPr>
              <a:t>Zespołu </a:t>
            </a:r>
            <a:r>
              <a:rPr lang="pl-PL" sz="2000" dirty="0" smtClean="0">
                <a:latin typeface="Nexa"/>
              </a:rPr>
              <a:t>do członków Zespołu </a:t>
            </a:r>
            <a:r>
              <a:rPr lang="pl-PL" sz="2000" dirty="0" smtClean="0">
                <a:latin typeface="Nexa"/>
              </a:rPr>
              <a:t/>
            </a:r>
            <a:br>
              <a:rPr lang="pl-PL" sz="2000" dirty="0" smtClean="0">
                <a:latin typeface="Nexa"/>
              </a:rPr>
            </a:br>
            <a:r>
              <a:rPr lang="pl-PL" sz="2000" dirty="0" smtClean="0">
                <a:latin typeface="Nexa"/>
              </a:rPr>
              <a:t>o </a:t>
            </a:r>
            <a:r>
              <a:rPr lang="pl-PL" sz="2000" dirty="0" smtClean="0">
                <a:latin typeface="Nexa"/>
              </a:rPr>
              <a:t>udostępnianie na portalu dane.gov.pl danych </a:t>
            </a:r>
            <a:r>
              <a:rPr lang="pl-PL" sz="2000" dirty="0">
                <a:latin typeface="Nexa"/>
              </a:rPr>
              <a:t>szczególnie </a:t>
            </a:r>
            <a:r>
              <a:rPr lang="pl-PL" sz="2000" dirty="0" smtClean="0">
                <a:latin typeface="Nexa"/>
              </a:rPr>
              <a:t>pożądanych </a:t>
            </a:r>
            <a:r>
              <a:rPr lang="pl-PL" sz="2000" dirty="0">
                <a:latin typeface="Nexa"/>
              </a:rPr>
              <a:t>w czasie stanu epidemicznego</a:t>
            </a:r>
            <a:r>
              <a:rPr lang="pl-PL" sz="2000" dirty="0" smtClean="0">
                <a:latin typeface="Nexa"/>
              </a:rPr>
              <a:t>.</a:t>
            </a: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872836" cy="6858000"/>
          </a:xfrm>
          <a:prstGeom prst="rect">
            <a:avLst/>
          </a:prstGeom>
          <a:solidFill>
            <a:srgbClr val="0B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0" y="5909710"/>
            <a:ext cx="767548" cy="878059"/>
          </a:xfrm>
          <a:prstGeom prst="rect">
            <a:avLst/>
          </a:prstGeom>
          <a:solidFill>
            <a:schemeClr val="bg1">
              <a:alpha val="16000"/>
            </a:schemeClr>
          </a:solidFill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" y="948995"/>
            <a:ext cx="2266604" cy="25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6260005" y="1882308"/>
            <a:ext cx="5618748" cy="4930820"/>
          </a:xfrm>
          <a:prstGeom prst="roundRect">
            <a:avLst>
              <a:gd name="adj" fmla="val 17171"/>
            </a:avLst>
          </a:prstGeom>
          <a:solidFill>
            <a:srgbClr val="E9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"/>
          <p:cNvSpPr/>
          <p:nvPr/>
        </p:nvSpPr>
        <p:spPr>
          <a:xfrm>
            <a:off x="336885" y="1893929"/>
            <a:ext cx="5618748" cy="4930820"/>
          </a:xfrm>
          <a:prstGeom prst="roundRect">
            <a:avLst>
              <a:gd name="adj" fmla="val 17171"/>
            </a:avLst>
          </a:prstGeom>
          <a:solidFill>
            <a:srgbClr val="E9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Rectangle 3"/>
          <p:cNvSpPr/>
          <p:nvPr/>
        </p:nvSpPr>
        <p:spPr>
          <a:xfrm>
            <a:off x="1316001" y="1927181"/>
            <a:ext cx="8690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66341" y="405410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EFEKTY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3515" y="988221"/>
            <a:ext cx="379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xa"/>
                <a:ea typeface="Source Sans Pro ExtraLight" panose="020B0303030403020204" pitchFamily="34" charset="0"/>
              </a:rPr>
              <a:t>Zasoby informacyjne </a:t>
            </a:r>
          </a:p>
          <a:p>
            <a:pPr algn="r"/>
            <a:r>
              <a:rPr lang="pl-PL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xa"/>
                <a:ea typeface="Source Sans Pro ExtraLight" panose="020B0303030403020204" pitchFamily="34" charset="0"/>
              </a:rPr>
              <a:t>portalu Dane.gov.pl 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Nexa"/>
              <a:ea typeface="Source Sans Pro ExtraLight" panose="020B0303030403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0" y="2185679"/>
            <a:ext cx="4944004" cy="4390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13" y="2197707"/>
            <a:ext cx="4908132" cy="43929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4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4DF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398</Words>
  <Application>Microsoft Office PowerPoint</Application>
  <PresentationFormat>Panoramiczny</PresentationFormat>
  <Paragraphs>99</Paragraphs>
  <Slides>14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Nexa</vt:lpstr>
      <vt:lpstr>Roboto</vt:lpstr>
      <vt:lpstr>Source Sans Pro</vt:lpstr>
      <vt:lpstr>Source Sans Pro ExtraLight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2020-05-14T07:09:48Z</dcterms:created>
  <dcterms:modified xsi:type="dcterms:W3CDTF">2021-03-03T11:43:46Z</dcterms:modified>
</cp:coreProperties>
</file>