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9" r:id="rId3"/>
    <p:sldId id="308" r:id="rId4"/>
    <p:sldId id="289" r:id="rId5"/>
    <p:sldId id="310" r:id="rId6"/>
    <p:sldId id="292" r:id="rId7"/>
    <p:sldId id="311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Styl jasny 3 — Ak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Styl pośredni 1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yl jasny 3 — Ak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6DDAD9EE-3850-4FC5-9393-506AD7D601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C9D7C9F-8081-4D7F-A748-E72D88E77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2743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4F493C1F-9548-4BD0-9BFA-FEC685FA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52553"/>
            <a:ext cx="9144000" cy="15052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2736ECB4-F374-43B0-B9A0-8FD71A963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98F5B81-438F-4DCF-B96E-F975D093C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3E74FAC5-74DE-4859-ACF7-ECAAE8659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="" xmlns:a16="http://schemas.microsoft.com/office/drawing/2014/main" id="{E05B0C50-1BD9-4B84-B2F8-368C08D280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918" y="824310"/>
            <a:ext cx="4172164" cy="137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4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FB999A1-443F-4304-BF8E-9A5F396F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C8652302-EE8D-47A0-88E7-B3E918BCB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6C3D720-8D51-4D9C-8535-6E3D6172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EBE70925-49B1-4A6C-948A-83369CEB2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1529638E-BDBC-4C69-B33E-8847051E1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9785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CB938228-0D4E-4FE1-87B3-74063DFF05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FB746AB2-94E6-4805-A0CB-8A60BC3DF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46491EAA-8AAE-4105-90BC-3221673D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EEF432A2-1C25-4FEE-88AA-4CA550CE9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29993B2-EB63-4652-9020-F0030990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590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6FC124D-AF29-4A7F-848E-36B015ACB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1192" y="365125"/>
            <a:ext cx="8282608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chemeClr val="bg1"/>
                </a:solidFill>
                <a:latin typeface="+mj-lt"/>
                <a:ea typeface="Verdana" panose="020B060403050404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D426936-7997-48FC-AF92-F1B6582C3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1825625"/>
            <a:ext cx="827267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1pPr>
            <a:lvl2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2pPr>
            <a:lvl3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3pPr>
            <a:lvl4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4pPr>
            <a:lvl5pPr>
              <a:defRPr>
                <a:solidFill>
                  <a:schemeClr val="bg1"/>
                </a:solidFill>
                <a:latin typeface="+mn-lt"/>
                <a:ea typeface="Verdana" panose="020B0604030504040204" pitchFamily="34" charset="0"/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5E5C1BDD-18C7-48D7-9758-1B3A8D5E3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87A5B56-AF67-4EE9-84BD-E01B72862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6D703DA1-BEBF-48DC-9CAB-F5128807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82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0C2C6BB-E473-4776-A212-DFBE85B33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2087673E-1484-4B48-9D6D-9DA986418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EEC6FBEE-C64C-4F79-BA67-FBBEEE240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2B30DE8B-6FD7-428E-8A39-681815672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3560305B-5A1C-43A6-B26D-1226CA4B7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05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92A4245-A949-419D-A2AD-C7D3A5249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85DA30E3-D680-4724-8A5B-1B8EF09B6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1974608E-5830-45FC-9C97-26E707040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D5B6F686-C1E0-4188-A22B-B81D24F4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BD645AB7-43BD-4C3A-A30F-446DE3DC8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C4CB0583-8A39-49FB-BB0F-63764E039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153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594AD88-BEBA-403C-9799-5F0D91D2B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5DED48D0-B6F6-400B-BCE2-82C188E73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749ECD56-EF4A-4C2B-A784-A7C84DAE7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1E956535-F1EF-4F6F-AB9E-4E480AEB6D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2097B4EA-7681-4F2D-B51A-E368A6C8B4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241955A3-BE4C-4F41-9EFB-9BE6138AF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22601C37-5085-4EC5-8C5E-79ED8767A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CA629FFC-ED8C-4AE7-BBAF-4C4AB4164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765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92ACAAA-EE2B-4B42-944C-55B648265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096ABE8E-F801-45D2-8CBC-6DDD5FA92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BF05534E-9843-4D7B-9EF4-E220BB05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4DAE3C0A-62B4-46A7-9563-119192391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9839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9986296-D38D-41B3-AD4B-395554A02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A817A13B-409F-4F2B-8BEA-C72D046B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4B3921FB-9EC3-4FA4-809C-23B66FF5F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3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7918D04-5F39-4B42-B8F9-B12DD287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CFDB5D1-C4E6-4434-AE42-408F824FD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8B554689-FED2-4CC9-897F-739B1503B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BFE74711-ACF7-4B1D-90D8-BF0C1262F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FF4B3943-7214-4D83-9C83-A42FE1E28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BCC32A27-73AA-45C3-B8C3-AFD6814E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290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0CE1D1B-2864-4777-90EE-C88BBFFE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00784DFB-2834-4005-A3F0-C187795BE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1279002B-2A62-47C7-AA40-7697EB892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98FAFF6E-0DD5-4B4F-8F22-E96EEAF26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B7F22E12-3D09-4BFE-B192-DF01A0A0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20260211-CB33-4435-82B4-86920F13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11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11D41A70-1040-4F2E-98A3-DADDB8F6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0826" y="365125"/>
            <a:ext cx="822297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C30209F7-28BE-4DCF-9004-B231DE086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30826" y="1825625"/>
            <a:ext cx="822297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E106C1E7-2C75-410B-B216-395A4F6B2E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D01C9-CCEB-4B10-8E6B-87E90A311EB7}" type="datetimeFigureOut">
              <a:rPr lang="pl-PL" smtClean="0"/>
              <a:t>25.01.2023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AA89C3E2-CE5E-4BB9-BC22-82D1DDD59E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D9C35C44-AE55-447F-96EE-6CAB7BFA3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D0888-A58A-4897-B129-D60617AF82DB}" type="slidenum">
              <a:rPr lang="pl-PL" smtClean="0"/>
              <a:t>‹#›</a:t>
            </a:fld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00F51071-89C7-4EBB-8FF4-0B049AD5C0A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64" y="230188"/>
            <a:ext cx="2802372" cy="92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850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361A816-E163-9749-5BDA-F08622B58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538" y="1848525"/>
            <a:ext cx="8925065" cy="2486617"/>
          </a:xfrm>
        </p:spPr>
        <p:txBody>
          <a:bodyPr>
            <a:noAutofit/>
          </a:bodyPr>
          <a:lstStyle/>
          <a:p>
            <a:pPr algn="ctr">
              <a:spcBef>
                <a:spcPts val="3600"/>
              </a:spcBef>
            </a:pPr>
            <a:r>
              <a:rPr lang="pl-PL" sz="6000" dirty="0"/>
              <a:t/>
            </a:r>
            <a:br>
              <a:rPr lang="pl-PL" sz="6000" dirty="0"/>
            </a:br>
            <a:r>
              <a:rPr lang="pl-PL" sz="6000" dirty="0" smtClean="0"/>
              <a:t>„MALUCH +” </a:t>
            </a:r>
            <a:br>
              <a:rPr lang="pl-PL" sz="6000" dirty="0" smtClean="0"/>
            </a:br>
            <a:r>
              <a:rPr lang="pl-PL" sz="6000" dirty="0" smtClean="0"/>
              <a:t>2022-2029</a:t>
            </a:r>
            <a:r>
              <a:rPr lang="pl-PL" sz="6000" dirty="0"/>
              <a:t/>
            </a:r>
            <a:br>
              <a:rPr lang="pl-PL" sz="6000" dirty="0"/>
            </a:br>
            <a:r>
              <a:rPr lang="pl-PL" sz="6000" dirty="0"/>
              <a:t/>
            </a:r>
            <a:br>
              <a:rPr lang="pl-PL" sz="6000" dirty="0"/>
            </a:br>
            <a:endParaRPr lang="pl-PL" sz="6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9EFC538-B8BC-B0F2-7365-82D1538A6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0735" y="3314256"/>
            <a:ext cx="8272670" cy="1587258"/>
          </a:xfrm>
        </p:spPr>
        <p:txBody>
          <a:bodyPr anchor="t"/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Program rozwoju instytucji opieki nad dziećmi </a:t>
            </a:r>
          </a:p>
          <a:p>
            <a:pPr marL="0" indent="0" algn="ctr">
              <a:buNone/>
            </a:pPr>
            <a:r>
              <a:rPr lang="pl-PL" dirty="0"/>
              <a:t>w wieku do lat </a:t>
            </a:r>
            <a:r>
              <a:rPr lang="pl-PL" dirty="0" smtClean="0"/>
              <a:t>3.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E03EA871-29E5-4DCB-8ED8-B0F6A0CD492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862125" y="405316"/>
            <a:ext cx="2924175" cy="5327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Obraz 4" descr="C:\Users\Katarzyna_Krzewska\AppData\Local\Temp\Temp1_Zestawienia_programy_krajowe.zip\FERS - RP - UE\POLSKI\Poziomy - podstawowy\FERS_RP_UE_RGB-1.jpg">
            <a:extLst>
              <a:ext uri="{FF2B5EF4-FFF2-40B4-BE49-F238E27FC236}">
                <a16:creationId xmlns="" xmlns:a16="http://schemas.microsoft.com/office/drawing/2014/main" id="{198194A7-F375-4C93-BB5C-FCB4E093AE2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072" y="405316"/>
            <a:ext cx="2924175" cy="532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9775" y="4527407"/>
            <a:ext cx="3194589" cy="226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41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0"/>
    </mc:Choice>
    <mc:Fallback xmlns="">
      <p:transition advClick="0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361A816-E163-9749-5BDA-F08622B58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4777" y="922789"/>
            <a:ext cx="8925065" cy="1350627"/>
          </a:xfrm>
        </p:spPr>
        <p:txBody>
          <a:bodyPr>
            <a:normAutofit/>
          </a:bodyPr>
          <a:lstStyle/>
          <a:p>
            <a:r>
              <a:rPr lang="pl-PL" sz="2800" dirty="0"/>
              <a:t>Do kogo Program jest skierowany?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9EFC538-B8BC-B0F2-7365-82D1538A6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0" y="2432807"/>
            <a:ext cx="8272670" cy="3744156"/>
          </a:xfrm>
          <a:noFill/>
        </p:spPr>
        <p:txBody>
          <a:bodyPr anchor="t">
            <a:normAutofit lnSpcReduction="10000"/>
          </a:bodyPr>
          <a:lstStyle/>
          <a:p>
            <a:pPr>
              <a:spcBef>
                <a:spcPts val="2200"/>
              </a:spcBef>
            </a:pPr>
            <a:r>
              <a:rPr lang="pl-PL" dirty="0"/>
              <a:t>Gmina oraz pozostałe podmioty mogące tworzyć instytucje opieki nad dziećmi do lat 3. </a:t>
            </a:r>
          </a:p>
          <a:p>
            <a:pPr>
              <a:spcBef>
                <a:spcPts val="2200"/>
              </a:spcBef>
            </a:pPr>
            <a:r>
              <a:rPr lang="pl-PL" dirty="0"/>
              <a:t>Każda gmina ma zagwarantowane środki na utworzenie miejsc opieki w nowych lub istniejących już instytucjach. </a:t>
            </a:r>
          </a:p>
          <a:p>
            <a:pPr>
              <a:spcBef>
                <a:spcPts val="2200"/>
              </a:spcBef>
            </a:pPr>
            <a:r>
              <a:rPr lang="pl-PL" dirty="0"/>
              <a:t>Każdy podmiot, który utworzy miejsca ma zagwarantowane środki na dofinansowanie przez 36 miesięcy funkcjonowania miejsc opieki utworzonych ze środków KPO i </a:t>
            </a:r>
            <a:r>
              <a:rPr lang="pl-PL" dirty="0" smtClean="0"/>
              <a:t>FERS.</a:t>
            </a:r>
            <a:endParaRPr lang="pl-PL" dirty="0"/>
          </a:p>
          <a:p>
            <a:pPr>
              <a:spcBef>
                <a:spcPts val="2200"/>
              </a:spcBef>
            </a:pP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083CC033-7836-47D2-BE91-5F7610BD9EB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862125" y="405316"/>
            <a:ext cx="2924175" cy="5327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6" name="Obraz 5" descr="C:\Users\Katarzyna_Krzewska\AppData\Local\Temp\Temp1_Zestawienia_programy_krajowe.zip\FERS - RP - UE\POLSKI\Poziomy - podstawowy\FERS_RP_UE_RGB-1.jpg">
            <a:extLst>
              <a:ext uri="{FF2B5EF4-FFF2-40B4-BE49-F238E27FC236}">
                <a16:creationId xmlns="" xmlns:a16="http://schemas.microsoft.com/office/drawing/2014/main" id="{F53E9B78-4B29-43AE-88C1-E37A1712280B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072" y="405316"/>
            <a:ext cx="2924175" cy="532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068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0"/>
    </mc:Choice>
    <mc:Fallback xmlns="">
      <p:transition advClick="0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9EFC538-B8BC-B0F2-7365-82D1538A6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29" y="2042983"/>
            <a:ext cx="8822547" cy="4216358"/>
          </a:xfrm>
          <a:noFill/>
        </p:spPr>
        <p:txBody>
          <a:bodyPr anchor="t">
            <a:normAutofit/>
          </a:bodyPr>
          <a:lstStyle/>
          <a:p>
            <a:pPr>
              <a:spcBef>
                <a:spcPts val="2200"/>
              </a:spcBef>
            </a:pPr>
            <a:r>
              <a:rPr lang="pl-PL" dirty="0"/>
              <a:t>Gmina ma 3 lata na przeprowadzenie inwestycji.</a:t>
            </a:r>
          </a:p>
          <a:p>
            <a:pPr>
              <a:spcBef>
                <a:spcPts val="2200"/>
              </a:spcBef>
            </a:pPr>
            <a:r>
              <a:rPr lang="pl-PL" b="1" dirty="0">
                <a:solidFill>
                  <a:srgbClr val="FFFF00"/>
                </a:solidFill>
              </a:rPr>
              <a:t>Każda gmina na wniosku może zgłosić swoje zapotrzebowanie, wskazując większą kwotę środków na większą liczbę miejsc do </a:t>
            </a:r>
            <a:r>
              <a:rPr lang="pl-PL" b="1" dirty="0" smtClean="0">
                <a:solidFill>
                  <a:srgbClr val="FFFF00"/>
                </a:solidFill>
              </a:rPr>
              <a:t>utworzenia.</a:t>
            </a:r>
          </a:p>
          <a:p>
            <a:pPr>
              <a:spcBef>
                <a:spcPts val="2200"/>
              </a:spcBef>
            </a:pPr>
            <a:r>
              <a:rPr lang="pl-PL" dirty="0"/>
              <a:t>Wniosek jest składany wyłącznie drogą elektroniczną w terminie do dnia 19 lutego 2023 r. </a:t>
            </a:r>
          </a:p>
          <a:p>
            <a:pPr marL="0" indent="0">
              <a:spcBef>
                <a:spcPts val="2200"/>
              </a:spcBef>
              <a:buNone/>
            </a:pPr>
            <a:endParaRPr lang="pl-PL" dirty="0"/>
          </a:p>
          <a:p>
            <a:pPr>
              <a:spcBef>
                <a:spcPts val="2200"/>
              </a:spcBef>
            </a:pP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86D25296-C6A0-4182-8FC2-D0A407154B5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862125" y="405316"/>
            <a:ext cx="2924175" cy="5327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7" name="Obraz 6" descr="C:\Users\Katarzyna_Krzewska\AppData\Local\Temp\Temp1_Zestawienia_programy_krajowe.zip\FERS - RP - UE\POLSKI\Poziomy - podstawowy\FERS_RP_UE_RGB-1.jpg">
            <a:extLst>
              <a:ext uri="{FF2B5EF4-FFF2-40B4-BE49-F238E27FC236}">
                <a16:creationId xmlns="" xmlns:a16="http://schemas.microsoft.com/office/drawing/2014/main" id="{9762715D-79CA-48DE-90C2-348277AEBB5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072" y="405316"/>
            <a:ext cx="2924175" cy="532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652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0"/>
    </mc:Choice>
    <mc:Fallback xmlns="">
      <p:transition advClick="0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4B72D472-B19C-730F-6A01-5F9A636E22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591" t="41321" r="22449" b="34295"/>
          <a:stretch/>
        </p:blipFill>
        <p:spPr>
          <a:xfrm>
            <a:off x="6402711" y="1734050"/>
            <a:ext cx="4267348" cy="1246434"/>
          </a:xfrm>
          <a:prstGeom prst="rect">
            <a:avLst/>
          </a:prstGeom>
        </p:spPr>
      </p:pic>
      <p:sp>
        <p:nvSpPr>
          <p:cNvPr id="5" name="Symbol zastępczy zawartości 2">
            <a:extLst>
              <a:ext uri="{FF2B5EF4-FFF2-40B4-BE49-F238E27FC236}">
                <a16:creationId xmlns="" xmlns:a16="http://schemas.microsoft.com/office/drawing/2014/main" id="{7DBCBEB2-E434-3812-4900-57207D309F5C}"/>
              </a:ext>
            </a:extLst>
          </p:cNvPr>
          <p:cNvSpPr txBox="1">
            <a:spLocks/>
          </p:cNvSpPr>
          <p:nvPr/>
        </p:nvSpPr>
        <p:spPr>
          <a:xfrm>
            <a:off x="2982097" y="1293341"/>
            <a:ext cx="8371703" cy="3161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dirty="0"/>
              <a:t>Łączny budżet kolejnej edycji </a:t>
            </a:r>
            <a:br>
              <a:rPr lang="pl-PL" dirty="0"/>
            </a:br>
            <a:r>
              <a:rPr lang="pl-PL" dirty="0"/>
              <a:t>Programu Maluch+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81DB77FA-BBBF-479E-924D-A2EC5B3CF57E}"/>
              </a:ext>
            </a:extLst>
          </p:cNvPr>
          <p:cNvSpPr/>
          <p:nvPr/>
        </p:nvSpPr>
        <p:spPr>
          <a:xfrm>
            <a:off x="2982097" y="2980484"/>
            <a:ext cx="880624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>
                <a:solidFill>
                  <a:schemeClr val="bg1"/>
                </a:solidFill>
              </a:rPr>
              <a:t>Budżet dla województwa </a:t>
            </a:r>
            <a:r>
              <a:rPr lang="pl-PL" sz="2800" dirty="0" smtClean="0">
                <a:solidFill>
                  <a:schemeClr val="bg1"/>
                </a:solidFill>
              </a:rPr>
              <a:t>warmińsko-mazurskiego:</a:t>
            </a:r>
            <a:endParaRPr lang="pl-PL" sz="2800" dirty="0">
              <a:solidFill>
                <a:schemeClr val="bg1"/>
              </a:solidFill>
            </a:endParaRPr>
          </a:p>
          <a:p>
            <a:pPr algn="ctr"/>
            <a:r>
              <a:rPr lang="pl-PL" sz="4000" b="1" dirty="0">
                <a:solidFill>
                  <a:srgbClr val="FFFF00"/>
                </a:solidFill>
              </a:rPr>
              <a:t>211 212 530,70 </a:t>
            </a:r>
            <a:r>
              <a:rPr lang="pl-PL" sz="4000" b="1" dirty="0" smtClean="0">
                <a:solidFill>
                  <a:srgbClr val="FFFF00"/>
                </a:solidFill>
              </a:rPr>
              <a:t>zł</a:t>
            </a:r>
            <a:endParaRPr lang="pl-PL" sz="4000" b="1" dirty="0">
              <a:solidFill>
                <a:srgbClr val="FFFF00"/>
              </a:solidFill>
            </a:endParaRPr>
          </a:p>
          <a:p>
            <a:endParaRPr lang="pl-PL" sz="3200" dirty="0">
              <a:solidFill>
                <a:schemeClr val="bg1"/>
              </a:solidFill>
            </a:endParaRPr>
          </a:p>
          <a:p>
            <a:r>
              <a:rPr lang="pl-PL" sz="3200" dirty="0">
                <a:solidFill>
                  <a:schemeClr val="bg1"/>
                </a:solidFill>
              </a:rPr>
              <a:t>Planowana liczba miejsc opieki do </a:t>
            </a:r>
            <a:r>
              <a:rPr lang="pl-PL" sz="3200" dirty="0" smtClean="0">
                <a:solidFill>
                  <a:schemeClr val="bg1"/>
                </a:solidFill>
              </a:rPr>
              <a:t>utworzenia:</a:t>
            </a:r>
            <a:endParaRPr lang="pl-PL" sz="3200" dirty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chemeClr val="bg1"/>
                </a:solidFill>
              </a:rPr>
              <a:t>Polska</a:t>
            </a:r>
            <a:r>
              <a:rPr lang="pl-PL" sz="3200" b="1" dirty="0">
                <a:solidFill>
                  <a:schemeClr val="bg1"/>
                </a:solidFill>
              </a:rPr>
              <a:t> 102 577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dirty="0">
                <a:solidFill>
                  <a:schemeClr val="bg1"/>
                </a:solidFill>
              </a:rPr>
              <a:t>województwo warmińsko-mazurskie</a:t>
            </a:r>
            <a:r>
              <a:rPr lang="pl-PL" sz="3200" b="1" dirty="0">
                <a:solidFill>
                  <a:schemeClr val="bg1"/>
                </a:solidFill>
              </a:rPr>
              <a:t> </a:t>
            </a:r>
            <a:r>
              <a:rPr lang="pl-PL" sz="4000" b="1" dirty="0" smtClean="0">
                <a:solidFill>
                  <a:srgbClr val="FFFF00"/>
                </a:solidFill>
              </a:rPr>
              <a:t>3 </a:t>
            </a:r>
            <a:r>
              <a:rPr lang="pl-PL" sz="4000" b="1" dirty="0">
                <a:solidFill>
                  <a:srgbClr val="FFFF00"/>
                </a:solidFill>
              </a:rPr>
              <a:t>971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22E85AD2-135F-40F3-B521-6095C3396E3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62125" y="405316"/>
            <a:ext cx="2924175" cy="5327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Obraz 7" descr="C:\Users\Katarzyna_Krzewska\AppData\Local\Temp\Temp1_Zestawienia_programy_krajowe.zip\FERS - RP - UE\POLSKI\Poziomy - podstawowy\FERS_RP_UE_RGB-1.jpg">
            <a:extLst>
              <a:ext uri="{FF2B5EF4-FFF2-40B4-BE49-F238E27FC236}">
                <a16:creationId xmlns="" xmlns:a16="http://schemas.microsoft.com/office/drawing/2014/main" id="{FE136CEB-C92D-44AE-9623-C16C2FF933C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072" y="405316"/>
            <a:ext cx="2924175" cy="532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4102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Symbol zastępczy zawartości 5">
            <a:extLst>
              <a:ext uri="{FF2B5EF4-FFF2-40B4-BE49-F238E27FC236}">
                <a16:creationId xmlns="" xmlns:a16="http://schemas.microsoft.com/office/drawing/2014/main" id="{D8CE9504-E97E-4EEF-98ED-E1940AD8C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506999"/>
              </p:ext>
            </p:extLst>
          </p:nvPr>
        </p:nvGraphicFramePr>
        <p:xfrm>
          <a:off x="3385750" y="173622"/>
          <a:ext cx="8517926" cy="6583680"/>
        </p:xfrm>
        <a:graphic>
          <a:graphicData uri="http://schemas.openxmlformats.org/drawingml/2006/table">
            <a:tbl>
              <a:tblPr/>
              <a:tblGrid>
                <a:gridCol w="377176">
                  <a:extLst>
                    <a:ext uri="{9D8B030D-6E8A-4147-A177-3AD203B41FA5}">
                      <a16:colId xmlns="" xmlns:a16="http://schemas.microsoft.com/office/drawing/2014/main" val="2696739747"/>
                    </a:ext>
                  </a:extLst>
                </a:gridCol>
                <a:gridCol w="2345517">
                  <a:extLst>
                    <a:ext uri="{9D8B030D-6E8A-4147-A177-3AD203B41FA5}">
                      <a16:colId xmlns="" xmlns:a16="http://schemas.microsoft.com/office/drawing/2014/main" val="3709815693"/>
                    </a:ext>
                  </a:extLst>
                </a:gridCol>
                <a:gridCol w="409520">
                  <a:extLst>
                    <a:ext uri="{9D8B030D-6E8A-4147-A177-3AD203B41FA5}">
                      <a16:colId xmlns="" xmlns:a16="http://schemas.microsoft.com/office/drawing/2014/main" val="99400470"/>
                    </a:ext>
                  </a:extLst>
                </a:gridCol>
                <a:gridCol w="2567358">
                  <a:extLst>
                    <a:ext uri="{9D8B030D-6E8A-4147-A177-3AD203B41FA5}">
                      <a16:colId xmlns="" xmlns:a16="http://schemas.microsoft.com/office/drawing/2014/main" val="3880895083"/>
                    </a:ext>
                  </a:extLst>
                </a:gridCol>
                <a:gridCol w="398131">
                  <a:extLst>
                    <a:ext uri="{9D8B030D-6E8A-4147-A177-3AD203B41FA5}">
                      <a16:colId xmlns="" xmlns:a16="http://schemas.microsoft.com/office/drawing/2014/main" val="3165079235"/>
                    </a:ext>
                  </a:extLst>
                </a:gridCol>
                <a:gridCol w="2420224">
                  <a:extLst>
                    <a:ext uri="{9D8B030D-6E8A-4147-A177-3AD203B41FA5}">
                      <a16:colId xmlns="" xmlns:a16="http://schemas.microsoft.com/office/drawing/2014/main" val="752483326"/>
                    </a:ext>
                  </a:extLst>
                </a:gridCol>
              </a:tblGrid>
              <a:tr h="36603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pl-PL" sz="3000" b="1" i="0" u="none" strike="noStrike" dirty="0">
                          <a:solidFill>
                            <a:srgbClr val="FFFF00"/>
                          </a:solidFill>
                          <a:effectLst/>
                          <a:latin typeface="Lato" panose="020F0502020204030203" pitchFamily="34" charset="-18"/>
                        </a:rPr>
                        <a:t>68 gmin bez miejsc opieki, tj. 59% gmin z </a:t>
                      </a:r>
                      <a:r>
                        <a:rPr lang="pl-PL" sz="30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Lato" panose="020F0502020204030203" pitchFamily="34" charset="-18"/>
                        </a:rPr>
                        <a:t>województwa:</a:t>
                      </a:r>
                    </a:p>
                    <a:p>
                      <a:pPr algn="ctr" fontAlgn="b"/>
                      <a:endParaRPr lang="pl-PL" sz="2400" b="1" i="0" u="none" strike="noStrike" dirty="0">
                        <a:solidFill>
                          <a:srgbClr val="FFFF00"/>
                        </a:solidFill>
                        <a:effectLst/>
                        <a:latin typeface="Lato" panose="020F0502020204030203" pitchFamily="34" charset="-18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l-PL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pl-PL" sz="1600" b="0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748169832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Górowo </a:t>
                      </a:r>
                      <a:r>
                        <a:rPr lang="pl-PL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Iławeckie </a:t>
                      </a:r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Prostki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47.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Wieliczki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128948159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Bartoszyce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Stare Juchy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48.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Jeziorany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38914041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Górowo </a:t>
                      </a:r>
                      <a:r>
                        <a:rPr lang="pl-PL" sz="16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Iławeckie  </a:t>
                      </a:r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(1)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Kruklanki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49.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Kolno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262630793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Sępopol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27.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Miłki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50.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Purda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8917575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Braniewo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28.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Ryn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51.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Dąbrówno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917501131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Frombork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29.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Iława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52.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Małdyty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909161105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7.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Lelkowo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30.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Barciany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53.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Miłakowo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63840818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8.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Pieniężno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31.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Kętrzyn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54.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Miłomłyn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672231788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9.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Płoskinia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32.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Korsze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55.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Biała Piska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92857060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10.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Wilczęta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33.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Reszel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56.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Pisz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8942711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Iłowo-Osada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34.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Srokowo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57.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Ruciane Nida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342747032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12.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Płośnica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35.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Kiwity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58.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Dźwierzuty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28256140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13.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Rybno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36.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Lidzbark Warmiński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59.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Jedwabno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577354191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14.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Elbląg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37.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Mrągowo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60.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Pasym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096249299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Godkowo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38.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Sorkwity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61.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Rozogi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401020579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Gronowo Elbląskie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39.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Janowiec Kościelny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62.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Szczytno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3763628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17.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Markusy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Janowo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63.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Świętajno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524336227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18.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Milejewo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41.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Kozłowo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64.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Wielbark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872893905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19.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Młynary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42.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Biskupiec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65.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Banie Mazurskie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991242111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Rychliki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43.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Grodziczno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66.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Dubeninki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450042524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21.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Tolkmicko (3)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44.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Nowe Miasto Lubawskie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67.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Budry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578770477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22.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Ełk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45.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Kowale Oleckie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68.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Pozezdrze (2)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581902480"/>
                  </a:ext>
                </a:extLst>
              </a:tr>
              <a:tr h="246105"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23.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Kalinowo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46.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Świętajno (2)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350" marR="6350" marT="635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892672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20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50EF4B4-F0B1-3C13-2F93-3D75F3E7A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29" y="2690868"/>
            <a:ext cx="8272670" cy="3153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kwota dofinansowania na utworzenie jednego miejsca opieki przez jednostkę samorządu </a:t>
            </a:r>
            <a:r>
              <a:rPr lang="pl-PL" sz="2400" dirty="0" smtClean="0"/>
              <a:t>terytorialnego.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pSp>
        <p:nvGrpSpPr>
          <p:cNvPr id="14" name="Grupa 13">
            <a:extLst>
              <a:ext uri="{FF2B5EF4-FFF2-40B4-BE49-F238E27FC236}">
                <a16:creationId xmlns="" xmlns:a16="http://schemas.microsoft.com/office/drawing/2014/main" id="{DA4160A2-D5A1-94E3-5357-7C9C6259DA30}"/>
              </a:ext>
            </a:extLst>
          </p:cNvPr>
          <p:cNvGrpSpPr/>
          <p:nvPr/>
        </p:nvGrpSpPr>
        <p:grpSpPr>
          <a:xfrm>
            <a:off x="2957767" y="1042048"/>
            <a:ext cx="5955573" cy="1816538"/>
            <a:chOff x="2957767" y="1296650"/>
            <a:chExt cx="5955573" cy="1816538"/>
          </a:xfrm>
        </p:grpSpPr>
        <p:pic>
          <p:nvPicPr>
            <p:cNvPr id="5" name="Obraz 4" descr="Obraz zawierający tekst&#10;&#10;Opis wygenerowany automatycznie">
              <a:extLst>
                <a:ext uri="{FF2B5EF4-FFF2-40B4-BE49-F238E27FC236}">
                  <a16:creationId xmlns="" xmlns:a16="http://schemas.microsoft.com/office/drawing/2014/main" id="{200799BC-A0F5-20E1-03E2-C4548848E3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7767" y="1296650"/>
              <a:ext cx="5396186" cy="1816538"/>
            </a:xfrm>
            <a:prstGeom prst="rect">
              <a:avLst/>
            </a:prstGeom>
          </p:spPr>
        </p:pic>
        <p:sp>
          <p:nvSpPr>
            <p:cNvPr id="7" name="pole tekstowe 6">
              <a:extLst>
                <a:ext uri="{FF2B5EF4-FFF2-40B4-BE49-F238E27FC236}">
                  <a16:creationId xmlns="" xmlns:a16="http://schemas.microsoft.com/office/drawing/2014/main" id="{42D9BD51-426A-C4E3-1DA3-636AC8F570D8}"/>
                </a:ext>
              </a:extLst>
            </p:cNvPr>
            <p:cNvSpPr txBox="1"/>
            <p:nvPr/>
          </p:nvSpPr>
          <p:spPr>
            <a:xfrm>
              <a:off x="3328085" y="1679748"/>
              <a:ext cx="5585255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l-PL" sz="6000" b="1" dirty="0">
                  <a:solidFill>
                    <a:schemeClr val="bg1"/>
                  </a:solidFill>
                  <a:latin typeface="+mj-lt"/>
                </a:rPr>
                <a:t>do 35 862 zł</a:t>
              </a:r>
            </a:p>
          </p:txBody>
        </p:sp>
      </p:grpSp>
      <p:grpSp>
        <p:nvGrpSpPr>
          <p:cNvPr id="13" name="Grupa 12">
            <a:extLst>
              <a:ext uri="{FF2B5EF4-FFF2-40B4-BE49-F238E27FC236}">
                <a16:creationId xmlns="" xmlns:a16="http://schemas.microsoft.com/office/drawing/2014/main" id="{E71013ED-67B4-50F7-1785-61748A241031}"/>
              </a:ext>
            </a:extLst>
          </p:cNvPr>
          <p:cNvGrpSpPr/>
          <p:nvPr/>
        </p:nvGrpSpPr>
        <p:grpSpPr>
          <a:xfrm>
            <a:off x="3081129" y="3525604"/>
            <a:ext cx="6219362" cy="1651398"/>
            <a:chOff x="2957767" y="3720538"/>
            <a:chExt cx="6219362" cy="1651398"/>
          </a:xfrm>
        </p:grpSpPr>
        <p:pic>
          <p:nvPicPr>
            <p:cNvPr id="8" name="Obraz 7" descr="Obraz zawierający tekst&#10;&#10;Opis wygenerowany automatycznie">
              <a:extLst>
                <a:ext uri="{FF2B5EF4-FFF2-40B4-BE49-F238E27FC236}">
                  <a16:creationId xmlns="" xmlns:a16="http://schemas.microsoft.com/office/drawing/2014/main" id="{3EC430F2-0090-7358-4ED9-AE8A442B58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57767" y="3720538"/>
              <a:ext cx="3879671" cy="1651398"/>
            </a:xfrm>
            <a:prstGeom prst="rect">
              <a:avLst/>
            </a:prstGeom>
          </p:spPr>
        </p:pic>
        <p:sp>
          <p:nvSpPr>
            <p:cNvPr id="10" name="pole tekstowe 9">
              <a:extLst>
                <a:ext uri="{FF2B5EF4-FFF2-40B4-BE49-F238E27FC236}">
                  <a16:creationId xmlns="" xmlns:a16="http://schemas.microsoft.com/office/drawing/2014/main" id="{B3F41AF7-92AE-1793-ACB7-BB7AACFBA961}"/>
                </a:ext>
              </a:extLst>
            </p:cNvPr>
            <p:cNvSpPr txBox="1"/>
            <p:nvPr/>
          </p:nvSpPr>
          <p:spPr>
            <a:xfrm>
              <a:off x="3081129" y="4010832"/>
              <a:ext cx="6096000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l-PL" sz="6000" b="1" dirty="0">
                  <a:solidFill>
                    <a:schemeClr val="bg1"/>
                  </a:solidFill>
                  <a:latin typeface="+mj-lt"/>
                </a:rPr>
                <a:t>do 837 zł</a:t>
              </a:r>
            </a:p>
          </p:txBody>
        </p:sp>
      </p:grpSp>
      <p:sp>
        <p:nvSpPr>
          <p:cNvPr id="12" name="pole tekstowe 11">
            <a:extLst>
              <a:ext uri="{FF2B5EF4-FFF2-40B4-BE49-F238E27FC236}">
                <a16:creationId xmlns="" xmlns:a16="http://schemas.microsoft.com/office/drawing/2014/main" id="{49A992B2-A2A4-C51F-E0DE-D04A35ABAFB2}"/>
              </a:ext>
            </a:extLst>
          </p:cNvPr>
          <p:cNvSpPr txBox="1"/>
          <p:nvPr/>
        </p:nvSpPr>
        <p:spPr>
          <a:xfrm>
            <a:off x="3204491" y="5185744"/>
            <a:ext cx="872198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pl-PL" sz="2400" dirty="0">
                <a:solidFill>
                  <a:schemeClr val="bg1"/>
                </a:solidFill>
                <a:ea typeface="Verdana" panose="020B0604030504040204" pitchFamily="34" charset="0"/>
              </a:rPr>
              <a:t>kwota jaką samorządy będą otrzymywały, </a:t>
            </a:r>
            <a:br>
              <a:rPr lang="pl-PL" sz="2400" dirty="0">
                <a:solidFill>
                  <a:schemeClr val="bg1"/>
                </a:solidFill>
                <a:ea typeface="Verdana" panose="020B0604030504040204" pitchFamily="34" charset="0"/>
              </a:rPr>
            </a:br>
            <a:r>
              <a:rPr lang="pl-PL" sz="2400" dirty="0">
                <a:solidFill>
                  <a:schemeClr val="bg1"/>
                </a:solidFill>
                <a:ea typeface="Verdana" panose="020B0604030504040204" pitchFamily="34" charset="0"/>
              </a:rPr>
              <a:t>co miesiąc przez trzy lata, na utrzymanie każdego </a:t>
            </a:r>
            <a:r>
              <a:rPr lang="pl-PL" sz="2400" dirty="0" smtClean="0">
                <a:solidFill>
                  <a:schemeClr val="bg1"/>
                </a:solidFill>
                <a:ea typeface="Verdana" panose="020B0604030504040204" pitchFamily="34" charset="0"/>
              </a:rPr>
              <a:t>miejsca. </a:t>
            </a:r>
            <a:endParaRPr lang="pl-PL" sz="2400" dirty="0">
              <a:solidFill>
                <a:schemeClr val="bg1"/>
              </a:solidFill>
              <a:ea typeface="Verdana" panose="020B0604030504040204" pitchFamily="34" charset="0"/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="" xmlns:a16="http://schemas.microsoft.com/office/drawing/2014/main" id="{54BBFB89-7D93-4D28-969F-20B610967C70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862125" y="405316"/>
            <a:ext cx="2924175" cy="5327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5" name="Obraz 14" descr="C:\Users\Katarzyna_Krzewska\AppData\Local\Temp\Temp1_Zestawienia_programy_krajowe.zip\FERS - RP - UE\POLSKI\Poziomy - podstawowy\FERS_RP_UE_RGB-1.jpg">
            <a:extLst>
              <a:ext uri="{FF2B5EF4-FFF2-40B4-BE49-F238E27FC236}">
                <a16:creationId xmlns="" xmlns:a16="http://schemas.microsoft.com/office/drawing/2014/main" id="{3A491CAB-B6D8-49E6-A494-02D917CE8D0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072" y="405316"/>
            <a:ext cx="2924175" cy="532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865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E1E77F11-470C-48E2-9C54-5F9C4B5FF2F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862125" y="405316"/>
            <a:ext cx="2924175" cy="53276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Obraz 4" descr="C:\Users\Katarzyna_Krzewska\AppData\Local\Temp\Temp1_Zestawienia_programy_krajowe.zip\FERS - RP - UE\POLSKI\Poziomy - podstawowy\FERS_RP_UE_RGB-1.jpg">
            <a:extLst>
              <a:ext uri="{FF2B5EF4-FFF2-40B4-BE49-F238E27FC236}">
                <a16:creationId xmlns="" xmlns:a16="http://schemas.microsoft.com/office/drawing/2014/main" id="{7BF0BCC7-085F-4855-9F51-19CFD00B99F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072" y="405316"/>
            <a:ext cx="2924175" cy="53276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Symbol zastępczy zawartości 6">
            <a:extLst>
              <a:ext uri="{FF2B5EF4-FFF2-40B4-BE49-F238E27FC236}">
                <a16:creationId xmlns="" xmlns:a16="http://schemas.microsoft.com/office/drawing/2014/main" id="{0DB92B35-75A9-466F-BFF4-663E59B378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466398"/>
              </p:ext>
            </p:extLst>
          </p:nvPr>
        </p:nvGraphicFramePr>
        <p:xfrm>
          <a:off x="3193322" y="1855348"/>
          <a:ext cx="8611500" cy="3885403"/>
        </p:xfrm>
        <a:graphic>
          <a:graphicData uri="http://schemas.openxmlformats.org/drawingml/2006/table">
            <a:tbl>
              <a:tblPr firstRow="1" firstCol="1" bandRow="1"/>
              <a:tblGrid>
                <a:gridCol w="4945662">
                  <a:extLst>
                    <a:ext uri="{9D8B030D-6E8A-4147-A177-3AD203B41FA5}">
                      <a16:colId xmlns="" xmlns:a16="http://schemas.microsoft.com/office/drawing/2014/main" val="1948448580"/>
                    </a:ext>
                  </a:extLst>
                </a:gridCol>
                <a:gridCol w="3665838">
                  <a:extLst>
                    <a:ext uri="{9D8B030D-6E8A-4147-A177-3AD203B41FA5}">
                      <a16:colId xmlns="" xmlns:a16="http://schemas.microsoft.com/office/drawing/2014/main" val="3695320526"/>
                    </a:ext>
                  </a:extLst>
                </a:gridCol>
              </a:tblGrid>
              <a:tr h="776421">
                <a:tc gridSpan="2">
                  <a:txBody>
                    <a:bodyPr/>
                    <a:lstStyle/>
                    <a:p>
                      <a:pPr marL="291465" indent="-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32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TERMINY </a:t>
                      </a:r>
                      <a:endParaRPr lang="pl-PL" sz="3200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723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88644282"/>
                  </a:ext>
                </a:extLst>
              </a:tr>
              <a:tr h="1182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pl-PL" sz="2400" kern="1200" dirty="0">
                          <a:solidFill>
                            <a:prstClr val="white"/>
                          </a:solidFill>
                          <a:latin typeface="+mn-lt"/>
                          <a:ea typeface="+mn-ea"/>
                          <a:cs typeface="+mn-cs"/>
                        </a:rPr>
                        <a:t>Czas na składanie wniosków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od ogłoszenia naboru do 19 lutego 2023 r.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34729100"/>
                  </a:ext>
                </a:extLst>
              </a:tr>
              <a:tr h="96331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Ocena wniosków przez UW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0d 20 lutego do 17  marca 2023 r.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80267610"/>
                  </a:ext>
                </a:extLst>
              </a:tr>
              <a:tr h="96331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24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Ogłoszenie wyników przez </a:t>
                      </a:r>
                      <a:r>
                        <a:rPr lang="pl-PL" sz="24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MRiPS</a:t>
                      </a:r>
                      <a:endParaRPr lang="pl-PL" sz="2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2095" indent="-1797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 28 kwietnia 2023 r.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09521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67958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1">
      <a:majorFont>
        <a:latin typeface="Lato Heavy"/>
        <a:ea typeface=""/>
        <a:cs typeface=""/>
      </a:majorFont>
      <a:minorFont>
        <a:latin typeface="Lato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1128_Roboczo_SzablonMRiPS.potx" id="{6CEBAECE-77C4-4E1E-BD43-5EA9196F5C8A}" vid="{37EAAEC6-6FA8-4B2D-B46F-4D7401469C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 pakietu Office</Template>
  <TotalTime>812</TotalTime>
  <Words>629</Words>
  <Application>Microsoft Office PowerPoint</Application>
  <PresentationFormat>Panoramiczny</PresentationFormat>
  <Paragraphs>167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Calibri</vt:lpstr>
      <vt:lpstr>Lato</vt:lpstr>
      <vt:lpstr>Lato Heavy</vt:lpstr>
      <vt:lpstr>Times New Roman</vt:lpstr>
      <vt:lpstr>Verdana</vt:lpstr>
      <vt:lpstr>Motyw pakietu Office</vt:lpstr>
      <vt:lpstr> „MALUCH +”  2022-2029  </vt:lpstr>
      <vt:lpstr>Do kogo Program jest skierowany?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rozwoju instytucji opieki nad dziećmi w wieku do lat 3 ”MALUCH+”</dc:title>
  <dc:creator>Piotr Matla</dc:creator>
  <cp:lastModifiedBy>Karolina Dębowska</cp:lastModifiedBy>
  <cp:revision>57</cp:revision>
  <dcterms:created xsi:type="dcterms:W3CDTF">2022-12-08T16:01:43Z</dcterms:created>
  <dcterms:modified xsi:type="dcterms:W3CDTF">2023-01-25T08:10:11Z</dcterms:modified>
</cp:coreProperties>
</file>