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6"/>
  </p:notesMasterIdLst>
  <p:sldIdLst>
    <p:sldId id="335" r:id="rId2"/>
    <p:sldId id="400" r:id="rId3"/>
    <p:sldId id="404" r:id="rId4"/>
    <p:sldId id="406" r:id="rId5"/>
    <p:sldId id="308" r:id="rId6"/>
    <p:sldId id="407" r:id="rId7"/>
    <p:sldId id="409" r:id="rId8"/>
    <p:sldId id="422" r:id="rId9"/>
    <p:sldId id="418" r:id="rId10"/>
    <p:sldId id="419" r:id="rId11"/>
    <p:sldId id="420" r:id="rId12"/>
    <p:sldId id="421" r:id="rId13"/>
    <p:sldId id="410" r:id="rId14"/>
    <p:sldId id="408" r:id="rId15"/>
    <p:sldId id="423" r:id="rId16"/>
    <p:sldId id="424" r:id="rId17"/>
    <p:sldId id="425" r:id="rId18"/>
    <p:sldId id="426" r:id="rId19"/>
    <p:sldId id="428" r:id="rId20"/>
    <p:sldId id="429" r:id="rId21"/>
    <p:sldId id="431" r:id="rId22"/>
    <p:sldId id="433" r:id="rId23"/>
    <p:sldId id="430" r:id="rId24"/>
    <p:sldId id="332" r:id="rId25"/>
  </p:sldIdLst>
  <p:sldSz cx="10691813" cy="7559675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1AC"/>
    <a:srgbClr val="002073"/>
    <a:srgbClr val="009242"/>
    <a:srgbClr val="007033"/>
    <a:srgbClr val="93C67B"/>
    <a:srgbClr val="8B12B6"/>
    <a:srgbClr val="554B97"/>
    <a:srgbClr val="FFFFFF"/>
    <a:srgbClr val="FA8606"/>
    <a:srgbClr val="FD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5256" autoAdjust="0"/>
  </p:normalViewPr>
  <p:slideViewPr>
    <p:cSldViewPr>
      <p:cViewPr varScale="1">
        <p:scale>
          <a:sx n="104" d="100"/>
          <a:sy n="104" d="100"/>
        </p:scale>
        <p:origin x="1008" y="10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4T18:25:58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24575,'21'2'0,"0"1"0,-1 1 0,1 1 0,-1 0 0,0 2 0,0 0 0,36 20 0,-7-5 0,374 130 0,-379-136 0,-1 3 0,-1 1 0,73 48 0,-99-58 0,67 33 0,-54-30 0,34 22 0,-33-15 0,1-1 0,0-2 0,2-1 0,0-1 0,1-2 0,35 9 0,226 38 0,-288-59 0,9 2 0,1 0 0,-1 1 0,0 0 0,0 2 0,28 12 0,-28-9 0,1 0 0,1-2 0,-1 0 0,1-1 0,0 0 0,1-2 0,-1 0 0,1-1 0,31 0 0,-38-2 0,0 0 0,0 1 0,0 0 0,-1 1 0,1 0 0,-1 1 0,0 0 0,17 9 0,7 8 0,39 27 0,-20-11 0,-4-1-1365,-36-26-5461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4T18:26:05.8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2290 0 24575,'-4'1'0,"0"0"0,1 0 0,-1 1 0,1-1 0,-1 1 0,1 0 0,0 0 0,-1 0 0,-3 4 0,-14 8 0,-54 28 0,59-32 0,0 0 0,-1-1 0,-1 0 0,1-2 0,-31 10 0,-5-4 0,0 3 0,1 2 0,1 2 0,1 2 0,-92 57 0,126-70 0,-2 0 0,1-2 0,-1 0 0,-1-1 0,-18 4 0,-45 16 0,45-12 0,-66 15 0,94-26 0,0 0 0,0 1 0,0 0 0,1 0 0,0 1 0,0 0 0,-9 7 0,9-6 0,1 0 0,-1-1 0,0 0 0,-1-1 0,1 0 0,-18 6 0,-33 2 0,35-7 0,0 0 0,0 1 0,0 2 0,-42 18 0,21-4 0,-82 27 0,37-15 0,-181 55 0,226-78-195,1 3 0,0 1 0,1 3 0,1 1 0,1 2 0,-57 38 0,86-49-6631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4T18:26:07.96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4T18:26:19.238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2024-01-25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 dirty="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834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customXml" Target="../ink/ink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niks.gov.pl/strony/dowiedz-sie-wiecej-o-programie/promocja-programu/#Ksi%C4%99ga%20wizualizacj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629382" y="4931965"/>
            <a:ext cx="9433048" cy="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pl-PL" altLang="pl-PL" sz="25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Szkolenie dla wnioskodawców</a:t>
            </a:r>
          </a:p>
          <a:p>
            <a:pPr algn="ctr" eaLnBrk="1" hangingPunct="1"/>
            <a:r>
              <a:rPr lang="pl-PL" altLang="pl-PL" sz="25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formularz wniosku o dofinansowanie</a:t>
            </a:r>
          </a:p>
          <a:p>
            <a:pPr algn="ctr" eaLnBrk="1" hangingPunct="1"/>
            <a:r>
              <a:rPr lang="pl-PL" altLang="pl-PL" sz="25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dla działania FENX.01.04</a:t>
            </a:r>
            <a:b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</a:b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 dirty="0">
                <a:solidFill>
                  <a:srgbClr val="FFFFFF"/>
                </a:solidFill>
              </a:rPr>
              <a:t>Slajd tytułowy</a:t>
            </a:r>
          </a:p>
        </p:txBody>
      </p:sp>
      <p:sp>
        <p:nvSpPr>
          <p:cNvPr id="17411" name="Symbol zastępczy numeru slajdu 3" hidden="1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618375" y="6155919"/>
            <a:ext cx="94330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Kamil Sałuda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25.01.2024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9375"/>
            <a:ext cx="8640763" cy="107950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1F73"/>
                </a:solidFill>
                <a:latin typeface="Open Sans" panose="020B0806030504020204" pitchFamily="34" charset="0"/>
              </a:rPr>
              <a:t>C</a:t>
            </a:r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. Wskaźniki projektu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B8CC563-B24B-9011-CA13-4263F725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1" y="1908249"/>
            <a:ext cx="9793088" cy="1079500"/>
          </a:xfrm>
        </p:spPr>
        <p:txBody>
          <a:bodyPr/>
          <a:lstStyle/>
          <a:p>
            <a:pPr marL="0" indent="0" algn="ctr">
              <a:buNone/>
            </a:pPr>
            <a:endParaRPr 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3" name="Picture 399">
            <a:extLst>
              <a:ext uri="{FF2B5EF4-FFF2-40B4-BE49-F238E27FC236}">
                <a16:creationId xmlns:a16="http://schemas.microsoft.com/office/drawing/2014/main" id="{6D0FB050-1D1D-CAA9-A87D-A6DA2BA2C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1" y="1259917"/>
            <a:ext cx="9629775" cy="332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6320414-FE81-C6E7-EDD2-613340C3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2969026"/>
            <a:ext cx="17526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DECF1595-6F50-6736-78AB-F284D48E4488}"/>
              </a:ext>
            </a:extLst>
          </p:cNvPr>
          <p:cNvSpPr/>
          <p:nvPr/>
        </p:nvSpPr>
        <p:spPr>
          <a:xfrm rot="16200000">
            <a:off x="8946306" y="2627709"/>
            <a:ext cx="504056" cy="1904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AAC9CF83-71FA-F2FF-5462-64A01D6CAAA8}"/>
                  </a:ext>
                </a:extLst>
              </p14:cNvPr>
              <p14:cNvContentPartPr/>
              <p14:nvPr/>
            </p14:nvContentPartPr>
            <p14:xfrm>
              <a:off x="8747600" y="3758800"/>
              <a:ext cx="846720" cy="33228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AAC9CF83-71FA-F2FF-5462-64A01D6CAA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1480" y="3752680"/>
                <a:ext cx="8589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A4148BE5-BE26-D124-0E5B-9E08DE1D0C3E}"/>
                  </a:ext>
                </a:extLst>
              </p14:cNvPr>
              <p14:cNvContentPartPr/>
              <p14:nvPr/>
            </p14:nvContentPartPr>
            <p14:xfrm>
              <a:off x="8726000" y="3758800"/>
              <a:ext cx="824400" cy="33372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A4148BE5-BE26-D124-0E5B-9E08DE1D0C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19880" y="3752680"/>
                <a:ext cx="8366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833D3CB9-54D6-8220-AE6A-345D3F47E042}"/>
                  </a:ext>
                </a:extLst>
              </p14:cNvPr>
              <p14:cNvContentPartPr/>
              <p14:nvPr/>
            </p14:nvContentPartPr>
            <p14:xfrm>
              <a:off x="7721240" y="3565840"/>
              <a:ext cx="360" cy="36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833D3CB9-54D6-8220-AE6A-345D3F47E0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15120" y="3559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36D6EC70-A08B-D2E7-299E-2BFDCA47F042}"/>
                  </a:ext>
                </a:extLst>
              </p14:cNvPr>
              <p14:cNvContentPartPr/>
              <p14:nvPr/>
            </p14:nvContentPartPr>
            <p14:xfrm>
              <a:off x="9357080" y="4846000"/>
              <a:ext cx="360" cy="360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36D6EC70-A08B-D2E7-299E-2BFDCA47F0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50960" y="483988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Dymek mowy: owalny 29">
            <a:extLst>
              <a:ext uri="{FF2B5EF4-FFF2-40B4-BE49-F238E27FC236}">
                <a16:creationId xmlns:a16="http://schemas.microsoft.com/office/drawing/2014/main" id="{6A6F7550-73E5-846E-06D2-F066B7DCD063}"/>
              </a:ext>
            </a:extLst>
          </p:cNvPr>
          <p:cNvSpPr/>
          <p:nvPr/>
        </p:nvSpPr>
        <p:spPr>
          <a:xfrm rot="10800000">
            <a:off x="77949" y="5065997"/>
            <a:ext cx="4805238" cy="1472858"/>
          </a:xfrm>
          <a:prstGeom prst="wedgeEllipseCallout">
            <a:avLst>
              <a:gd name="adj1" fmla="val 33748"/>
              <a:gd name="adj2" fmla="val 897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A8B1AE3-5DB2-03C6-E130-7788BDA8FA65}"/>
              </a:ext>
            </a:extLst>
          </p:cNvPr>
          <p:cNvSpPr txBox="1"/>
          <p:nvPr/>
        </p:nvSpPr>
        <p:spPr>
          <a:xfrm>
            <a:off x="4970298" y="4940763"/>
            <a:ext cx="534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0" i="0" u="none" strike="noStrike" baseline="0" dirty="0">
                <a:latin typeface="Open Sans" pitchFamily="2" charset="0"/>
              </a:rPr>
              <a:t>Wskaźniki produktu oraz rezultatu należy wybrać z katalogu wskaźników obowiązkowych</a:t>
            </a:r>
            <a:r>
              <a:rPr lang="pl-PL" sz="1800" b="0" i="0" u="none" strike="noStrike" baseline="30000" dirty="0">
                <a:latin typeface="Open Sans" pitchFamily="2" charset="0"/>
              </a:rPr>
              <a:t>1</a:t>
            </a:r>
            <a:r>
              <a:rPr lang="pl-PL" sz="1800" b="0" i="0" u="none" strike="noStrike" baseline="0" dirty="0">
                <a:latin typeface="Open Sans" pitchFamily="2" charset="0"/>
              </a:rPr>
              <a:t> </a:t>
            </a:r>
            <a:endParaRPr lang="pl-PL" dirty="0"/>
          </a:p>
        </p:txBody>
      </p:sp>
      <p:sp>
        <p:nvSpPr>
          <p:cNvPr id="33" name="Dymek mowy: owalny 32">
            <a:extLst>
              <a:ext uri="{FF2B5EF4-FFF2-40B4-BE49-F238E27FC236}">
                <a16:creationId xmlns:a16="http://schemas.microsoft.com/office/drawing/2014/main" id="{E9A1AD6A-7EDE-2D61-E910-693AECFF7B7D}"/>
              </a:ext>
            </a:extLst>
          </p:cNvPr>
          <p:cNvSpPr/>
          <p:nvPr/>
        </p:nvSpPr>
        <p:spPr>
          <a:xfrm rot="10800000">
            <a:off x="4914402" y="4570281"/>
            <a:ext cx="5344158" cy="1472858"/>
          </a:xfrm>
          <a:prstGeom prst="wedgeEllipseCallout">
            <a:avLst>
              <a:gd name="adj1" fmla="val -24461"/>
              <a:gd name="adj2" fmla="val 804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CDE845AB-B4D0-FB78-9037-29027E347AF7}"/>
              </a:ext>
            </a:extLst>
          </p:cNvPr>
          <p:cNvSpPr txBox="1"/>
          <p:nvPr/>
        </p:nvSpPr>
        <p:spPr>
          <a:xfrm>
            <a:off x="134621" y="5513555"/>
            <a:ext cx="4691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wpisać sposób pomiaru wykonania wskaźnika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5B3F1FFC-3C4F-D082-A3DB-DE014F389C1E}"/>
              </a:ext>
            </a:extLst>
          </p:cNvPr>
          <p:cNvSpPr/>
          <p:nvPr/>
        </p:nvSpPr>
        <p:spPr>
          <a:xfrm>
            <a:off x="568324" y="4043532"/>
            <a:ext cx="91440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8A6D48-C301-8316-6DBA-3907E0B6C15E}"/>
              </a:ext>
            </a:extLst>
          </p:cNvPr>
          <p:cNvSpPr txBox="1"/>
          <p:nvPr/>
        </p:nvSpPr>
        <p:spPr>
          <a:xfrm>
            <a:off x="5055843" y="6177850"/>
            <a:ext cx="5344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aseline="5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pl-PL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Katalog wskaźników obowiązkowych dla działania FENX.01.04. Gospodarka odpadami oraz gospodarka o obiegu zamkniętym dostępny na stronie </a:t>
            </a:r>
            <a:r>
              <a:rPr lang="pl-PL" sz="1600" baseline="30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https://www.feniks.gov.pl/strony/dowiedz-sie-wiecej-o-programie/nabory/katalog-wskaznikow-obowiazkowych/</a:t>
            </a:r>
            <a:endParaRPr lang="pl-PL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60362"/>
            <a:ext cx="8640763" cy="1079500"/>
          </a:xfrm>
        </p:spPr>
        <p:txBody>
          <a:bodyPr/>
          <a:lstStyle/>
          <a:p>
            <a:pPr algn="ctr"/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D. Zadania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5D1D53B-B768-5BB6-EE08-92AE569D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1" y="1043533"/>
            <a:ext cx="10227046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4711B3F4-7BB9-9286-A198-EB5C2DCAC863}"/>
              </a:ext>
            </a:extLst>
          </p:cNvPr>
          <p:cNvSpPr/>
          <p:nvPr/>
        </p:nvSpPr>
        <p:spPr>
          <a:xfrm>
            <a:off x="3551384" y="1878369"/>
            <a:ext cx="91440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98612DB7-4A3A-2E8A-ED79-395D1759102F}"/>
              </a:ext>
            </a:extLst>
          </p:cNvPr>
          <p:cNvSpPr/>
          <p:nvPr/>
        </p:nvSpPr>
        <p:spPr>
          <a:xfrm rot="10800000">
            <a:off x="6285431" y="2503601"/>
            <a:ext cx="3672408" cy="1198721"/>
          </a:xfrm>
          <a:prstGeom prst="wedgeEllipseCallout">
            <a:avLst>
              <a:gd name="adj1" fmla="val 75842"/>
              <a:gd name="adj2" fmla="val 832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5828A4A-64FE-A6CC-1C4D-FF57A961AF6E}"/>
              </a:ext>
            </a:extLst>
          </p:cNvPr>
          <p:cNvSpPr txBox="1"/>
          <p:nvPr/>
        </p:nvSpPr>
        <p:spPr>
          <a:xfrm>
            <a:off x="2046885" y="2722468"/>
            <a:ext cx="3672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Katalog kosztów pośrednich stanowi załącznik nr 10 do Regulaminu wyboru projektów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8DE61D74-1A15-D675-451F-AAB0EEBCEA89}"/>
              </a:ext>
            </a:extLst>
          </p:cNvPr>
          <p:cNvSpPr/>
          <p:nvPr/>
        </p:nvSpPr>
        <p:spPr>
          <a:xfrm>
            <a:off x="6037541" y="1868756"/>
            <a:ext cx="91440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Dymek mowy: owalny 10">
            <a:extLst>
              <a:ext uri="{FF2B5EF4-FFF2-40B4-BE49-F238E27FC236}">
                <a16:creationId xmlns:a16="http://schemas.microsoft.com/office/drawing/2014/main" id="{3EF1FF7E-2BDD-FF57-0876-8672F08DA2F7}"/>
              </a:ext>
            </a:extLst>
          </p:cNvPr>
          <p:cNvSpPr/>
          <p:nvPr/>
        </p:nvSpPr>
        <p:spPr>
          <a:xfrm rot="10800000">
            <a:off x="2046885" y="2503601"/>
            <a:ext cx="3672408" cy="1079500"/>
          </a:xfrm>
          <a:prstGeom prst="wedgeEllipseCallout">
            <a:avLst>
              <a:gd name="adj1" fmla="val 75842"/>
              <a:gd name="adj2" fmla="val 832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CB89853-A1B5-FA73-CA41-64BC28ED9B32}"/>
              </a:ext>
            </a:extLst>
          </p:cNvPr>
          <p:cNvSpPr txBox="1"/>
          <p:nvPr/>
        </p:nvSpPr>
        <p:spPr>
          <a:xfrm>
            <a:off x="6388678" y="2617316"/>
            <a:ext cx="34659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Przedziały czasowe realizacji zadań powinny zawierać się w dacie początkowej i końcowej realizacji projektu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64AEDE00-53F0-30EE-236F-B8FEEFDD17DD}"/>
              </a:ext>
            </a:extLst>
          </p:cNvPr>
          <p:cNvSpPr/>
          <p:nvPr/>
        </p:nvSpPr>
        <p:spPr>
          <a:xfrm>
            <a:off x="161331" y="3336191"/>
            <a:ext cx="990985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Dymek mowy: owalny 14">
            <a:extLst>
              <a:ext uri="{FF2B5EF4-FFF2-40B4-BE49-F238E27FC236}">
                <a16:creationId xmlns:a16="http://schemas.microsoft.com/office/drawing/2014/main" id="{EF929BB1-396B-4D49-C96F-74733BD8C863}"/>
              </a:ext>
            </a:extLst>
          </p:cNvPr>
          <p:cNvSpPr/>
          <p:nvPr/>
        </p:nvSpPr>
        <p:spPr>
          <a:xfrm rot="10800000">
            <a:off x="57857" y="4850776"/>
            <a:ext cx="4279861" cy="1486195"/>
          </a:xfrm>
          <a:prstGeom prst="wedgeEllipseCallout">
            <a:avLst>
              <a:gd name="adj1" fmla="val 31728"/>
              <a:gd name="adj2" fmla="val 1198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EBCB4AB-D7DC-C050-3663-3CA938156434}"/>
              </a:ext>
            </a:extLst>
          </p:cNvPr>
          <p:cNvSpPr txBox="1"/>
          <p:nvPr/>
        </p:nvSpPr>
        <p:spPr>
          <a:xfrm>
            <a:off x="57858" y="5096424"/>
            <a:ext cx="42798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wskazać, co jest przedmiotem realizacji zadania oraz uzasadnić niezbędność jego realizacji dla osiągnięcia celu projektu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E6897D0-2DB1-2FE4-00F3-B7E6BD3B4981}"/>
              </a:ext>
            </a:extLst>
          </p:cNvPr>
          <p:cNvSpPr txBox="1"/>
          <p:nvPr/>
        </p:nvSpPr>
        <p:spPr>
          <a:xfrm>
            <a:off x="4841850" y="4432405"/>
            <a:ext cx="534416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endParaRPr lang="pl-PL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Tylko jedno</a:t>
            </a: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zadanie w ramach wniosku </a:t>
            </a:r>
            <a:b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dofinansowanie może być odznaczone jako </a:t>
            </a: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pośrednie</a:t>
            </a: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Nazwą takiego zadania jest zawsze ‘Koszty pośrednie’.</a:t>
            </a:r>
            <a:b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Zadanie o nazwie ‘Koszty pośrednie’ jest zawsze umieszczone na końcu tabeli.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0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D167124-DFA6-0BA4-75BD-BE435058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835621"/>
            <a:ext cx="8640763" cy="482394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square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8E6BE7B-80CB-4926-B646-E23E8BCBFE23}" type="slidenum">
              <a:rPr lang="pl-PL" altLang="pl-PL" sz="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pl-PL" altLang="pl-PL" sz="30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1C67B800-A3D1-B930-563C-40056873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346074"/>
            <a:ext cx="8640763" cy="1079500"/>
          </a:xfrm>
        </p:spPr>
        <p:txBody>
          <a:bodyPr/>
          <a:lstStyle/>
          <a:p>
            <a:pPr algn="ctr"/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E. </a:t>
            </a:r>
            <a:r>
              <a:rPr lang="pl-PL" dirty="0">
                <a:solidFill>
                  <a:srgbClr val="001F73"/>
                </a:solidFill>
                <a:latin typeface="Open Sans" panose="020B0806030504020204" pitchFamily="34" charset="0"/>
              </a:rPr>
              <a:t>Budżet projektu (1/3)</a:t>
            </a:r>
            <a:endParaRPr lang="pl-PL" dirty="0"/>
          </a:p>
        </p:txBody>
      </p:sp>
      <p:sp>
        <p:nvSpPr>
          <p:cNvPr id="13" name="Symbol zastępczy numeru slajdu 3">
            <a:extLst>
              <a:ext uri="{FF2B5EF4-FFF2-40B4-BE49-F238E27FC236}">
                <a16:creationId xmlns:a16="http://schemas.microsoft.com/office/drawing/2014/main" id="{96669794-A0A7-326B-4B0A-C94864A59CE7}"/>
              </a:ext>
            </a:extLst>
          </p:cNvPr>
          <p:cNvSpPr txBox="1">
            <a:spLocks/>
          </p:cNvSpPr>
          <p:nvPr/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12</a:t>
            </a:fld>
            <a:endParaRPr lang="pl-PL" alt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427769F-1A77-16B0-69D8-BB0F2F32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/>
          <a:stretch>
            <a:fillRect/>
          </a:stretch>
        </p:blipFill>
        <p:spPr bwMode="auto">
          <a:xfrm>
            <a:off x="410368" y="954086"/>
            <a:ext cx="986790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ymek mowy: owalny 2">
            <a:extLst>
              <a:ext uri="{FF2B5EF4-FFF2-40B4-BE49-F238E27FC236}">
                <a16:creationId xmlns:a16="http://schemas.microsoft.com/office/drawing/2014/main" id="{76184644-02D6-9A45-DA87-A22EA65D548D}"/>
              </a:ext>
            </a:extLst>
          </p:cNvPr>
          <p:cNvSpPr/>
          <p:nvPr/>
        </p:nvSpPr>
        <p:spPr>
          <a:xfrm rot="10800000">
            <a:off x="6854398" y="4358805"/>
            <a:ext cx="3729860" cy="1356192"/>
          </a:xfrm>
          <a:prstGeom prst="wedgeEllipseCallout">
            <a:avLst>
              <a:gd name="adj1" fmla="val -11029"/>
              <a:gd name="adj2" fmla="val 1493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CED79923-7AAB-C924-483E-48DC31F5E244}"/>
              </a:ext>
            </a:extLst>
          </p:cNvPr>
          <p:cNvSpPr/>
          <p:nvPr/>
        </p:nvSpPr>
        <p:spPr>
          <a:xfrm>
            <a:off x="8944786" y="2766323"/>
            <a:ext cx="990985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33A558-BCA3-F09B-CC56-BACE523523C8}"/>
              </a:ext>
            </a:extLst>
          </p:cNvPr>
          <p:cNvSpPr txBox="1"/>
          <p:nvPr/>
        </p:nvSpPr>
        <p:spPr>
          <a:xfrm>
            <a:off x="6854398" y="4594190"/>
            <a:ext cx="3830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jednego zadania istnieje możliwość dodania kilku pozycji budżetowych w ramach różnych kategorii wydatków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546E680-2E14-812B-8422-D4842157F06B}"/>
              </a:ext>
            </a:extLst>
          </p:cNvPr>
          <p:cNvSpPr txBox="1"/>
          <p:nvPr/>
        </p:nvSpPr>
        <p:spPr>
          <a:xfrm>
            <a:off x="521370" y="5570210"/>
            <a:ext cx="9286051" cy="170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</a:t>
            </a:r>
          </a:p>
          <a:p>
            <a:pPr algn="ctr">
              <a:lnSpc>
                <a:spcPct val="150000"/>
              </a:lnSpc>
            </a:pP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Gdy wybierzesz do edycji Sekcję E, wyświetli się ekran prezentujący wszystkie zadania uprzednio zdefiniowane w Sekcji D, a także już wprowadzone pod zadaniami pozycje budżetowe w formie rozwiniętej. </a:t>
            </a:r>
          </a:p>
        </p:txBody>
      </p:sp>
    </p:spTree>
    <p:extLst>
      <p:ext uri="{BB962C8B-B14F-4D97-AF65-F5344CB8AC3E}">
        <p14:creationId xmlns:p14="http://schemas.microsoft.com/office/powerpoint/2010/main" val="201121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360362"/>
            <a:ext cx="8640763" cy="574675"/>
          </a:xfrm>
        </p:spPr>
        <p:txBody>
          <a:bodyPr/>
          <a:lstStyle/>
          <a:p>
            <a:pPr algn="ctr"/>
            <a:r>
              <a:rPr lang="pl-PL" dirty="0"/>
              <a:t>E. Budżet projektu (2/2)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13</a:t>
            </a:fld>
            <a:endParaRPr lang="pl-PL" alt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268D443-C4E4-72F5-AD60-496596C8D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0" y="1246233"/>
            <a:ext cx="9721080" cy="25336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A3F681F1-6C49-3E81-65BF-0ED3AC0EC6EF}"/>
              </a:ext>
            </a:extLst>
          </p:cNvPr>
          <p:cNvSpPr/>
          <p:nvPr/>
        </p:nvSpPr>
        <p:spPr>
          <a:xfrm>
            <a:off x="9450362" y="2699717"/>
            <a:ext cx="990985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47F1ADF4-D0AB-AA9D-34E0-2911166D2D74}"/>
              </a:ext>
            </a:extLst>
          </p:cNvPr>
          <p:cNvSpPr/>
          <p:nvPr/>
        </p:nvSpPr>
        <p:spPr>
          <a:xfrm rot="10800000">
            <a:off x="1654350" y="3995860"/>
            <a:ext cx="7470600" cy="2783508"/>
          </a:xfrm>
          <a:prstGeom prst="wedgeEllipseCallout">
            <a:avLst>
              <a:gd name="adj1" fmla="val -57677"/>
              <a:gd name="adj2" fmla="val 795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13F7E7-4FB0-41F2-08E2-76C83C58C396}"/>
              </a:ext>
            </a:extLst>
          </p:cNvPr>
          <p:cNvSpPr txBox="1"/>
          <p:nvPr/>
        </p:nvSpPr>
        <p:spPr>
          <a:xfrm>
            <a:off x="2717570" y="4227100"/>
            <a:ext cx="53441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Wybór funkcji Pobierz Budżet powoduje utworzenie pliku Excel z danymi odpowiadającymi wartościom poszczególnych linii budżetowych. Po utworzeniu plik ten można zapisać w dowolnym katalogu, a następnie poddać odpowiednim aktualizacjom, o ile nie jest naruszona jego struktura odpowiadająca strukturze pól Sekcji E – </a:t>
            </a: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zakładki Budżet, Limity oraz Wskaźniki</a:t>
            </a:r>
          </a:p>
        </p:txBody>
      </p:sp>
    </p:spTree>
    <p:extLst>
      <p:ext uri="{BB962C8B-B14F-4D97-AF65-F5344CB8AC3E}">
        <p14:creationId xmlns:p14="http://schemas.microsoft.com/office/powerpoint/2010/main" val="73699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F. Podsumowanie budżetu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A0D60C-9E58-0144-6F52-65630B056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1717427"/>
            <a:ext cx="8496943" cy="512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25324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0000"/>
                </a:solidFill>
              </a:rPr>
              <a:t>Sekcja F Podsumowanie budżetu jest tworzona automatycznie po wypełnieniu sekcji E.</a:t>
            </a: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G. Źródła finansowania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25324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0000"/>
                </a:solidFill>
              </a:rPr>
              <a:t>Edycja Sekcji G jest możliwa tylko wtedy, gdy już są wypełnione są Sekcje B, D i E.</a:t>
            </a: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7196F7A1-FF39-D267-710B-F2DA404A1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7" y="1566705"/>
            <a:ext cx="9649072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9D518E8-9B8C-B4C4-BB1C-1B178C43C17F}"/>
              </a:ext>
            </a:extLst>
          </p:cNvPr>
          <p:cNvSpPr txBox="1"/>
          <p:nvPr/>
        </p:nvSpPr>
        <p:spPr>
          <a:xfrm>
            <a:off x="287361" y="5822561"/>
            <a:ext cx="9649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razie braku zgodności pojawi się komunikat o błędzie przy próbie zapisu danych wprowadzonych i/lub zaktualizowanych w sekcji G.</a:t>
            </a: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H. Analiza ryzyka (1/2)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Sekcja wypełniana na podstawie rozdziału 13 Studium wykonalnośc</a:t>
            </a:r>
            <a:r>
              <a:rPr lang="pl-PL" dirty="0">
                <a:solidFill>
                  <a:srgbClr val="000000"/>
                </a:solidFill>
              </a:rPr>
              <a:t>i Analiza ryzyka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i wrażliwości</a:t>
            </a: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pic>
        <p:nvPicPr>
          <p:cNvPr id="5" name="Picture 152">
            <a:extLst>
              <a:ext uri="{FF2B5EF4-FFF2-40B4-BE49-F238E27FC236}">
                <a16:creationId xmlns:a16="http://schemas.microsoft.com/office/drawing/2014/main" id="{CCFC945A-5C1E-F7EE-3458-BB9D8FD27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1" y="1770982"/>
            <a:ext cx="984885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ymek mowy: owalny 6">
            <a:extLst>
              <a:ext uri="{FF2B5EF4-FFF2-40B4-BE49-F238E27FC236}">
                <a16:creationId xmlns:a16="http://schemas.microsoft.com/office/drawing/2014/main" id="{38B7AA1C-AF33-C980-9999-95398EDAEE84}"/>
              </a:ext>
            </a:extLst>
          </p:cNvPr>
          <p:cNvSpPr/>
          <p:nvPr/>
        </p:nvSpPr>
        <p:spPr>
          <a:xfrm rot="10800000">
            <a:off x="1313458" y="5326251"/>
            <a:ext cx="3888432" cy="1356192"/>
          </a:xfrm>
          <a:prstGeom prst="wedgeEllipseCallout">
            <a:avLst>
              <a:gd name="adj1" fmla="val 65242"/>
              <a:gd name="adj2" fmla="val 826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678FD0-EFF0-3F09-9DDA-E6D1778117B4}"/>
              </a:ext>
            </a:extLst>
          </p:cNvPr>
          <p:cNvSpPr txBox="1"/>
          <p:nvPr/>
        </p:nvSpPr>
        <p:spPr>
          <a:xfrm>
            <a:off x="1345972" y="5711959"/>
            <a:ext cx="3729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odznaczyć, że projekt podlega analizie ryzyka i uzupełnić listę </a:t>
            </a:r>
            <a:r>
              <a:rPr lang="pl-P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ryzyk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H. Analiza ryzyka (2/2)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678FD0-EFF0-3F09-9DDA-E6D1778117B4}"/>
              </a:ext>
            </a:extLst>
          </p:cNvPr>
          <p:cNvSpPr txBox="1"/>
          <p:nvPr/>
        </p:nvSpPr>
        <p:spPr>
          <a:xfrm>
            <a:off x="3236857" y="5031129"/>
            <a:ext cx="3729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Wybieramy wartości z listy słownikowej</a:t>
            </a: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457F4FCE-E362-D062-5AF5-323C28699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" y="1331912"/>
            <a:ext cx="9867900" cy="2879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8CEF52BC-149E-E5F3-349F-249B88A18578}"/>
              </a:ext>
            </a:extLst>
          </p:cNvPr>
          <p:cNvSpPr/>
          <p:nvPr/>
        </p:nvSpPr>
        <p:spPr>
          <a:xfrm rot="10800000">
            <a:off x="3240979" y="4648154"/>
            <a:ext cx="3729860" cy="1356192"/>
          </a:xfrm>
          <a:prstGeom prst="wedgeEllipseCallout">
            <a:avLst>
              <a:gd name="adj1" fmla="val 93026"/>
              <a:gd name="adj2" fmla="val 1546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99D63FBB-622A-6EAB-708D-2ED2DE2B783E}"/>
              </a:ext>
            </a:extLst>
          </p:cNvPr>
          <p:cNvSpPr/>
          <p:nvPr/>
        </p:nvSpPr>
        <p:spPr>
          <a:xfrm>
            <a:off x="411956" y="2701393"/>
            <a:ext cx="133355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FE103028-3D64-CFB0-E6F7-704C7D5638F8}"/>
              </a:ext>
            </a:extLst>
          </p:cNvPr>
          <p:cNvSpPr/>
          <p:nvPr/>
        </p:nvSpPr>
        <p:spPr>
          <a:xfrm>
            <a:off x="411956" y="3159984"/>
            <a:ext cx="133355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58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I. Dodatkowe informacje (1/2) 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678FD0-EFF0-3F09-9DDA-E6D1778117B4}"/>
              </a:ext>
            </a:extLst>
          </p:cNvPr>
          <p:cNvSpPr txBox="1"/>
          <p:nvPr/>
        </p:nvSpPr>
        <p:spPr>
          <a:xfrm>
            <a:off x="6577320" y="5441937"/>
            <a:ext cx="3729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Obok każdego pola znajdują się ikony z informacją kontekstową odnośnie ich formatu i znaczenia.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1D75B0-CD39-B626-7EF3-C7A79780C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0" y="1122843"/>
            <a:ext cx="985837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ymek mowy: owalny 6">
            <a:extLst>
              <a:ext uri="{FF2B5EF4-FFF2-40B4-BE49-F238E27FC236}">
                <a16:creationId xmlns:a16="http://schemas.microsoft.com/office/drawing/2014/main" id="{5AA7BC2C-414E-F2E9-FC13-3675F6E11998}"/>
              </a:ext>
            </a:extLst>
          </p:cNvPr>
          <p:cNvSpPr/>
          <p:nvPr/>
        </p:nvSpPr>
        <p:spPr>
          <a:xfrm rot="10800000">
            <a:off x="6498034" y="5086180"/>
            <a:ext cx="3888432" cy="1356192"/>
          </a:xfrm>
          <a:prstGeom prst="wedgeEllipseCallout">
            <a:avLst>
              <a:gd name="adj1" fmla="val -7026"/>
              <a:gd name="adj2" fmla="val 12175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2B6C6BCC-3768-7FD7-17A7-83D6EC85F953}"/>
              </a:ext>
            </a:extLst>
          </p:cNvPr>
          <p:cNvSpPr/>
          <p:nvPr/>
        </p:nvSpPr>
        <p:spPr>
          <a:xfrm>
            <a:off x="8010202" y="1702239"/>
            <a:ext cx="1333550" cy="2365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88C9829-77FE-BFFD-B3BE-7566B8A170B0}"/>
              </a:ext>
            </a:extLst>
          </p:cNvPr>
          <p:cNvSpPr txBox="1"/>
          <p:nvPr/>
        </p:nvSpPr>
        <p:spPr>
          <a:xfrm>
            <a:off x="305346" y="3779837"/>
            <a:ext cx="6043016" cy="3053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działania FENX.01.04. Gospodarka odpadami oraz gospodarka o obiegu zamkniętym Typ projektu: „Instalacje do przetwarzania odpadów komunalnych zgodnie z hierarchią sposobów postępowania z odpadami” opracowano dedykowaną instrukcję (poniżej) dla części dotyczącej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pomocy publicznej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którą należy stosować przy wypełnianiu wniosku w tym zakresie. </a:t>
            </a:r>
          </a:p>
        </p:txBody>
      </p:sp>
    </p:spTree>
    <p:extLst>
      <p:ext uri="{BB962C8B-B14F-4D97-AF65-F5344CB8AC3E}">
        <p14:creationId xmlns:p14="http://schemas.microsoft.com/office/powerpoint/2010/main" val="135496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I. Dodatkowe informacje (2/2)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88C9829-77FE-BFFD-B3BE-7566B8A170B0}"/>
              </a:ext>
            </a:extLst>
          </p:cNvPr>
          <p:cNvSpPr txBox="1"/>
          <p:nvPr/>
        </p:nvSpPr>
        <p:spPr>
          <a:xfrm>
            <a:off x="305346" y="851523"/>
            <a:ext cx="9937104" cy="526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działania FENX.01.04. Gospodarka odpadami oraz gospodarka o obiegu zamkniętym typ projektu: Instalacje do przetwarzania odpadów komunalnych zgodnie z hierarchią sposobów postępowania z odpadami – poza standardowymi polami - zdefiniowane zostały również dodatkowe pola dedykowane wspieranym projektom. Są to pola opisowe:</a:t>
            </a:r>
          </a:p>
          <a:p>
            <a:pPr algn="just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 przygotowania formalno-prawnego w zakresie posiadanych decyzji administracyjnych;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projektu w kontekście danych ilościowych i jakościowych;</a:t>
            </a:r>
          </a:p>
          <a:p>
            <a:pPr algn="ctr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projektu w kontekście realizacji horyzontalnych celów wsparcia FENIKS -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wskazać rozdział w Studium Wykonalności w którym szerzej odniesiono się do deklarowanych wartości.</a:t>
            </a:r>
          </a:p>
          <a:p>
            <a:pPr algn="just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5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60362"/>
            <a:ext cx="8640763" cy="1079500"/>
          </a:xfrm>
        </p:spPr>
        <p:txBody>
          <a:bodyPr/>
          <a:lstStyle/>
          <a:p>
            <a:pPr algn="ctr"/>
            <a:r>
              <a:rPr lang="pl-PL" dirty="0"/>
              <a:t>Aplikacja WOD2021 – istotne informacje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971525"/>
            <a:ext cx="8640763" cy="5688038"/>
          </a:xfrm>
        </p:spPr>
        <p:txBody>
          <a:bodyPr/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Wnioski o dofinansowanie składane są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wyłącznie w postaci elektronicznej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za pośrednictwem aplikacji WOD2021 (jest to część Centralnego Systemu Teleinformatycznego CST2021) dostępnej pod adresem: </a:t>
            </a:r>
          </a:p>
          <a:p>
            <a:pPr marL="0" indent="0" algn="ctr">
              <a:buNone/>
            </a:pPr>
            <a:r>
              <a:rPr lang="pl-PL" sz="1800" b="0" i="0" u="sng" strike="noStrike" baseline="0" dirty="0">
                <a:solidFill>
                  <a:schemeClr val="tx2"/>
                </a:solidFill>
                <a:latin typeface="Open Sans" pitchFamily="2" charset="0"/>
              </a:rPr>
              <a:t>https://wod.cst2021.gov.pl/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W celu stworzenia wniosku o dofinansowanie wnioskodawca powinien się zarejestrować i utworzyć konto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Instrukcje użytkownika aplikacji WOD2021 (Część ogólna i Wnioskodawca) dostępne są na stronie:</a:t>
            </a:r>
          </a:p>
          <a:p>
            <a:pPr marL="0" indent="0" algn="ctr">
              <a:buNone/>
            </a:pPr>
            <a:r>
              <a:rPr lang="pl-PL" sz="1800" b="0" i="0" u="sng" strike="noStrike" baseline="0" dirty="0">
                <a:solidFill>
                  <a:schemeClr val="tx2"/>
                </a:solidFill>
                <a:latin typeface="Open Sans" pitchFamily="2" charset="0"/>
              </a:rPr>
              <a:t>https://www.gov.pl/web/nfosigw/cst2021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Instrukcje interaktywne w formie prezentacji dostępne są na stronie:</a:t>
            </a:r>
          </a:p>
          <a:p>
            <a:pPr marL="0" indent="0" algn="ctr">
              <a:buNone/>
            </a:pPr>
            <a:r>
              <a:rPr lang="pl-PL" sz="1800" b="0" i="0" u="sng" strike="noStrike" baseline="0" dirty="0">
                <a:solidFill>
                  <a:schemeClr val="tx2"/>
                </a:solidFill>
                <a:latin typeface="Open Sans" pitchFamily="2" charset="0"/>
              </a:rPr>
              <a:t>https://instrukcje.cst2021.gov.pl</a:t>
            </a:r>
            <a:endParaRPr lang="pl-PL" sz="1400" u="sng" dirty="0">
              <a:solidFill>
                <a:schemeClr val="tx2"/>
              </a:solidFill>
            </a:endParaRP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469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J. Załączniki (1/3)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88C9829-77FE-BFFD-B3BE-7566B8A170B0}"/>
              </a:ext>
            </a:extLst>
          </p:cNvPr>
          <p:cNvSpPr txBox="1"/>
          <p:nvPr/>
        </p:nvSpPr>
        <p:spPr>
          <a:xfrm>
            <a:off x="305346" y="851523"/>
            <a:ext cx="9937104" cy="12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185">
            <a:extLst>
              <a:ext uri="{FF2B5EF4-FFF2-40B4-BE49-F238E27FC236}">
                <a16:creationId xmlns:a16="http://schemas.microsoft.com/office/drawing/2014/main" id="{20965067-DEEF-004D-CAFF-E01A2BD36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1471315"/>
            <a:ext cx="98488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6A955C71-6D66-7D15-D285-130F67BAA454}"/>
              </a:ext>
            </a:extLst>
          </p:cNvPr>
          <p:cNvSpPr/>
          <p:nvPr/>
        </p:nvSpPr>
        <p:spPr>
          <a:xfrm rot="10800000">
            <a:off x="5236518" y="3299737"/>
            <a:ext cx="3888432" cy="1356192"/>
          </a:xfrm>
          <a:prstGeom prst="wedgeEllipseCallout">
            <a:avLst>
              <a:gd name="adj1" fmla="val 141908"/>
              <a:gd name="adj2" fmla="val 1337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267AD5-C84D-4C43-70F8-7DECF11F1DF4}"/>
              </a:ext>
            </a:extLst>
          </p:cNvPr>
          <p:cNvSpPr txBox="1"/>
          <p:nvPr/>
        </p:nvSpPr>
        <p:spPr>
          <a:xfrm>
            <a:off x="5236518" y="3483286"/>
            <a:ext cx="37298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Wszystkie załączniki mają swoje miejsce w spisie załączników, obowiązkowe zaznaczone zostały gwiazdką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B4E29B-7838-46BE-AFDD-7BEAFCA883AD}"/>
              </a:ext>
            </a:extLst>
          </p:cNvPr>
          <p:cNvSpPr txBox="1"/>
          <p:nvPr/>
        </p:nvSpPr>
        <p:spPr>
          <a:xfrm>
            <a:off x="590476" y="5339274"/>
            <a:ext cx="9649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działania FENX.01.04. Gospodarka odpadami oraz gospodarka o obiegu zamkniętym typ projektu Instalacje do przetwarzania odpadów komunalnych zgodnie 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hierarchią sposobów postępowania z odpadami – 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zakres załączników został wskazany w Regulaminie wyboru projektów.</a:t>
            </a:r>
          </a:p>
        </p:txBody>
      </p:sp>
    </p:spTree>
    <p:extLst>
      <p:ext uri="{BB962C8B-B14F-4D97-AF65-F5344CB8AC3E}">
        <p14:creationId xmlns:p14="http://schemas.microsoft.com/office/powerpoint/2010/main" val="412746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J. Załączniki (2/3)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88C9829-77FE-BFFD-B3BE-7566B8A170B0}"/>
              </a:ext>
            </a:extLst>
          </p:cNvPr>
          <p:cNvSpPr txBox="1"/>
          <p:nvPr/>
        </p:nvSpPr>
        <p:spPr>
          <a:xfrm>
            <a:off x="324288" y="634046"/>
            <a:ext cx="9937104" cy="162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pl-PL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Najważniejsze informacje:</a:t>
            </a:r>
          </a:p>
          <a:p>
            <a:pPr algn="ctr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B4E29B-7838-46BE-AFDD-7BEAFCA883AD}"/>
              </a:ext>
            </a:extLst>
          </p:cNvPr>
          <p:cNvSpPr txBox="1"/>
          <p:nvPr/>
        </p:nvSpPr>
        <p:spPr>
          <a:xfrm>
            <a:off x="305346" y="1241108"/>
            <a:ext cx="964907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Lista i zakres wymaganych załączników stanowi Załącznik nr 3 do Regulaminu.</a:t>
            </a: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160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Każdy załącznik do wniosku powinien być poprzedzony kartą informacyjną, zawierającą numer załącznika zgodny z numeracją załączników we wniosku, nazwę dokumentu oraz liczbę stron.</a:t>
            </a: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16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W przypadku załącznika, który nie dotyczy danego projektu, wnioskodawca zamieszcza kartę informacyjną z numerem i nazwą dokumentu, adnotacją „nie dotyczy” oraz zwięzłą informacją </a:t>
            </a:r>
            <a:b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</a:b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o powodzie niedołączenia załącznika.</a:t>
            </a: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160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Dokumenty i oświadczenia, które stanowią załączniki do wniosku o dofinansowanie:</a:t>
            </a:r>
          </a:p>
          <a:p>
            <a:pPr algn="ctr">
              <a:buClr>
                <a:schemeClr val="tx2"/>
              </a:buClr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1) sporządzane przez wnioskodawcę - muszą być załączone w formie elektronicznej, podpisane kwalifikowanym podpisem elektronicznym przez osobę upoważnioną do reprezentowania wnioskodawcy.</a:t>
            </a:r>
          </a:p>
          <a:p>
            <a:pPr algn="ctr">
              <a:buClr>
                <a:schemeClr val="tx2"/>
              </a:buClr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2) pozostałe dokumenty i oświadczenia przedkładane wraz z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Open Sans" pitchFamily="2" charset="0"/>
              </a:rPr>
              <a:t>WoD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 muszą być:</a:t>
            </a:r>
          </a:p>
          <a:p>
            <a:pPr algn="ctr">
              <a:buClr>
                <a:schemeClr val="tx2"/>
              </a:buClr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a) załączone w formie skanu w przypadku dokumentów w postaci papierowej i opatrzony kwalifikowanym podpisem elektronicznym przedstawiciela wnioskodawcy, poświadczającym zgodność cyfrowego odwzorowania z dokumentem w postaci papierowej;</a:t>
            </a:r>
          </a:p>
          <a:p>
            <a:pPr algn="ctr">
              <a:buClr>
                <a:schemeClr val="tx2"/>
              </a:buClr>
            </a:pPr>
            <a:endParaRPr lang="pl-PL" sz="16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algn="ctr">
              <a:buClr>
                <a:schemeClr val="tx2"/>
              </a:buClr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b) załączone w formie elektronicznej (podpisane kwalifikowanym podpisem elektronicznym wystawcy) w przypadku dokumentów sporządzonych w postaci elektronicznej (w przypadkach dopuszczonych w przepisach dokument lub oświadczenie może być podpisane podpisem zaufanym lub podpisem osobistym).</a:t>
            </a:r>
          </a:p>
        </p:txBody>
      </p:sp>
    </p:spTree>
    <p:extLst>
      <p:ext uri="{BB962C8B-B14F-4D97-AF65-F5344CB8AC3E}">
        <p14:creationId xmlns:p14="http://schemas.microsoft.com/office/powerpoint/2010/main" val="4352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539477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J. Załączniki (3/3)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88C9829-77FE-BFFD-B3BE-7566B8A170B0}"/>
              </a:ext>
            </a:extLst>
          </p:cNvPr>
          <p:cNvSpPr txBox="1"/>
          <p:nvPr/>
        </p:nvSpPr>
        <p:spPr>
          <a:xfrm>
            <a:off x="659177" y="683493"/>
            <a:ext cx="9433048" cy="162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800" b="1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l-PL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Najważniejsze informacje:</a:t>
            </a:r>
          </a:p>
          <a:p>
            <a:pPr algn="ctr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B4E29B-7838-46BE-AFDD-7BEAFCA883AD}"/>
              </a:ext>
            </a:extLst>
          </p:cNvPr>
          <p:cNvSpPr txBox="1"/>
          <p:nvPr/>
        </p:nvSpPr>
        <p:spPr>
          <a:xfrm>
            <a:off x="320522" y="1691605"/>
            <a:ext cx="964907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Załączniki powinny spełniać następujące warunki: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16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nazwy plików powinny wskazywać na ich zawartość i nie mogą zawierać polskich znaków (jeżeli to możliwe, nazwa powinna nawiązywać do numeracji z listy załączników do wniosku </a:t>
            </a:r>
            <a:b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</a:b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o dofinansowanie);</a:t>
            </a:r>
          </a:p>
          <a:p>
            <a:pPr algn="ctr">
              <a:buClr>
                <a:schemeClr val="tx2"/>
              </a:buClr>
            </a:pPr>
            <a:endParaRPr lang="pl-PL" sz="16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obrazy (mapy, zdjęcia, skany, etc.) powinny być czytelne i zapisane w formacie jpg lub pdf (nie dopuszcza się przedkładania w WOD2021 załączników w formie edytowalnej, np. w formacie </a:t>
            </a:r>
            <a:r>
              <a:rPr lang="pl-PL" sz="1600" b="1" i="0" u="none" strike="noStrike" baseline="0" dirty="0" err="1">
                <a:solidFill>
                  <a:srgbClr val="000000"/>
                </a:solidFill>
                <a:latin typeface="Open Sans" pitchFamily="2" charset="0"/>
              </a:rPr>
              <a:t>doc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 lub </a:t>
            </a:r>
            <a:r>
              <a:rPr lang="pl-PL" sz="1600" b="1" i="0" u="none" strike="noStrike" baseline="0" dirty="0" err="1">
                <a:solidFill>
                  <a:srgbClr val="000000"/>
                </a:solidFill>
                <a:latin typeface="Open Sans" pitchFamily="2" charset="0"/>
              </a:rPr>
              <a:t>docx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, w przypadku Studium Wykonalności plik pdf powinien posiadać możliwość przeszukiwania tekstu), natomiast tabele/modele finansowe w formacie 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xls, </a:t>
            </a:r>
            <a:r>
              <a:rPr lang="pl-PL" sz="1600" b="1" i="0" u="none" strike="noStrike" baseline="0" dirty="0" err="1">
                <a:solidFill>
                  <a:srgbClr val="000000"/>
                </a:solidFill>
                <a:latin typeface="Open Sans" pitchFamily="2" charset="0"/>
              </a:rPr>
              <a:t>xlsx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 lub </a:t>
            </a:r>
            <a:r>
              <a:rPr lang="pl-PL" sz="1600" b="1" i="0" u="none" strike="noStrike" baseline="0" dirty="0" err="1">
                <a:solidFill>
                  <a:srgbClr val="000000"/>
                </a:solidFill>
                <a:latin typeface="Open Sans" pitchFamily="2" charset="0"/>
              </a:rPr>
              <a:t>xlsm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(arkusze kalkulacyjne muszą mieć odblokowane formuły, aby można było prześledzić poprawność dokonanych wyliczeń). Dopuszcza się skompresowanie plików w formacie zip;</a:t>
            </a: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16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wielkość poszczególnych załączników 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nie może przekraczać 25 MB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;</a:t>
            </a: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16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 jeśli rozmiar pliku przekracza 25 MB, dokumentacja powinna zostać skompresowana w formacie </a:t>
            </a:r>
            <a:r>
              <a:rPr lang="pl-PL" sz="1600" b="1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zip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 lub podzielona na więcej plików.</a:t>
            </a:r>
          </a:p>
        </p:txBody>
      </p:sp>
    </p:spTree>
    <p:extLst>
      <p:ext uri="{BB962C8B-B14F-4D97-AF65-F5344CB8AC3E}">
        <p14:creationId xmlns:p14="http://schemas.microsoft.com/office/powerpoint/2010/main" val="131728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2368"/>
            <a:ext cx="8640763" cy="584935"/>
          </a:xfrm>
        </p:spPr>
        <p:txBody>
          <a:bodyPr/>
          <a:lstStyle/>
          <a:p>
            <a:pPr algn="ctr"/>
            <a:r>
              <a:rPr lang="pl-PL" dirty="0"/>
              <a:t>K. Informacje o wniosku o dofinansowanie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2E9BBFF-AA04-33B9-2226-428E24DB8F7F}"/>
              </a:ext>
            </a:extLst>
          </p:cNvPr>
          <p:cNvSpPr txBox="1">
            <a:spLocks/>
          </p:cNvSpPr>
          <p:nvPr/>
        </p:nvSpPr>
        <p:spPr bwMode="auto">
          <a:xfrm>
            <a:off x="305346" y="1117303"/>
            <a:ext cx="10225136" cy="8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88C9829-77FE-BFFD-B3BE-7566B8A170B0}"/>
              </a:ext>
            </a:extLst>
          </p:cNvPr>
          <p:cNvSpPr txBox="1"/>
          <p:nvPr/>
        </p:nvSpPr>
        <p:spPr>
          <a:xfrm>
            <a:off x="305346" y="851523"/>
            <a:ext cx="9937104" cy="837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89B2CAC-ECBB-BDD3-D33B-6D6F857E4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4" y="1461162"/>
            <a:ext cx="98679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3727966-A78C-57A8-5F00-FEBC76F40590}"/>
              </a:ext>
            </a:extLst>
          </p:cNvPr>
          <p:cNvSpPr txBox="1"/>
          <p:nvPr/>
        </p:nvSpPr>
        <p:spPr>
          <a:xfrm>
            <a:off x="1781510" y="5359545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sekcji wyświetlają się wyłącznie informacje będące podsumowaniem wniosku o dofinansowanie.</a:t>
            </a:r>
          </a:p>
          <a:p>
            <a:pPr algn="ctr"/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Sekcja ta nie jest edytowalna.</a:t>
            </a:r>
          </a:p>
        </p:txBody>
      </p: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7F31B1CD-F276-069B-1397-965C05BF41CE}"/>
              </a:ext>
            </a:extLst>
          </p:cNvPr>
          <p:cNvSpPr/>
          <p:nvPr/>
        </p:nvSpPr>
        <p:spPr>
          <a:xfrm rot="10800000">
            <a:off x="5849962" y="3995861"/>
            <a:ext cx="4536504" cy="1178678"/>
          </a:xfrm>
          <a:prstGeom prst="wedgeEllipseCallout">
            <a:avLst>
              <a:gd name="adj1" fmla="val 51054"/>
              <a:gd name="adj2" fmla="val 1250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E87F9D3-56E2-5538-DE53-97D1ECB83721}"/>
              </a:ext>
            </a:extLst>
          </p:cNvPr>
          <p:cNvSpPr txBox="1"/>
          <p:nvPr/>
        </p:nvSpPr>
        <p:spPr>
          <a:xfrm>
            <a:off x="6099528" y="4159664"/>
            <a:ext cx="41044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dofinansowanie uznaje się za złożony, jeśli został złożony w terminie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posiada status „Przesłany” w aplikacji WOD2021</a:t>
            </a:r>
          </a:p>
        </p:txBody>
      </p:sp>
    </p:spTree>
    <p:extLst>
      <p:ext uri="{BB962C8B-B14F-4D97-AF65-F5344CB8AC3E}">
        <p14:creationId xmlns:p14="http://schemas.microsoft.com/office/powerpoint/2010/main" val="388775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C606A43-3DCD-DBFD-BEF8-A1F6A0EB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2" y="5075981"/>
            <a:ext cx="9433048" cy="553510"/>
          </a:xfrm>
        </p:spPr>
        <p:txBody>
          <a:bodyPr/>
          <a:lstStyle/>
          <a:p>
            <a:pPr algn="ctr" eaLnBrk="1" hangingPunct="1"/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Dziękujemy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8E5255-1E55-91C6-5533-1D99C144A2B4}"/>
              </a:ext>
            </a:extLst>
          </p:cNvPr>
          <p:cNvSpPr txBox="1">
            <a:spLocks/>
          </p:cNvSpPr>
          <p:nvPr/>
        </p:nvSpPr>
        <p:spPr bwMode="auto">
          <a:xfrm>
            <a:off x="629382" y="5629491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Zapraszamy na stronę: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u="sng" dirty="0">
                <a:solidFill>
                  <a:srgbClr val="00703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www.gov.pl/web/nfosigw/fundusze-europejskie-na-infrastrukture-klimat-i-srodowisko</a:t>
            </a:r>
          </a:p>
        </p:txBody>
      </p:sp>
      <p:sp>
        <p:nvSpPr>
          <p:cNvPr id="74755" name="Symbol zastępczy numeru slajdu 2" hidden="1">
            <a:extLst>
              <a:ext uri="{FF2B5EF4-FFF2-40B4-BE49-F238E27FC236}">
                <a16:creationId xmlns:a16="http://schemas.microsoft.com/office/drawing/2014/main" id="{21EEAE4B-6A9B-9FAD-8F55-1930A5D58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25B326-A187-4C68-A9E3-C464BC509609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24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EEEC0-B947-8327-BA9B-D5D927A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187401"/>
            <a:ext cx="9073008" cy="895645"/>
          </a:xfrm>
        </p:spPr>
        <p:txBody>
          <a:bodyPr/>
          <a:lstStyle/>
          <a:p>
            <a:pPr algn="ctr"/>
            <a:r>
              <a:rPr lang="pl-PL" sz="2500" dirty="0"/>
              <a:t>Nabór FENX.01.04-IW.01-002/23 </a:t>
            </a:r>
            <a:br>
              <a:rPr lang="pl-PL" sz="2500" dirty="0"/>
            </a:br>
            <a:r>
              <a:rPr lang="pl-PL" sz="2500" dirty="0"/>
              <a:t>Typ projektu: Instalacje do przetwarzania odpadów komunalnych zgodnie z hierarchią sposobów postępowania z odpadami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7D1BF64-85E4-DC6D-320A-B22F0826883C}"/>
              </a:ext>
            </a:extLst>
          </p:cNvPr>
          <p:cNvSpPr/>
          <p:nvPr/>
        </p:nvSpPr>
        <p:spPr>
          <a:xfrm>
            <a:off x="7292975" y="4132213"/>
            <a:ext cx="2085379" cy="1375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b="1" dirty="0">
                <a:solidFill>
                  <a:schemeClr val="bg1"/>
                </a:solidFill>
                <a:latin typeface="Open Sans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Księga wizualizacji</a:t>
            </a:r>
            <a:endParaRPr lang="pl-PL" altLang="pl-PL" sz="1200" b="1" dirty="0">
              <a:solidFill>
                <a:schemeClr val="bg1"/>
              </a:solidFill>
              <a:latin typeface="Open Sans" pitchFamily="34" charset="0"/>
            </a:endParaRPr>
          </a:p>
          <a:p>
            <a:pPr algn="ctr" eaLnBrk="1" hangingPunct="1">
              <a:defRPr/>
            </a:pPr>
            <a:endParaRPr lang="pl-PL" altLang="pl-PL" sz="1200" b="1" dirty="0">
              <a:solidFill>
                <a:schemeClr val="bg1"/>
              </a:solidFill>
              <a:latin typeface="Open Sans" pitchFamily="34" charset="0"/>
            </a:endParaRPr>
          </a:p>
          <a:p>
            <a:pPr algn="ctr" eaLnBrk="1" hangingPunct="1">
              <a:defRPr/>
            </a:pPr>
            <a:r>
              <a:rPr lang="pl-PL" altLang="pl-PL" sz="1000" b="1" dirty="0">
                <a:solidFill>
                  <a:schemeClr val="bg1"/>
                </a:solidFill>
                <a:latin typeface="Open Sans" pitchFamily="34" charset="0"/>
              </a:rPr>
              <a:t>zawiera zasady konstruowania i stosowania znaku marki Fundusze Europejskie, znaku barw RP, UE; wskazuje jak budować layout materiałów informacyjnych oraz promocyjnych w oparciu o motyw i element przewodni marki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090B517-4D08-B80B-606C-4E64302FCDB9}"/>
              </a:ext>
            </a:extLst>
          </p:cNvPr>
          <p:cNvSpPr/>
          <p:nvPr/>
        </p:nvSpPr>
        <p:spPr>
          <a:xfrm>
            <a:off x="305347" y="755501"/>
            <a:ext cx="10081120" cy="6023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171450" indent="-1714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1200" b="1" dirty="0">
              <a:solidFill>
                <a:srgbClr val="002073"/>
              </a:solidFill>
              <a:latin typeface="Open Sans" pitchFamily="34" charset="0"/>
            </a:endParaRPr>
          </a:p>
        </p:txBody>
      </p:sp>
      <p:pic>
        <p:nvPicPr>
          <p:cNvPr id="5" name="Obraz 4" descr="Ciąg znaków: FEnIKS, Rzeczpospolita Polska, UE i NFOŚiGW">
            <a:extLst>
              <a:ext uri="{FF2B5EF4-FFF2-40B4-BE49-F238E27FC236}">
                <a16:creationId xmlns:a16="http://schemas.microsoft.com/office/drawing/2014/main" id="{F842BDCB-DF3B-52B5-00C6-65A78CFB7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3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CE13435-A513-6A58-3C80-D74F0FBBC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36" y="3779837"/>
            <a:ext cx="10225136" cy="311981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A341DCEB-DD6A-A8AF-D84C-5517C65EEF91}"/>
              </a:ext>
            </a:extLst>
          </p:cNvPr>
          <p:cNvSpPr txBox="1">
            <a:spLocks/>
          </p:cNvSpPr>
          <p:nvPr/>
        </p:nvSpPr>
        <p:spPr bwMode="auto">
          <a:xfrm>
            <a:off x="496375" y="1962024"/>
            <a:ext cx="8640763" cy="175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Ogłoszenie o naborze zamieszczone zostało na stronie:</a:t>
            </a:r>
          </a:p>
          <a:p>
            <a:pPr algn="ctr"/>
            <a:r>
              <a:rPr lang="pl-PL" sz="1500" b="0" i="0" u="sng" strike="noStrike" baseline="0" dirty="0">
                <a:latin typeface="Open Sans" pitchFamily="2" charset="0"/>
              </a:rPr>
              <a:t>https://www.gov.pl/web/nfosigw/nabory-wnioskow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5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Na podstronie dedykowanej naborowi nr FENX.01.04-IW.01-002/23 dostępne są dokumenty dotyczące wyłącznie naboru z działania 01.04.</a:t>
            </a:r>
          </a:p>
        </p:txBody>
      </p:sp>
    </p:spTree>
    <p:extLst>
      <p:ext uri="{BB962C8B-B14F-4D97-AF65-F5344CB8AC3E}">
        <p14:creationId xmlns:p14="http://schemas.microsoft.com/office/powerpoint/2010/main" val="368515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9" y="360362"/>
            <a:ext cx="9144917" cy="1079500"/>
          </a:xfrm>
        </p:spPr>
        <p:txBody>
          <a:bodyPr/>
          <a:lstStyle/>
          <a:p>
            <a:pPr algn="ctr"/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Instrukcja wypełniania wniosku </a:t>
            </a:r>
            <a:b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</a:br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o dofinansowanie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259557"/>
            <a:ext cx="9505056" cy="4679950"/>
          </a:xfrm>
        </p:spPr>
        <p:txBody>
          <a:bodyPr/>
          <a:lstStyle/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Open Sans" pitchFamily="2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Wniosek o dofinansowanie należy sporządzić zgodnie z 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Open Sans" pitchFamily="2" charset="0"/>
              </a:rPr>
              <a:t>Instrukcją wypełniania wniosku </a:t>
            </a:r>
            <a:br>
              <a:rPr lang="pl-PL" sz="1800" b="0" i="1" u="none" strike="noStrike" baseline="0" dirty="0">
                <a:solidFill>
                  <a:srgbClr val="000000"/>
                </a:solidFill>
                <a:latin typeface="Open Sans" pitchFamily="2" charset="0"/>
              </a:rPr>
            </a:br>
            <a:r>
              <a:rPr lang="pl-PL" sz="1800" b="0" i="1" u="none" strike="noStrike" baseline="0" dirty="0">
                <a:solidFill>
                  <a:srgbClr val="000000"/>
                </a:solidFill>
                <a:latin typeface="Open Sans" pitchFamily="2" charset="0"/>
              </a:rPr>
              <a:t>o dofinansowanie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(załącznik nr 2 do Regulaminu wyboru projektów).</a:t>
            </a:r>
          </a:p>
          <a:p>
            <a:r>
              <a:rPr lang="pl-PL" sz="1800" b="0" i="1" u="none" strike="noStrike" baseline="0" dirty="0">
                <a:solidFill>
                  <a:srgbClr val="000000"/>
                </a:solidFill>
                <a:latin typeface="Open Sans" pitchFamily="2" charset="0"/>
              </a:rPr>
              <a:t>Instrukcja wypełniania wniosku o dofinansowanie w zakresie działania FENX.01.04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stanowi rozbudowaną wersję uniwersalnej Instrukcji użytkownika Aplikacji WOD2021 (wersja 1.16 z 31.10.2023 r.)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3F1FF3-92B0-3447-7913-8742C8BA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82" y="3347789"/>
            <a:ext cx="7272808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sz="2800" b="1" i="0" u="none" strike="noStrike" baseline="0" dirty="0">
                <a:latin typeface="Open Sans" pitchFamily="2" charset="0"/>
              </a:rPr>
              <a:t>Sekcje formularza wniosku o dofinansowanie</a:t>
            </a:r>
            <a:endParaRPr lang="pl-PL" dirty="0"/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5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812008-F4D1-CEA2-F7DC-A76342BE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4" y="921833"/>
            <a:ext cx="8640763" cy="5857536"/>
          </a:xfrm>
        </p:spPr>
        <p:txBody>
          <a:bodyPr/>
          <a:lstStyle/>
          <a:p>
            <a:pPr marL="0" indent="0">
              <a:buNone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Formularz wniosku w WOD2021 składa się z następujących sekcji: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A. Informacje o projekcie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B. Wnioskodawca i realizatorzy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C. Wskaźniki projektu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D. Zadania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E. Budżet projektu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F. Podsumowanie budżetu (sekcja nieedytowalna)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G. Źródła finansowania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H. Analiza ryzyka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I. Dodatkowe informacje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J. Załączniki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Open Sans" pitchFamily="2" charset="0"/>
              </a:rPr>
              <a:t>K. Informacje o wniosku o dofinansowanie (sekcja nieedytowalna)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296930"/>
            <a:ext cx="8640763" cy="1079500"/>
          </a:xfrm>
        </p:spPr>
        <p:txBody>
          <a:bodyPr/>
          <a:lstStyle/>
          <a:p>
            <a:pPr algn="ctr"/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A. Informacje o projekcie</a:t>
            </a: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7" name="Symbol zastępczy zawartości 6" descr="Obraz zawierający tekst&#10;&#10;Opis wygenerowany automatycznie">
            <a:extLst>
              <a:ext uri="{FF2B5EF4-FFF2-40B4-BE49-F238E27FC236}">
                <a16:creationId xmlns:a16="http://schemas.microsoft.com/office/drawing/2014/main" id="{4C5405E1-103D-B324-F1AC-AE99D2CC4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9"/>
          <a:stretch>
            <a:fillRect/>
          </a:stretch>
        </p:blipFill>
        <p:spPr bwMode="auto">
          <a:xfrm>
            <a:off x="298299" y="1391441"/>
            <a:ext cx="9793288" cy="432048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id="{90F46209-2B3E-3ACC-9522-E5C6AE3C5248}"/>
              </a:ext>
            </a:extLst>
          </p:cNvPr>
          <p:cNvSpPr/>
          <p:nvPr/>
        </p:nvSpPr>
        <p:spPr>
          <a:xfrm>
            <a:off x="305346" y="3562563"/>
            <a:ext cx="91440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D4AD3BDA-4E59-E746-D1A0-1258689BF078}"/>
              </a:ext>
            </a:extLst>
          </p:cNvPr>
          <p:cNvSpPr/>
          <p:nvPr/>
        </p:nvSpPr>
        <p:spPr>
          <a:xfrm>
            <a:off x="5201990" y="3491805"/>
            <a:ext cx="91440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FFD7B118-34D3-03F3-0020-C6690B6C942F}"/>
              </a:ext>
            </a:extLst>
          </p:cNvPr>
          <p:cNvSpPr/>
          <p:nvPr/>
        </p:nvSpPr>
        <p:spPr>
          <a:xfrm rot="10800000">
            <a:off x="5921969" y="5230885"/>
            <a:ext cx="4471544" cy="1659933"/>
          </a:xfrm>
          <a:prstGeom prst="wedgeEllipseCallout">
            <a:avLst>
              <a:gd name="adj1" fmla="val 52715"/>
              <a:gd name="adj2" fmla="val 1214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Dymek mowy: owalny 17">
            <a:extLst>
              <a:ext uri="{FF2B5EF4-FFF2-40B4-BE49-F238E27FC236}">
                <a16:creationId xmlns:a16="http://schemas.microsoft.com/office/drawing/2014/main" id="{1451EDCD-E2BC-EB28-46A8-8ABCEF877806}"/>
              </a:ext>
            </a:extLst>
          </p:cNvPr>
          <p:cNvSpPr/>
          <p:nvPr/>
        </p:nvSpPr>
        <p:spPr>
          <a:xfrm rot="10800000">
            <a:off x="343047" y="5185867"/>
            <a:ext cx="3744416" cy="1659933"/>
          </a:xfrm>
          <a:prstGeom prst="wedgeEllipseCallout">
            <a:avLst>
              <a:gd name="adj1" fmla="val 34328"/>
              <a:gd name="adj2" fmla="val 1201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0CE5503-2481-688F-12BD-1A23CF448376}"/>
              </a:ext>
            </a:extLst>
          </p:cNvPr>
          <p:cNvSpPr txBox="1"/>
          <p:nvPr/>
        </p:nvSpPr>
        <p:spPr>
          <a:xfrm>
            <a:off x="446247" y="5342341"/>
            <a:ext cx="3538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0" i="0" u="none" strike="noStrike" baseline="0" dirty="0">
                <a:latin typeface="Open Sans" pitchFamily="2" charset="0"/>
              </a:rPr>
              <a:t>Data rozpoczęcia realizacji projektu nie może być późniejsza niż data poniesienia pierwszych wydatków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678F1B1-90B3-3F4D-7974-89E26144F1A3}"/>
              </a:ext>
            </a:extLst>
          </p:cNvPr>
          <p:cNvSpPr txBox="1"/>
          <p:nvPr/>
        </p:nvSpPr>
        <p:spPr>
          <a:xfrm>
            <a:off x="6310499" y="5460690"/>
            <a:ext cx="4009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latin typeface="Open Sans" pitchFamily="2" charset="0"/>
              </a:rPr>
              <a:t>Wydatki kwalifikują się do otrzymania wkładu z Funduszy, jeżeli zostały poniesione i zapłacone pomiędzy </a:t>
            </a:r>
            <a:r>
              <a:rPr lang="pl-PL" sz="1800" b="1" i="0" u="none" strike="noStrike" baseline="0" dirty="0">
                <a:latin typeface="Open Sans" pitchFamily="2" charset="0"/>
              </a:rPr>
              <a:t>01.01.2021 i 31.12.2029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83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251445"/>
            <a:ext cx="8640763" cy="1079500"/>
          </a:xfrm>
        </p:spPr>
        <p:txBody>
          <a:bodyPr/>
          <a:lstStyle/>
          <a:p>
            <a:pPr algn="ctr"/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B. Wnioskodawca i realizatorzy (1/3)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576854-EDF5-BE8D-EA3F-D8FB95927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4" y="899517"/>
            <a:ext cx="8763000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9F64DDA-4BF4-495E-900A-6BBE0884D1CD}"/>
              </a:ext>
            </a:extLst>
          </p:cNvPr>
          <p:cNvSpPr/>
          <p:nvPr/>
        </p:nvSpPr>
        <p:spPr>
          <a:xfrm>
            <a:off x="951187" y="4211885"/>
            <a:ext cx="914400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Dymek mowy: owalny 6">
            <a:extLst>
              <a:ext uri="{FF2B5EF4-FFF2-40B4-BE49-F238E27FC236}">
                <a16:creationId xmlns:a16="http://schemas.microsoft.com/office/drawing/2014/main" id="{59C52594-B88F-C8C2-F894-761F689B1B4A}"/>
              </a:ext>
            </a:extLst>
          </p:cNvPr>
          <p:cNvSpPr/>
          <p:nvPr/>
        </p:nvSpPr>
        <p:spPr>
          <a:xfrm rot="10800000">
            <a:off x="1374221" y="5228876"/>
            <a:ext cx="5211227" cy="1757277"/>
          </a:xfrm>
          <a:prstGeom prst="wedgeEllipseCallout">
            <a:avLst>
              <a:gd name="adj1" fmla="val 38282"/>
              <a:gd name="adj2" fmla="val 845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3588A2-F408-1603-6775-165F91F98589}"/>
              </a:ext>
            </a:extLst>
          </p:cNvPr>
          <p:cNvSpPr txBox="1"/>
          <p:nvPr/>
        </p:nvSpPr>
        <p:spPr>
          <a:xfrm>
            <a:off x="1673498" y="5368851"/>
            <a:ext cx="46168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0" i="0" u="none" strike="noStrike" baseline="0" dirty="0">
                <a:latin typeface="Open Sans" pitchFamily="2" charset="0"/>
              </a:rPr>
              <a:t>W przypadku, gdy z powodów technicznych skrzynka </a:t>
            </a:r>
            <a:r>
              <a:rPr lang="pl-PL" sz="1800" b="0" i="0" u="none" strike="noStrike" baseline="0" dirty="0" err="1">
                <a:latin typeface="Open Sans" pitchFamily="2" charset="0"/>
              </a:rPr>
              <a:t>ePUAP</a:t>
            </a:r>
            <a:r>
              <a:rPr lang="pl-PL" sz="1800" b="0" i="0" u="none" strike="noStrike" baseline="0" dirty="0">
                <a:latin typeface="Open Sans" pitchFamily="2" charset="0"/>
              </a:rPr>
              <a:t> nie będzie dostępna, możliwa jest komunikacja z wnioskodawcą na adres e-mail podany we wniosku o dofinansowanie.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113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9477"/>
            <a:ext cx="8640763" cy="1440136"/>
          </a:xfrm>
        </p:spPr>
        <p:txBody>
          <a:bodyPr/>
          <a:lstStyle/>
          <a:p>
            <a:pPr algn="ctr"/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B. Wnioskodawca i realizatorzy (2/3)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8BCCA5-007B-DDB6-53C6-8F878B9A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293714"/>
            <a:ext cx="9793088" cy="858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Tabela </a:t>
            </a:r>
            <a:r>
              <a:rPr lang="pl-PL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Osoby do kontaktu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musi mieć wypełnioną co najmniej jedną pozycję </a:t>
            </a:r>
            <a:endParaRPr lang="pl-PL" sz="1800" b="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b="1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0D4B81-1A5A-D717-6935-5CB8D96F7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4" y="1687895"/>
            <a:ext cx="8856984" cy="20919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90BB49A-6A07-8187-BF03-D0318909933E}"/>
              </a:ext>
            </a:extLst>
          </p:cNvPr>
          <p:cNvSpPr txBox="1"/>
          <p:nvPr/>
        </p:nvSpPr>
        <p:spPr>
          <a:xfrm>
            <a:off x="737394" y="4071522"/>
            <a:ext cx="8927306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dycja tabeli </a:t>
            </a:r>
            <a:r>
              <a:rPr lang="pl-PL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Realizatorzy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jest obowiązkowa tylko w przypadku, gdy odznaczyłeś opcję udziału innych podmiotów w realizacji projektu. Jeśli tego nie zrobiłeś, tabela ta jest nieobecna w Sekcji B.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Tabela </a:t>
            </a:r>
            <a:r>
              <a:rPr lang="pl-PL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Realizatorzy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 takie same pola jak te, które występują w panelu </a:t>
            </a:r>
            <a:r>
              <a:rPr lang="pl-PL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Informacje o wnioskodawcy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Pamiętaj aby nie wpisywać Wnioskodawcy jako Realizatora. </a:t>
            </a:r>
            <a:endParaRPr lang="pl-PL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4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9477"/>
            <a:ext cx="8640763" cy="1440136"/>
          </a:xfrm>
        </p:spPr>
        <p:txBody>
          <a:bodyPr/>
          <a:lstStyle/>
          <a:p>
            <a:pPr algn="ctr"/>
            <a:r>
              <a:rPr lang="pl-PL" sz="2800" b="1" i="0" u="none" strike="noStrike" baseline="0" dirty="0">
                <a:solidFill>
                  <a:srgbClr val="001F73"/>
                </a:solidFill>
                <a:latin typeface="Open Sans" panose="020B0806030504020204" pitchFamily="34" charset="0"/>
              </a:rPr>
              <a:t>B. Wnioskodawca i realizatorzy (3/3)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8BCCA5-007B-DDB6-53C6-8F878B9A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293714"/>
            <a:ext cx="9793088" cy="858500"/>
          </a:xfrm>
        </p:spPr>
        <p:txBody>
          <a:bodyPr/>
          <a:lstStyle/>
          <a:p>
            <a:pPr marL="0" indent="0" algn="ctr">
              <a:buNone/>
            </a:pPr>
            <a:endParaRPr lang="pl-PL" sz="1800" b="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b="1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marL="0" indent="0" algn="ctr">
              <a:buNone/>
            </a:pPr>
            <a:endParaRPr lang="pl-PL" sz="1800" i="0" u="none" strike="noStrike" baseline="0" dirty="0">
              <a:solidFill>
                <a:schemeClr val="tx2"/>
              </a:solidFill>
              <a:latin typeface="Open Sans" panose="020B0806030504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A0526F2-2064-1AA7-EBEF-D07C08626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6" y="1023967"/>
            <a:ext cx="8867775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ymek mowy: owalny 9">
            <a:extLst>
              <a:ext uri="{FF2B5EF4-FFF2-40B4-BE49-F238E27FC236}">
                <a16:creationId xmlns:a16="http://schemas.microsoft.com/office/drawing/2014/main" id="{4ED19EA8-4A14-271C-9B65-D4CC2CA185DF}"/>
              </a:ext>
            </a:extLst>
          </p:cNvPr>
          <p:cNvSpPr/>
          <p:nvPr/>
        </p:nvSpPr>
        <p:spPr>
          <a:xfrm rot="10800000">
            <a:off x="4651660" y="5186344"/>
            <a:ext cx="5344158" cy="1775398"/>
          </a:xfrm>
          <a:prstGeom prst="wedgeEllipseCallout">
            <a:avLst>
              <a:gd name="adj1" fmla="val 80326"/>
              <a:gd name="adj2" fmla="val 1505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01AFF32-4A2E-E234-ADB7-4B19312C4B8D}"/>
              </a:ext>
            </a:extLst>
          </p:cNvPr>
          <p:cNvSpPr txBox="1"/>
          <p:nvPr/>
        </p:nvSpPr>
        <p:spPr>
          <a:xfrm>
            <a:off x="4651658" y="5659115"/>
            <a:ext cx="5344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0" i="0" u="none" strike="noStrike" baseline="0" dirty="0">
                <a:latin typeface="Open Sans" pitchFamily="2" charset="0"/>
              </a:rPr>
              <a:t>W tym miejscu zaznaczamy inny podmiot ponoszący wydatki (realizator) - jeśli jest przewidziany </a:t>
            </a:r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CB7AB5A3-7F84-472F-29CC-094AE8F1B407}"/>
              </a:ext>
            </a:extLst>
          </p:cNvPr>
          <p:cNvSpPr/>
          <p:nvPr/>
        </p:nvSpPr>
        <p:spPr>
          <a:xfrm>
            <a:off x="665386" y="5598233"/>
            <a:ext cx="2304256" cy="43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662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0</TotalTime>
  <Words>1575</Words>
  <Application>Microsoft Office PowerPoint</Application>
  <PresentationFormat>Niestandardowy</PresentationFormat>
  <Paragraphs>174</Paragraphs>
  <Slides>24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Wingdings</vt:lpstr>
      <vt:lpstr>Motyw pakietu Office</vt:lpstr>
      <vt:lpstr>Slajd tytułowy</vt:lpstr>
      <vt:lpstr>Aplikacja WOD2021 – istotne informacje </vt:lpstr>
      <vt:lpstr>Nabór FENX.01.04-IW.01-002/23  Typ projektu: Instalacje do przetwarzania odpadów komunalnych zgodnie z hierarchią sposobów postępowania z odpadami</vt:lpstr>
      <vt:lpstr>Instrukcja wypełniania wniosku  o dofinansowanie</vt:lpstr>
      <vt:lpstr>Sekcje formularza wniosku o dofinansowanie</vt:lpstr>
      <vt:lpstr>A. Informacje o projekcie</vt:lpstr>
      <vt:lpstr>B. Wnioskodawca i realizatorzy (1/3)</vt:lpstr>
      <vt:lpstr>B. Wnioskodawca i realizatorzy (2/3)</vt:lpstr>
      <vt:lpstr>B. Wnioskodawca i realizatorzy (3/3)</vt:lpstr>
      <vt:lpstr>C. Wskaźniki projektu</vt:lpstr>
      <vt:lpstr>D. Zadania</vt:lpstr>
      <vt:lpstr>E. Budżet projektu (1/3)</vt:lpstr>
      <vt:lpstr>E. Budżet projektu (2/2)</vt:lpstr>
      <vt:lpstr>F. Podsumowanie budżetu</vt:lpstr>
      <vt:lpstr>G. Źródła finansowania</vt:lpstr>
      <vt:lpstr>H. Analiza ryzyka (1/2)</vt:lpstr>
      <vt:lpstr>H. Analiza ryzyka (2/2)</vt:lpstr>
      <vt:lpstr>I. Dodatkowe informacje (1/2) </vt:lpstr>
      <vt:lpstr>I. Dodatkowe informacje (2/2)</vt:lpstr>
      <vt:lpstr>J. Załączniki (1/3)</vt:lpstr>
      <vt:lpstr>J. Załączniki (2/3)</vt:lpstr>
      <vt:lpstr>J. Załączniki (3/3)</vt:lpstr>
      <vt:lpstr>K. Informacje o wniosku o dofinansowanie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Wzór prezentacji FEnIKS</dc:title>
  <dc:creator/>
  <cp:lastModifiedBy/>
  <cp:revision>1</cp:revision>
  <dcterms:created xsi:type="dcterms:W3CDTF">2023-09-15T11:09:44Z</dcterms:created>
  <dcterms:modified xsi:type="dcterms:W3CDTF">2024-01-25T06:29:17Z</dcterms:modified>
</cp:coreProperties>
</file>