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48" r:id="rId1"/>
  </p:sldMasterIdLst>
  <p:notesMasterIdLst>
    <p:notesMasterId r:id="rId7"/>
  </p:notesMasterIdLst>
  <p:sldIdLst>
    <p:sldId id="256" r:id="rId2"/>
    <p:sldId id="272" r:id="rId3"/>
    <p:sldId id="274" r:id="rId4"/>
    <p:sldId id="270" r:id="rId5"/>
    <p:sldId id="275" r:id="rId6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47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1D7D"/>
    <a:srgbClr val="03BD83"/>
    <a:srgbClr val="07B9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Styl jasny 1 — Ak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51" autoAdjust="0"/>
    <p:restoredTop sz="94660"/>
  </p:normalViewPr>
  <p:slideViewPr>
    <p:cSldViewPr>
      <p:cViewPr varScale="1">
        <p:scale>
          <a:sx n="108" d="100"/>
          <a:sy n="108" d="100"/>
        </p:scale>
        <p:origin x="1932" y="102"/>
      </p:cViewPr>
      <p:guideLst>
        <p:guide orient="horz" pos="2160"/>
        <p:guide pos="147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414EDB-AA3B-459C-B0C6-AAAA08619697}" type="datetimeFigureOut">
              <a:rPr lang="pl-PL" smtClean="0"/>
              <a:t>24.09.2019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805396-CDA6-44A7-8DBF-C7B902CD52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630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90221C-92EB-4A90-B3F5-6BB71D799148}" type="datetime1">
              <a:rPr lang="pl-PL" smtClean="0"/>
              <a:t>24.09.2019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51F1-1D0A-4F40-8C72-E132C4CA8C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49774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36492-9B3C-439B-B520-B23332D81885}" type="datetime1">
              <a:rPr lang="pl-PL" smtClean="0"/>
              <a:t>24.09.2019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51F1-1D0A-4F40-8C72-E132C4CA8C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6698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31D0B-3683-4EAD-95BE-D65C1A923AEE}" type="datetime1">
              <a:rPr lang="pl-PL" smtClean="0"/>
              <a:t>24.09.2019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51F1-1D0A-4F40-8C72-E132C4CA8C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6892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34B11-5202-46C0-AE34-CF98D30CFCFB}" type="datetime1">
              <a:rPr lang="pl-PL" smtClean="0"/>
              <a:t>24.09.2019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51F1-1D0A-4F40-8C72-E132C4CA8C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05670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762979-6210-4E2B-BFC6-26AF6214CB7A}" type="datetime1">
              <a:rPr lang="pl-PL" smtClean="0"/>
              <a:t>24.09.2019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51F1-1D0A-4F40-8C72-E132C4CA8C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56265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025AE-94D0-4B34-9F51-0D597FB8B39F}" type="datetime1">
              <a:rPr lang="pl-PL" smtClean="0"/>
              <a:t>24.09.2019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51F1-1D0A-4F40-8C72-E132C4CA8C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6249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56344-3ABA-4C5F-B581-F50F24F7726F}" type="datetime1">
              <a:rPr lang="pl-PL" smtClean="0"/>
              <a:t>24.09.2019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51F1-1D0A-4F40-8C72-E132C4CA8C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0741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8ED061-F7E9-467D-8F3E-036FD6E7587B}" type="datetime1">
              <a:rPr lang="pl-PL" smtClean="0"/>
              <a:t>24.09.2019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51F1-1D0A-4F40-8C72-E132C4CA8C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1705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C8779-5DA1-4FB1-9D3B-A9733A3C4E93}" type="datetime1">
              <a:rPr lang="pl-PL" smtClean="0"/>
              <a:t>24.09.2019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51F1-1D0A-4F40-8C72-E132C4CA8C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6599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963404-4897-40A8-B3C0-B5171F81D481}" type="datetime1">
              <a:rPr lang="pl-PL" smtClean="0"/>
              <a:t>24.09.2019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51F1-1D0A-4F40-8C72-E132C4CA8C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71288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78B7C-5EE2-45E2-A1E5-39309B7BFA70}" type="datetime1">
              <a:rPr lang="pl-PL" smtClean="0"/>
              <a:t>24.09.2019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51F1-1D0A-4F40-8C72-E132C4CA8C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1149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223B8D-EC39-477D-9B51-5625BC5145C7}" type="datetime1">
              <a:rPr lang="pl-PL" smtClean="0"/>
              <a:t>24.09.2019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1B51F1-1D0A-4F40-8C72-E132C4CA8CE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5266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73052" y="1392955"/>
            <a:ext cx="8266609" cy="1387989"/>
          </a:xfrm>
        </p:spPr>
        <p:txBody>
          <a:bodyPr>
            <a:noAutofit/>
          </a:bodyPr>
          <a:lstStyle/>
          <a:p>
            <a:br>
              <a:rPr lang="pl-PL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„e-</a:t>
            </a:r>
            <a:r>
              <a:rPr lang="pl-PL" sz="2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CzasPL</a:t>
            </a:r>
            <a:r>
              <a:rPr lang="pl-PL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 – system niezawodnej i wiarygodnej dystrybucji</a:t>
            </a:r>
            <a:br>
              <a:rPr lang="pl-PL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pl-PL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czasu urzędowego na obszarze RP</a:t>
            </a:r>
            <a:br>
              <a:rPr lang="pl-PL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pl-PL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pl-PL" sz="2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pl-PL" sz="2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251519" y="2780944"/>
            <a:ext cx="8509677" cy="3960423"/>
          </a:xfrm>
        </p:spPr>
        <p:txBody>
          <a:bodyPr>
            <a:normAutofit fontScale="40000" lnSpcReduction="20000"/>
          </a:bodyPr>
          <a:lstStyle/>
          <a:p>
            <a:endParaRPr lang="pl-PL" b="1" i="1" dirty="0"/>
          </a:p>
          <a:p>
            <a:pPr marL="269875" indent="-269875" algn="l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pl-PL" sz="49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Wnioskodawca:              </a:t>
            </a:r>
            <a:r>
              <a:rPr lang="pl-PL" sz="49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Minister Przedsiębiorczości i Technologii</a:t>
            </a:r>
          </a:p>
          <a:p>
            <a:pPr marL="269875" indent="-269875" algn="l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pl-PL" sz="49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Beneficjent: 	</a:t>
            </a:r>
            <a:r>
              <a:rPr lang="pl-PL" sz="49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</a:t>
            </a:r>
            <a:r>
              <a:rPr lang="pl-PL" sz="49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Główny Urząd Miar</a:t>
            </a:r>
          </a:p>
          <a:p>
            <a:pPr marL="269875" indent="-269875" algn="l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pl-PL" sz="49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Partnerzy: </a:t>
            </a:r>
            <a:r>
              <a:rPr lang="pl-PL" sz="49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		</a:t>
            </a:r>
            <a:r>
              <a:rPr lang="pl-PL" sz="49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Brak</a:t>
            </a:r>
          </a:p>
          <a:p>
            <a:pPr marL="269875" indent="-269875" algn="l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pl-PL" sz="4900" b="1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Źródło finansowania: </a:t>
            </a:r>
            <a:r>
              <a:rPr lang="pl-PL" sz="4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Budżet państwa cz. 64 oraz Program Operacyjny Polska cyfrowa 2014-2020, II oś priorytetowa E-administracja i otwarty rząd; działanie 2.1. „Wysoka dostępność i jakość e-usług publicznych”</a:t>
            </a:r>
          </a:p>
          <a:p>
            <a:pPr marL="269875" indent="-269875" algn="l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pl-PL" sz="49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Całkowity koszt projektu:                       </a:t>
            </a:r>
            <a:r>
              <a:rPr lang="pl-PL" sz="59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11 898 429,00 zł</a:t>
            </a:r>
          </a:p>
          <a:p>
            <a:pPr marL="269875" indent="-269875" algn="l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pl-PL" sz="490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Planowany okres realizacji projektu:   </a:t>
            </a:r>
            <a:r>
              <a:rPr lang="pl-PL" sz="49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01.04.2020 r. do 31.03.2023 r.​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r>
              <a:rPr lang="pl-PL" dirty="0"/>
              <a:t> </a:t>
            </a: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333375" y="609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l-PL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152400" y="1104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pl-PL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6"/>
          <p:cNvSpPr>
            <a:spLocks noChangeArrowheads="1"/>
          </p:cNvSpPr>
          <p:nvPr/>
        </p:nvSpPr>
        <p:spPr bwMode="auto">
          <a:xfrm>
            <a:off x="152400" y="1104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Symbol zastępczy numeru slajdu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51F1-1D0A-4F40-8C72-E132C4CA8CEA}" type="slidenum">
              <a:rPr lang="pl-PL" smtClean="0"/>
              <a:t>1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0970428-7DD2-4379-B471-2AA0BA69D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320" y="6231735"/>
            <a:ext cx="1024217" cy="512108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34FB8DA3-1129-480F-97E2-4C9FB7EDFB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052" y="6145353"/>
            <a:ext cx="579170" cy="640135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499405E8-30B3-4E21-A25B-963ABAE910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409" y="65441"/>
            <a:ext cx="8461981" cy="2211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202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33375" y="240804"/>
            <a:ext cx="8266609" cy="864096"/>
          </a:xfrm>
        </p:spPr>
        <p:txBody>
          <a:bodyPr>
            <a:noAutofit/>
          </a:bodyPr>
          <a:lstStyle/>
          <a:p>
            <a:endParaRPr lang="pl-PL" sz="2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333375" y="609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l-PL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152400" y="1104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pl-PL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6"/>
          <p:cNvSpPr>
            <a:spLocks noChangeArrowheads="1"/>
          </p:cNvSpPr>
          <p:nvPr/>
        </p:nvSpPr>
        <p:spPr bwMode="auto">
          <a:xfrm>
            <a:off x="152400" y="1104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Symbol zastępczy numeru slajdu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51F1-1D0A-4F40-8C72-E132C4CA8CEA}" type="slidenum">
              <a:rPr lang="pl-PL" smtClean="0"/>
              <a:t>2</a:t>
            </a:fld>
            <a:endParaRPr lang="pl-PL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88639"/>
            <a:ext cx="8427822" cy="10297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FE237D7C-C451-4D3D-8646-AA47DE600F63}"/>
              </a:ext>
            </a:extLst>
          </p:cNvPr>
          <p:cNvSpPr txBox="1"/>
          <p:nvPr/>
        </p:nvSpPr>
        <p:spPr>
          <a:xfrm>
            <a:off x="152400" y="1429821"/>
            <a:ext cx="8608797" cy="5524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chemeClr val="tx2"/>
                </a:solidFill>
              </a:rPr>
              <a:t>CELE STRATEGICZNE</a:t>
            </a:r>
          </a:p>
          <a:p>
            <a:pPr algn="ctr"/>
            <a:endParaRPr lang="pl-PL" b="1" dirty="0">
              <a:solidFill>
                <a:schemeClr val="tx2"/>
              </a:solidFill>
            </a:endParaRPr>
          </a:p>
          <a:p>
            <a:pPr algn="ctr"/>
            <a:endParaRPr lang="pl-PL" sz="1100" b="1" dirty="0">
              <a:solidFill>
                <a:schemeClr val="tx2"/>
              </a:solidFill>
            </a:endParaRPr>
          </a:p>
          <a:p>
            <a:pPr marL="571500" indent="-285750">
              <a:spcAft>
                <a:spcPts val="12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pl-PL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Strategia Sprawne Państwo 2020,</a:t>
            </a:r>
            <a:r>
              <a:rPr lang="pl-PL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cel 5. - „efektywne świadczenie usług publicznych.</a:t>
            </a:r>
            <a:endParaRPr lang="pl-PL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571500" indent="-285750">
              <a:spcAft>
                <a:spcPts val="12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pl-PL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Strategia na Rzecz Odpowiedzialnego Rozwoju do roku 2020 (z perspektywą do 2030 r.), </a:t>
            </a:r>
            <a:r>
              <a:rPr lang="pl-PL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cel III – „Skuteczne państwo i instytucje służące wzrostowi oraz włączeniu społecznemu i gospodarczemu”.</a:t>
            </a:r>
            <a:endParaRPr lang="pl-PL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571500" indent="-285750">
              <a:spcAft>
                <a:spcPts val="12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pl-PL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Założenia Programu Zintegrowanej Informatyzacji Państwa. Program rozwoju na lata 2019 – 2022</a:t>
            </a:r>
            <a:r>
              <a:rPr lang="pl-PL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- </a:t>
            </a:r>
            <a:r>
              <a:rPr lang="pl-PL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1. cel „Zwiększenie jakości oraz zakresu komunikacji pomiędzy obywatelami i innymi interesariuszami a państwem”.</a:t>
            </a:r>
            <a:endParaRPr lang="pl-PL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571500" indent="-285750">
              <a:spcAft>
                <a:spcPts val="12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pl-PL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Program Operacyjny Polska Cyfrowa </a:t>
            </a:r>
            <a:r>
              <a:rPr lang="pl-PL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– realizacja projektu bezpośrednio wpisuje się w cel POPC, którym jest „wzmocnienie cyfrowych fundamentów dla rozwoju kraju”. </a:t>
            </a:r>
            <a:endParaRPr lang="pl-PL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571500" indent="-285750">
              <a:spcAft>
                <a:spcPts val="12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r>
              <a:rPr lang="pl-PL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Czteroletni strategiczny plan działania Głównego Urzędu Miar 2018-2021</a:t>
            </a:r>
            <a:br>
              <a:rPr lang="pl-PL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pl-PL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 Cel 1 - Technologicznie zaawansowane wzorce pomiarowe zapewniające efektywne działanie polskiej gospodarki oraz zaspokajające potrzeby społeczne i gwarantujące odpowiednią jakość życia.</a:t>
            </a:r>
            <a:br>
              <a:rPr lang="pl-PL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pl-PL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 Cel 4 - Szeroka oferta i wysoka jakość usług. </a:t>
            </a:r>
          </a:p>
          <a:p>
            <a:pPr marL="571500" indent="-285750">
              <a:spcAft>
                <a:spcPts val="2400"/>
              </a:spcAft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</a:pPr>
            <a:endParaRPr lang="pl-PL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1518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33375" y="240804"/>
            <a:ext cx="8266609" cy="864096"/>
          </a:xfrm>
        </p:spPr>
        <p:txBody>
          <a:bodyPr>
            <a:noAutofit/>
          </a:bodyPr>
          <a:lstStyle/>
          <a:p>
            <a:endParaRPr lang="pl-PL" sz="2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33375" y="1639361"/>
            <a:ext cx="8353425" cy="4237911"/>
          </a:xfrm>
        </p:spPr>
        <p:txBody>
          <a:bodyPr>
            <a:normAutofit fontScale="25000" lnSpcReduction="20000"/>
          </a:bodyPr>
          <a:lstStyle/>
          <a:p>
            <a:pPr>
              <a:spcAft>
                <a:spcPts val="1200"/>
              </a:spcAft>
            </a:pPr>
            <a:r>
              <a:rPr lang="pl-PL" sz="7200" b="1" dirty="0">
                <a:solidFill>
                  <a:schemeClr val="tx2"/>
                </a:solidFill>
              </a:rPr>
              <a:t>CEL PROJEKTU</a:t>
            </a:r>
          </a:p>
          <a:p>
            <a:pPr>
              <a:spcAft>
                <a:spcPts val="1200"/>
              </a:spcAft>
            </a:pPr>
            <a:endParaRPr lang="pl-PL" sz="7200" u="sng" dirty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</a:pPr>
            <a:r>
              <a:rPr lang="pl-PL" sz="7200" dirty="0">
                <a:solidFill>
                  <a:schemeClr val="tx2"/>
                </a:solidFill>
              </a:rPr>
              <a:t>Dostarczenie usługi </a:t>
            </a:r>
            <a:r>
              <a:rPr lang="pl-PL" sz="7200" b="1" dirty="0">
                <a:solidFill>
                  <a:schemeClr val="tx2"/>
                </a:solidFill>
              </a:rPr>
              <a:t>wiarygodnej i niezawodnej dystrybucji sygnałów czasu urzędowego </a:t>
            </a:r>
            <a:r>
              <a:rPr lang="pl-PL" sz="7200" dirty="0">
                <a:solidFill>
                  <a:schemeClr val="tx2"/>
                </a:solidFill>
              </a:rPr>
              <a:t>obowiązującego na obszarze Rzeczypospolitej Polskiej i sygnałów polskiej realizacji </a:t>
            </a:r>
            <a:r>
              <a:rPr lang="pl-PL" sz="7200" b="1" dirty="0">
                <a:solidFill>
                  <a:schemeClr val="tx2"/>
                </a:solidFill>
              </a:rPr>
              <a:t>międzynarodowego uniwersalnego czasu koordynowanego UTC(PL)</a:t>
            </a:r>
            <a:r>
              <a:rPr lang="pl-PL" sz="7200" dirty="0">
                <a:solidFill>
                  <a:schemeClr val="tx2"/>
                </a:solidFill>
              </a:rPr>
              <a:t>, generowanych </a:t>
            </a:r>
            <a:r>
              <a:rPr lang="pl-PL" sz="7200" b="1" dirty="0">
                <a:solidFill>
                  <a:schemeClr val="tx2"/>
                </a:solidFill>
              </a:rPr>
              <a:t>w oparciu o państwowy wzorzec jednostek miar czasu i częstotliwości</a:t>
            </a:r>
            <a:r>
              <a:rPr lang="pl-PL" sz="7200" dirty="0">
                <a:solidFill>
                  <a:schemeClr val="tx2"/>
                </a:solidFill>
              </a:rPr>
              <a:t>, posiadająca status (gwarancję) czasu urzędowego oraz monitorowania synchronizacji, w</a:t>
            </a:r>
            <a:r>
              <a:rPr lang="pl-PL" sz="7200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pl-PL" sz="7200" dirty="0">
                <a:solidFill>
                  <a:schemeClr val="tx2"/>
                </a:solidFill>
              </a:rPr>
              <a:t>odpowiedzi na potrzeby różnych gałęzi gospodarki, administracji publicznej różnego szczebla i na potrzeby przejawiające się w różnych obszarach życia społecznego.</a:t>
            </a:r>
            <a:endParaRPr lang="pl-PL" dirty="0">
              <a:solidFill>
                <a:schemeClr val="tx2"/>
              </a:solidFill>
            </a:endParaRPr>
          </a:p>
          <a:p>
            <a:endParaRPr lang="pl-PL" b="1" dirty="0">
              <a:solidFill>
                <a:schemeClr val="tx2"/>
              </a:solidFill>
            </a:endParaRPr>
          </a:p>
          <a:p>
            <a:endParaRPr lang="pl-PL" b="1" dirty="0">
              <a:solidFill>
                <a:schemeClr val="tx2"/>
              </a:solidFill>
            </a:endParaRPr>
          </a:p>
          <a:p>
            <a:endParaRPr lang="pl-PL" b="1" dirty="0">
              <a:solidFill>
                <a:schemeClr val="tx2"/>
              </a:solidFill>
            </a:endParaRPr>
          </a:p>
          <a:p>
            <a:endParaRPr lang="pl-PL" b="1" dirty="0">
              <a:solidFill>
                <a:schemeClr val="tx2"/>
              </a:solidFill>
            </a:endParaRPr>
          </a:p>
          <a:p>
            <a:r>
              <a:rPr lang="pl-PL" b="1" dirty="0">
                <a:solidFill>
                  <a:schemeClr val="tx2"/>
                </a:solidFill>
              </a:rPr>
              <a:t> </a:t>
            </a:r>
          </a:p>
          <a:p>
            <a:endParaRPr lang="pl-PL" b="1" dirty="0">
              <a:solidFill>
                <a:schemeClr val="tx2"/>
              </a:solidFill>
            </a:endParaRPr>
          </a:p>
          <a:p>
            <a:endParaRPr lang="pl-PL" b="1" dirty="0">
              <a:solidFill>
                <a:schemeClr val="tx2"/>
              </a:solidFill>
            </a:endParaRPr>
          </a:p>
          <a:p>
            <a:endParaRPr lang="pl-PL" b="1" dirty="0">
              <a:solidFill>
                <a:schemeClr val="tx2"/>
              </a:solidFill>
            </a:endParaRPr>
          </a:p>
          <a:p>
            <a:endParaRPr lang="pl-PL" b="1" dirty="0">
              <a:solidFill>
                <a:schemeClr val="tx2"/>
              </a:solidFill>
            </a:endParaRPr>
          </a:p>
          <a:p>
            <a:endParaRPr lang="pl-PL" b="1" dirty="0">
              <a:solidFill>
                <a:schemeClr val="tx2"/>
              </a:solidFill>
            </a:endParaRPr>
          </a:p>
          <a:p>
            <a:endParaRPr lang="pl-PL" b="1" dirty="0">
              <a:solidFill>
                <a:schemeClr val="tx2"/>
              </a:solidFill>
            </a:endParaRPr>
          </a:p>
          <a:p>
            <a:endParaRPr lang="pl-PL" b="1" dirty="0">
              <a:solidFill>
                <a:schemeClr val="tx2"/>
              </a:solidFill>
            </a:endParaRPr>
          </a:p>
          <a:p>
            <a:endParaRPr lang="pl-PL" b="1" dirty="0">
              <a:solidFill>
                <a:schemeClr val="tx2"/>
              </a:solidFill>
            </a:endParaRPr>
          </a:p>
          <a:p>
            <a:endParaRPr lang="pl-PL" b="1" dirty="0">
              <a:solidFill>
                <a:schemeClr val="tx2"/>
              </a:solidFill>
            </a:endParaRPr>
          </a:p>
          <a:p>
            <a:endParaRPr lang="pl-PL" b="1" dirty="0">
              <a:solidFill>
                <a:schemeClr val="tx2"/>
              </a:solidFill>
            </a:endParaRPr>
          </a:p>
          <a:p>
            <a:endParaRPr lang="pl-PL" b="1" dirty="0">
              <a:solidFill>
                <a:schemeClr val="tx2"/>
              </a:solidFill>
            </a:endParaRPr>
          </a:p>
          <a:p>
            <a:endParaRPr lang="pl-PL" b="1" dirty="0">
              <a:solidFill>
                <a:schemeClr val="tx2"/>
              </a:solidFill>
            </a:endParaRPr>
          </a:p>
          <a:p>
            <a:endParaRPr lang="pl-PL" b="1" dirty="0">
              <a:solidFill>
                <a:schemeClr val="tx2"/>
              </a:solidFill>
            </a:endParaRPr>
          </a:p>
          <a:p>
            <a:endParaRPr lang="pl-PL" b="1" dirty="0">
              <a:solidFill>
                <a:schemeClr val="tx2"/>
              </a:solidFill>
            </a:endParaRPr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333375" y="609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l-PL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152400" y="1104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pl-PL" sz="9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6"/>
          <p:cNvSpPr>
            <a:spLocks noChangeArrowheads="1"/>
          </p:cNvSpPr>
          <p:nvPr/>
        </p:nvSpPr>
        <p:spPr bwMode="auto">
          <a:xfrm>
            <a:off x="152400" y="1104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Symbol zastępczy numeru slajdu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51F1-1D0A-4F40-8C72-E132C4CA8CEA}" type="slidenum">
              <a:rPr lang="pl-PL" smtClean="0"/>
              <a:t>3</a:t>
            </a:fld>
            <a:endParaRPr lang="pl-PL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188639"/>
            <a:ext cx="8427822" cy="10297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7404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79512" y="1916832"/>
            <a:ext cx="8712968" cy="3528392"/>
          </a:xfrm>
        </p:spPr>
        <p:txBody>
          <a:bodyPr anchor="ctr"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pl-PL" sz="38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br>
              <a:rPr lang="pl-PL" sz="38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sz="3800" b="1" dirty="0">
                <a:solidFill>
                  <a:schemeClr val="accent1">
                    <a:lumMod val="50000"/>
                  </a:schemeClr>
                </a:solidFill>
              </a:rPr>
              <a:t>ARCHITEKTURA </a:t>
            </a:r>
            <a:endParaRPr lang="pl-PL" sz="40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pl-PL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pl-PL" sz="38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pl-PL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pl-PL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pl-PL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pl-PL" sz="2000" b="1" dirty="0">
              <a:solidFill>
                <a:schemeClr val="tx2">
                  <a:lumMod val="60000"/>
                  <a:lumOff val="40000"/>
                </a:schemeClr>
              </a:solidFill>
              <a:cs typeface="Times New Roman" pitchFamily="18" charset="0"/>
            </a:endParaRPr>
          </a:p>
          <a:p>
            <a:pPr marL="0" indent="0">
              <a:buNone/>
            </a:pPr>
            <a:endParaRPr lang="pl-PL" sz="2400" b="1" dirty="0">
              <a:solidFill>
                <a:schemeClr val="tx2">
                  <a:lumMod val="60000"/>
                  <a:lumOff val="40000"/>
                </a:schemeClr>
              </a:solidFill>
              <a:cs typeface="Times New Roman" pitchFamily="18" charset="0"/>
            </a:endParaRPr>
          </a:p>
          <a:p>
            <a:pPr marL="0" indent="0">
              <a:buNone/>
            </a:pPr>
            <a:endParaRPr lang="pl-PL" sz="2400" b="1" dirty="0">
              <a:solidFill>
                <a:schemeClr val="tx2">
                  <a:lumMod val="60000"/>
                  <a:lumOff val="40000"/>
                </a:schemeClr>
              </a:solidFill>
              <a:cs typeface="Times New Roman" pitchFamily="18" charset="0"/>
            </a:endParaRPr>
          </a:p>
          <a:p>
            <a:pPr marL="0" indent="0">
              <a:buNone/>
            </a:pPr>
            <a:endParaRPr lang="pl-PL" sz="2400" b="1" dirty="0">
              <a:solidFill>
                <a:schemeClr val="tx2">
                  <a:lumMod val="60000"/>
                  <a:lumOff val="4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51F1-1D0A-4F40-8C72-E132C4CA8CEA}" type="slidenum">
              <a:rPr lang="pl-PL" smtClean="0"/>
              <a:t>4</a:t>
            </a:fld>
            <a:endParaRPr lang="pl-PL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89" y="131644"/>
            <a:ext cx="8427822" cy="10297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pole tekstowe 10">
            <a:extLst>
              <a:ext uri="{FF2B5EF4-FFF2-40B4-BE49-F238E27FC236}">
                <a16:creationId xmlns:a16="http://schemas.microsoft.com/office/drawing/2014/main" id="{95B710E4-F39B-4750-80BF-F6C7B697E0DD}"/>
              </a:ext>
            </a:extLst>
          </p:cNvPr>
          <p:cNvSpPr txBox="1"/>
          <p:nvPr/>
        </p:nvSpPr>
        <p:spPr>
          <a:xfrm>
            <a:off x="-48827" y="1589316"/>
            <a:ext cx="549894" cy="5108198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pl-PL" sz="2000" b="1" dirty="0"/>
              <a:t>ARCHITEKTURA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807868D7-2768-4813-9DC8-4F501580E59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" t="4392" r="25724" b="2934"/>
          <a:stretch/>
        </p:blipFill>
        <p:spPr>
          <a:xfrm>
            <a:off x="549291" y="1412776"/>
            <a:ext cx="8559213" cy="5029859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546A7A6E-2172-4104-BEFF-B500D57B8DA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88" t="4198" r="1686" b="59978"/>
          <a:stretch/>
        </p:blipFill>
        <p:spPr>
          <a:xfrm>
            <a:off x="549291" y="5650590"/>
            <a:ext cx="1527454" cy="119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938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15514" y="2276872"/>
            <a:ext cx="8712968" cy="3528392"/>
          </a:xfrm>
        </p:spPr>
        <p:txBody>
          <a:bodyPr anchor="ctr">
            <a:normAutofit/>
          </a:bodyPr>
          <a:lstStyle/>
          <a:p>
            <a:pPr marL="0" indent="0" algn="ctr">
              <a:spcBef>
                <a:spcPts val="0"/>
              </a:spcBef>
              <a:buNone/>
            </a:pPr>
            <a:endParaRPr lang="pl-PL" sz="38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br>
              <a:rPr lang="pl-PL" sz="3800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sz="3800" b="1" dirty="0">
                <a:solidFill>
                  <a:schemeClr val="accent1">
                    <a:lumMod val="50000"/>
                  </a:schemeClr>
                </a:solidFill>
              </a:rPr>
              <a:t>Dziękujemy za uwagę</a:t>
            </a:r>
            <a:endParaRPr lang="pl-PL" sz="4000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</a:pPr>
            <a:endParaRPr lang="pl-PL" sz="20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pl-PL" sz="3800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pl-PL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pl-PL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pl-PL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pl-PL" sz="2000" b="1" dirty="0">
              <a:solidFill>
                <a:schemeClr val="tx2">
                  <a:lumMod val="60000"/>
                  <a:lumOff val="40000"/>
                </a:schemeClr>
              </a:solidFill>
              <a:cs typeface="Times New Roman" pitchFamily="18" charset="0"/>
            </a:endParaRPr>
          </a:p>
          <a:p>
            <a:pPr marL="0" indent="0">
              <a:buNone/>
            </a:pPr>
            <a:endParaRPr lang="pl-PL" sz="2400" b="1" dirty="0">
              <a:solidFill>
                <a:schemeClr val="tx2">
                  <a:lumMod val="60000"/>
                  <a:lumOff val="40000"/>
                </a:schemeClr>
              </a:solidFill>
              <a:cs typeface="Times New Roman" pitchFamily="18" charset="0"/>
            </a:endParaRPr>
          </a:p>
          <a:p>
            <a:pPr marL="0" indent="0">
              <a:buNone/>
            </a:pPr>
            <a:endParaRPr lang="pl-PL" sz="2400" b="1" dirty="0">
              <a:solidFill>
                <a:schemeClr val="tx2">
                  <a:lumMod val="60000"/>
                  <a:lumOff val="40000"/>
                </a:schemeClr>
              </a:solidFill>
              <a:cs typeface="Times New Roman" pitchFamily="18" charset="0"/>
            </a:endParaRPr>
          </a:p>
          <a:p>
            <a:pPr marL="0" indent="0">
              <a:buNone/>
            </a:pPr>
            <a:endParaRPr lang="pl-PL" sz="2400" b="1" dirty="0">
              <a:solidFill>
                <a:schemeClr val="tx2">
                  <a:lumMod val="60000"/>
                  <a:lumOff val="4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1B51F1-1D0A-4F40-8C72-E132C4CA8CEA}" type="slidenum">
              <a:rPr lang="pl-PL" smtClean="0"/>
              <a:t>5</a:t>
            </a:fld>
            <a:endParaRPr lang="pl-PL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89" y="131644"/>
            <a:ext cx="8427822" cy="10297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6EA75F35-BF3F-49BA-9053-62A47A6B31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9890" y="3581068"/>
            <a:ext cx="1024217" cy="512108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D03EAB88-C016-4FB1-A248-186F7CBCC4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470" y="6036282"/>
            <a:ext cx="579170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06061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1223</TotalTime>
  <Words>180</Words>
  <Application>Microsoft Office PowerPoint</Application>
  <PresentationFormat>Pokaz na ekranie (4:3)</PresentationFormat>
  <Paragraphs>83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10" baseType="lpstr">
      <vt:lpstr>Arial</vt:lpstr>
      <vt:lpstr>Calibri</vt:lpstr>
      <vt:lpstr>Times New Roman</vt:lpstr>
      <vt:lpstr>Wingdings</vt:lpstr>
      <vt:lpstr>Motyw pakietu Office</vt:lpstr>
      <vt:lpstr> „e-CzasPL” – system niezawodnej i wiarygodnej dystrybucji czasu urzędowego na obszarze RP   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USYTUOWANIE  KOMITETU RADY MINISTRÓW DO SPRAW CYFRYZACJI  W RZĄDOWYM PROCESIE LEGISLACYJNYM</dc:title>
  <dc:creator>Stępniewska Aneta</dc:creator>
  <cp:lastModifiedBy>Gruszczyński Maciej</cp:lastModifiedBy>
  <cp:revision>146</cp:revision>
  <cp:lastPrinted>2014-01-14T19:52:29Z</cp:lastPrinted>
  <dcterms:created xsi:type="dcterms:W3CDTF">2014-01-14T15:20:07Z</dcterms:created>
  <dcterms:modified xsi:type="dcterms:W3CDTF">2019-09-24T06:21:12Z</dcterms:modified>
</cp:coreProperties>
</file>