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5"/>
  </p:notesMasterIdLst>
  <p:sldIdLst>
    <p:sldId id="256" r:id="rId2"/>
    <p:sldId id="272" r:id="rId3"/>
    <p:sldId id="270" r:id="rId4"/>
  </p:sldIdLst>
  <p:sldSz cx="9144000" cy="6858000" type="screen4x3"/>
  <p:notesSz cx="6794500" cy="99822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47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1D7D"/>
    <a:srgbClr val="03BD83"/>
    <a:srgbClr val="07B9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 jasny 3 — Ak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Styl jasny 2 — Ak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B4B98B0-60AC-42C2-AFA5-B58CD77FA1E5}" styleName="Styl jasny 1 — Ak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51" autoAdjust="0"/>
    <p:restoredTop sz="94660"/>
  </p:normalViewPr>
  <p:slideViewPr>
    <p:cSldViewPr>
      <p:cViewPr varScale="1">
        <p:scale>
          <a:sx n="103" d="100"/>
          <a:sy n="103" d="100"/>
        </p:scale>
        <p:origin x="1368" y="96"/>
      </p:cViewPr>
      <p:guideLst>
        <p:guide orient="horz" pos="2160"/>
        <p:guide pos="147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024" cy="4996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7890" y="0"/>
            <a:ext cx="2945024" cy="49966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414EDB-AA3B-459C-B0C6-AAAA08619697}" type="datetimeFigureOut">
              <a:rPr lang="pl-PL" smtClean="0"/>
              <a:t>2019-09-24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49300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133" y="4741266"/>
            <a:ext cx="5436235" cy="449222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80936"/>
            <a:ext cx="2945024" cy="4996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7890" y="9480936"/>
            <a:ext cx="2945024" cy="49966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05396-CDA6-44A7-8DBF-C7B902CD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300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0221C-92EB-4A90-B3F5-6BB71D799148}" type="datetime1">
              <a:rPr lang="pl-PL" smtClean="0"/>
              <a:t>2019-09-24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9774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36492-9B3C-439B-B520-B23332D81885}" type="datetime1">
              <a:rPr lang="pl-PL" smtClean="0"/>
              <a:t>2019-09-24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6698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31D0B-3683-4EAD-95BE-D65C1A923AEE}" type="datetime1">
              <a:rPr lang="pl-PL" smtClean="0"/>
              <a:t>2019-09-24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6892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4B11-5202-46C0-AE34-CF98D30CFCFB}" type="datetime1">
              <a:rPr lang="pl-PL" smtClean="0"/>
              <a:t>2019-09-24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5670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62979-6210-4E2B-BFC6-26AF6214CB7A}" type="datetime1">
              <a:rPr lang="pl-PL" smtClean="0"/>
              <a:t>2019-09-24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6265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025AE-94D0-4B34-9F51-0D597FB8B39F}" type="datetime1">
              <a:rPr lang="pl-PL" smtClean="0"/>
              <a:t>2019-09-24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26249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56344-3ABA-4C5F-B581-F50F24F7726F}" type="datetime1">
              <a:rPr lang="pl-PL" smtClean="0"/>
              <a:t>2019-09-24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0741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ED061-F7E9-467D-8F3E-036FD6E7587B}" type="datetime1">
              <a:rPr lang="pl-PL" smtClean="0"/>
              <a:t>2019-09-24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170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C8779-5DA1-4FB1-9D3B-A9733A3C4E93}" type="datetime1">
              <a:rPr lang="pl-PL" smtClean="0"/>
              <a:t>2019-09-24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6599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63404-4897-40A8-B3C0-B5171F81D481}" type="datetime1">
              <a:rPr lang="pl-PL" smtClean="0"/>
              <a:t>2019-09-24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128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78B7C-5EE2-45E2-A1E5-39309B7BFA70}" type="datetime1">
              <a:rPr lang="pl-PL" smtClean="0"/>
              <a:t>2019-09-24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149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23B8D-EC39-477D-9B51-5625BC5145C7}" type="datetime1">
              <a:rPr lang="pl-PL" smtClean="0"/>
              <a:t>2019-09-24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1B51F1-1D0A-4F40-8C72-E132C4CA8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266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 fontScale="55000" lnSpcReduction="20000"/>
          </a:bodyPr>
          <a:lstStyle/>
          <a:p>
            <a:pPr>
              <a:spcAft>
                <a:spcPts val="1200"/>
              </a:spcAft>
            </a:pPr>
            <a:r>
              <a:rPr lang="pl-PL" sz="9600" b="1" i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Elektroniczna Platforma Rekrutacyjna Służby Cywilnej</a:t>
            </a:r>
          </a:p>
          <a:p>
            <a:endParaRPr lang="pl-PL" i="1" dirty="0" smtClean="0"/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Wnioskodawca: </a:t>
            </a:r>
            <a:r>
              <a:rPr lang="pl-PL" sz="4900" dirty="0" smtClean="0">
                <a:solidFill>
                  <a:schemeClr val="tx1"/>
                </a:solidFill>
              </a:rPr>
              <a:t>Kancelaria Prezesa Rady Ministrów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Beneficjent: </a:t>
            </a:r>
            <a:r>
              <a:rPr lang="pl-PL" sz="4900" dirty="0" smtClean="0">
                <a:solidFill>
                  <a:schemeClr val="tx1"/>
                </a:solidFill>
              </a:rPr>
              <a:t>Kancelaria Prezesa Rady Ministrów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Źródło </a:t>
            </a:r>
            <a:r>
              <a:rPr lang="pl-PL" sz="49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finansowania: </a:t>
            </a:r>
            <a:r>
              <a:rPr lang="pl-PL" sz="4900" dirty="0">
                <a:solidFill>
                  <a:schemeClr val="tx1"/>
                </a:solidFill>
              </a:rPr>
              <a:t>Program Operacyjny </a:t>
            </a:r>
            <a:r>
              <a:rPr lang="pl-PL" sz="4900" dirty="0" smtClean="0">
                <a:solidFill>
                  <a:schemeClr val="tx1"/>
                </a:solidFill>
              </a:rPr>
              <a:t>Polska Cyfrowa 2014-2020, </a:t>
            </a:r>
            <a:r>
              <a:rPr lang="pl-PL" sz="4900" dirty="0">
                <a:solidFill>
                  <a:schemeClr val="tx1"/>
                </a:solidFill>
              </a:rPr>
              <a:t>II Oś priorytetowa „E-administracja i otwarty rząd”, Działanie </a:t>
            </a:r>
            <a:r>
              <a:rPr lang="pl-PL" sz="4900" dirty="0" smtClean="0">
                <a:solidFill>
                  <a:schemeClr val="tx1"/>
                </a:solidFill>
              </a:rPr>
              <a:t>2.1 „Wysoka </a:t>
            </a:r>
            <a:r>
              <a:rPr lang="pl-PL" sz="4900" dirty="0">
                <a:solidFill>
                  <a:schemeClr val="tx1"/>
                </a:solidFill>
              </a:rPr>
              <a:t>dostępność </a:t>
            </a:r>
            <a:r>
              <a:rPr lang="pl-PL" sz="4900" dirty="0" smtClean="0">
                <a:solidFill>
                  <a:schemeClr val="tx1"/>
                </a:solidFill>
              </a:rPr>
              <a:t>i jakość e-usług </a:t>
            </a:r>
            <a:r>
              <a:rPr lang="pl-PL" sz="4900" dirty="0">
                <a:solidFill>
                  <a:schemeClr val="tx1"/>
                </a:solidFill>
              </a:rPr>
              <a:t>publicznych” </a:t>
            </a:r>
            <a:endParaRPr lang="pl-PL" sz="4900" dirty="0" smtClean="0">
              <a:solidFill>
                <a:schemeClr val="tx1"/>
              </a:solidFill>
            </a:endParaRP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Całkowity koszt projektu: </a:t>
            </a:r>
            <a:r>
              <a:rPr lang="pl-PL" sz="4900" dirty="0" smtClean="0">
                <a:solidFill>
                  <a:schemeClr val="tx1"/>
                </a:solidFill>
              </a:rPr>
              <a:t>2 000 000,00 zł</a:t>
            </a:r>
          </a:p>
          <a:p>
            <a:pPr marL="269875" indent="-269875" algn="l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900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Planowany okres realizacji projektu: </a:t>
            </a:r>
            <a:r>
              <a:rPr lang="pl-PL" sz="4900" dirty="0" smtClean="0">
                <a:solidFill>
                  <a:schemeClr val="tx1"/>
                </a:solidFill>
              </a:rPr>
              <a:t>04.2020 – 03.2023</a:t>
            </a:r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1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692" y="157971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9420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33375" y="240804"/>
            <a:ext cx="8266609" cy="864096"/>
          </a:xfrm>
        </p:spPr>
        <p:txBody>
          <a:bodyPr>
            <a:noAutofit/>
          </a:bodyPr>
          <a:lstStyle/>
          <a:p>
            <a:endParaRPr lang="pl-PL" sz="2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1519" y="1484784"/>
            <a:ext cx="8509677" cy="525658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pl-PL" sz="4000" b="1" dirty="0" smtClean="0">
                <a:solidFill>
                  <a:srgbClr val="002060"/>
                </a:solidFill>
                <a:cs typeface="Times New Roman" pitchFamily="18" charset="0"/>
              </a:rPr>
              <a:t>CEL PROJEKTU  </a:t>
            </a:r>
            <a:endParaRPr lang="pl-PL" sz="4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 </a:t>
            </a:r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 smtClean="0"/>
          </a:p>
          <a:p>
            <a:endParaRPr lang="pl-PL" dirty="0"/>
          </a:p>
        </p:txBody>
      </p:sp>
      <p:sp>
        <p:nvSpPr>
          <p:cNvPr id="19" name="Rectangle 20"/>
          <p:cNvSpPr>
            <a:spLocks noChangeArrowheads="1"/>
          </p:cNvSpPr>
          <p:nvPr/>
        </p:nvSpPr>
        <p:spPr bwMode="auto">
          <a:xfrm>
            <a:off x="333375" y="6096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pl-PL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1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12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pl-PL" sz="9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26"/>
          <p:cNvSpPr>
            <a:spLocks noChangeArrowheads="1"/>
          </p:cNvSpPr>
          <p:nvPr/>
        </p:nvSpPr>
        <p:spPr bwMode="auto">
          <a:xfrm>
            <a:off x="152400" y="1104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Symbol zastępczy numeru slajdu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2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188639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Prostokąt 8"/>
          <p:cNvSpPr/>
          <p:nvPr/>
        </p:nvSpPr>
        <p:spPr>
          <a:xfrm>
            <a:off x="292447" y="2304584"/>
            <a:ext cx="850967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Zwiększenie dostępności rynku pracy w administracji rządowej dla osób aktywnych zawodowo poprzez budowę i wdrożenie nowoczesnych rozwiązań informatycznych służących poprawie dostępności informacji oraz ułatwieniu aplikowania na wolne stanowiska pracy w służbie cywilnej, obejmujących cały proces rekrutacyjny. </a:t>
            </a:r>
          </a:p>
          <a:p>
            <a:pPr marL="342900" indent="-342900" algn="just">
              <a:buFont typeface="+mj-lt"/>
              <a:buAutoNum type="arabicPeriod"/>
            </a:pPr>
            <a:endParaRPr lang="pl-PL" sz="1600" i="1" dirty="0" smtClean="0">
              <a:solidFill>
                <a:srgbClr val="0070C0"/>
              </a:solidFill>
              <a:ea typeface="Times New Roman" panose="02020603050405020304" pitchFamily="18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pl-PL" sz="1600" i="1" dirty="0" smtClean="0">
                <a:solidFill>
                  <a:srgbClr val="0070C0"/>
                </a:solidFill>
                <a:ea typeface="Times New Roman" panose="02020603050405020304" pitchFamily="18" charset="0"/>
              </a:rPr>
              <a:t>Usprawnienie funkcjonowania urzędów w obszarze naborów poprzez budowę i wdrożenie kompleksowego narzędzia rekrutacyjnego dla ponad 1800 urzędów administracji rządowej. </a:t>
            </a:r>
          </a:p>
          <a:p>
            <a:pPr algn="just"/>
            <a:endParaRPr lang="pl-PL" sz="1600" i="1" dirty="0" smtClean="0">
              <a:ea typeface="Times New Roman" panose="02020603050405020304" pitchFamily="18" charset="0"/>
            </a:endParaRPr>
          </a:p>
          <a:p>
            <a:pPr algn="just"/>
            <a:r>
              <a:rPr lang="pl-PL" sz="1600" i="1" dirty="0" smtClean="0">
                <a:ea typeface="Times New Roman" panose="02020603050405020304" pitchFamily="18" charset="0"/>
              </a:rPr>
              <a:t>Realizacja </a:t>
            </a:r>
            <a:r>
              <a:rPr lang="pl-PL" sz="1600" i="1" dirty="0">
                <a:ea typeface="Times New Roman" panose="02020603050405020304" pitchFamily="18" charset="0"/>
              </a:rPr>
              <a:t>Projektu wpisuje </a:t>
            </a:r>
            <a:r>
              <a:rPr lang="pl-PL" sz="1600" i="1" dirty="0" smtClean="0">
                <a:ea typeface="Times New Roman" panose="02020603050405020304" pitchFamily="18" charset="0"/>
              </a:rPr>
              <a:t>się m.in. w: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1600" i="1" dirty="0">
                <a:ea typeface="Times New Roman" panose="02020603050405020304" pitchFamily="18" charset="0"/>
              </a:rPr>
              <a:t>Strategię Sprawne Państwo 2020 - </a:t>
            </a:r>
            <a:r>
              <a:rPr lang="pl-PL" sz="1600" i="1" dirty="0" smtClean="0">
                <a:ea typeface="Times New Roman" panose="02020603050405020304" pitchFamily="18" charset="0"/>
              </a:rPr>
              <a:t>cel </a:t>
            </a:r>
            <a:r>
              <a:rPr lang="pl-PL" sz="1600" i="1" dirty="0">
                <a:ea typeface="Times New Roman" panose="02020603050405020304" pitchFamily="18" charset="0"/>
              </a:rPr>
              <a:t>5 Efektywne świadczenie usług publicznych, 5.5: Standaryzacja i zarządzanie usługami publicznymi, ze szczególnym uwzględnieniem technologii cyfrowych;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1600" i="1" dirty="0">
                <a:ea typeface="Times New Roman" panose="02020603050405020304" pitchFamily="18" charset="0"/>
              </a:rPr>
              <a:t>Strategię na rzecz Odpowiedzialnego Rozwoju - cel szczegółowy </a:t>
            </a:r>
            <a:r>
              <a:rPr lang="pl-PL" sz="1600" i="1" dirty="0" smtClean="0">
                <a:ea typeface="Times New Roman" panose="02020603050405020304" pitchFamily="18" charset="0"/>
              </a:rPr>
              <a:t>III Skuteczne </a:t>
            </a:r>
            <a:r>
              <a:rPr lang="pl-PL" sz="1600" i="1" dirty="0">
                <a:ea typeface="Times New Roman" panose="02020603050405020304" pitchFamily="18" charset="0"/>
              </a:rPr>
              <a:t>państwo i instytucje służące wzrostowi oraz </a:t>
            </a:r>
            <a:r>
              <a:rPr lang="pl-PL" sz="1600" i="1" dirty="0" smtClean="0">
                <a:ea typeface="Times New Roman" panose="02020603050405020304" pitchFamily="18" charset="0"/>
              </a:rPr>
              <a:t>włączeniu społecznemu </a:t>
            </a:r>
            <a:r>
              <a:rPr lang="pl-PL" sz="1600" i="1" dirty="0">
                <a:ea typeface="Times New Roman" panose="02020603050405020304" pitchFamily="18" charset="0"/>
              </a:rPr>
              <a:t>i gospodarczemu, kierunek interwencji: Zwiększenie </a:t>
            </a:r>
            <a:r>
              <a:rPr lang="pl-PL" sz="1600" i="1" dirty="0" smtClean="0">
                <a:ea typeface="Times New Roman" panose="02020603050405020304" pitchFamily="18" charset="0"/>
              </a:rPr>
              <a:t>sprawności funkcjonowania </a:t>
            </a:r>
            <a:r>
              <a:rPr lang="pl-PL" sz="1600" i="1" dirty="0">
                <a:ea typeface="Times New Roman" panose="02020603050405020304" pitchFamily="18" charset="0"/>
              </a:rPr>
              <a:t>instytucji państwa, w tym administracji;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1600" i="1" dirty="0" smtClean="0">
                <a:ea typeface="Times New Roman" panose="02020603050405020304" pitchFamily="18" charset="0"/>
              </a:rPr>
              <a:t>cele </a:t>
            </a:r>
            <a:r>
              <a:rPr lang="pl-PL" sz="1600" i="1" dirty="0">
                <a:ea typeface="Times New Roman" panose="02020603050405020304" pitchFamily="18" charset="0"/>
              </a:rPr>
              <a:t>ogólne i cząstkowe POPC „E-administracja i otwarty rząd”, tj. poszerzenie zakresu spraw, które obywatele i przedsiębiorcy mogą załatwić drogą elektroniczną;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pl-PL" sz="1600" i="1" dirty="0">
                <a:ea typeface="Times New Roman" panose="02020603050405020304" pitchFamily="18" charset="0"/>
              </a:rPr>
              <a:t>Program Zintegrowanej Informatyzacji </a:t>
            </a:r>
            <a:r>
              <a:rPr lang="pl-PL" sz="1600" i="1" dirty="0" smtClean="0">
                <a:ea typeface="Times New Roman" panose="02020603050405020304" pitchFamily="18" charset="0"/>
              </a:rPr>
              <a:t>Państwa</a:t>
            </a:r>
            <a:r>
              <a:rPr lang="pl-PL" sz="1600" i="1" dirty="0">
                <a:ea typeface="Times New Roman" panose="02020603050405020304" pitchFamily="18" charset="0"/>
              </a:rPr>
              <a:t>.</a:t>
            </a:r>
            <a:endParaRPr lang="pl-PL" sz="1600" i="1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51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1916832"/>
            <a:ext cx="8712968" cy="3528392"/>
          </a:xfrm>
        </p:spPr>
        <p:txBody>
          <a:bodyPr anchor="ctr"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29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pl-PL" sz="2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Widok kooperacji aplikacji </a:t>
            </a:r>
            <a:endParaRPr lang="pl-PL" sz="29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pPr marL="0" indent="0">
              <a:buNone/>
            </a:pPr>
            <a:endParaRPr lang="pl-PL" sz="24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1B51F1-1D0A-4F40-8C72-E132C4CA8CEA}" type="slidenum">
              <a:rPr lang="pl-PL" smtClean="0"/>
              <a:t>3</a:t>
            </a:fld>
            <a:endParaRPr lang="pl-PL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89" y="164895"/>
            <a:ext cx="8427822" cy="102976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906" y="2836254"/>
            <a:ext cx="6605573" cy="3885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93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1121</TotalTime>
  <Words>226</Words>
  <Application>Microsoft Office PowerPoint</Application>
  <PresentationFormat>Pokaz na ekranie (4:3)</PresentationFormat>
  <Paragraphs>64</Paragraphs>
  <Slides>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USYTUOWANIE  KOMITETU RADY MINISTRÓW DO SPRAW CYFRYZACJI  W RZĄDOWYM PROCESIE LEGISLACYJNYM</dc:title>
  <dc:creator>Stępniewska Aneta</dc:creator>
  <cp:lastModifiedBy>Caba Katarzyna</cp:lastModifiedBy>
  <cp:revision>143</cp:revision>
  <cp:lastPrinted>2019-09-24T16:26:01Z</cp:lastPrinted>
  <dcterms:created xsi:type="dcterms:W3CDTF">2014-01-14T15:20:07Z</dcterms:created>
  <dcterms:modified xsi:type="dcterms:W3CDTF">2019-09-24T16:26:05Z</dcterms:modified>
</cp:coreProperties>
</file>