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31" r:id="rId3"/>
    <p:sldId id="285" r:id="rId4"/>
    <p:sldId id="28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329" r:id="rId13"/>
    <p:sldId id="330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47" autoAdjust="0"/>
  </p:normalViewPr>
  <p:slideViewPr>
    <p:cSldViewPr snapToGrid="0">
      <p:cViewPr varScale="1">
        <p:scale>
          <a:sx n="84" d="100"/>
          <a:sy n="84" d="100"/>
        </p:scale>
        <p:origin x="1512" y="8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1E9-64BE-4381-8DE4-1EAD57472F53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0F663-F819-40BB-8916-EB9ACE2883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442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Końcówka liny wystająca z węzła nie może być krótsza niż dziesięciokrotność średnicy liny, czyli około 10 cm (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dotyczy każdego węzła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Ósemka (do wpięcia w stanowisko)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przy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wiązaniu należy pamiętać o „zrzuceniu”,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 gwarantuje ułożenie węzła.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Skrajny tatrzański – na BPPM (do budowy stanowiska; uwaga: obciążamy tylko w kierunku działania liny, nie obciążamy pętli utworzonej z węzła). Wykorzystywany do budowy stanowiska. Zawsze stosujemy z zabezpieczeniem.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35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Węzeł zabezpieczający (do zabezpieczenia końca liny). Węzeł wiążemy około 100 cm od końca liny.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Półwyblinka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wiązanie lewą ręką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samoratowania, asekuracji, zjazdów i opuszczania.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sposób wiązania liny powoduje, że pracująca na karabinku lina jest usytuowana po przeciwnej stronie niż zamek karabinka (nie ma ryzyka samoistnego odkręcenia zamka). Karabinek przekładamy przez linę w kierunku czubków palców (lewej dłoni).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Linę trzymamy prawą ręką podchwytem. Taki układ dłoni zapewnia prawidłową i ergonomiczną pracę (przesuniecie ręki w kierunku zakotwionej liny powoduje zatrzymanie układu na węźle, a przesuniecie w przeciwnym kierunku zwiększa prędkość przesuwania się liny).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092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Węzeł flagowy (do zablokowania półwyblinki, przy asekuracji ze stanowiska) zaczynamy od wpiętej w karabinek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półwyblinki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Długość flagi około 100 cm.</a:t>
            </a:r>
          </a:p>
          <a:p>
            <a:pPr lvl="0"/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 zablokowany węzeł nie wymaga już asekuracji ratownika, dzięki czemu zyskuje on dwie wolne ręce do wykonywania innych czynności.</a:t>
            </a:r>
          </a:p>
          <a:p>
            <a:pPr lvl="0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206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Łączenie taśm –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przypadku, gdy jedna taśma jest niewystarczająca, aby owinąć BPPM do budowy stanowiska, łączymy bezpośrednio ze sobą maksymalnie dwie taśmy.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Skracanie taśm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przypadku, gdy jedna taśma jest zbyt długa do budowy stanowiska, należy najpierw sprawdzić w instrukcji czy producent dopuszcza taką czynność.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rzy dokonaniu skrócenia taśmy w pierwszej kolejności budujemy stanowisko, a dopiero później dostosowujemy je przez skrócenie taśmy.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794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Klarowanie liny – przy oplataniu złożonej liny trzeba zachować min. 3 pełne obroty ściskające.</a:t>
            </a:r>
          </a:p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Worowanie liny: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Rozpoczynamy od rozłożenia liny, przy okazji kontrolując jej stan (zgrubienia, zwężenia, przetarcia).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linie około 100 cm przed końcem – węzeł zabezpieczający.</a:t>
            </a:r>
          </a:p>
          <a:p>
            <a:pPr marL="171450" indent="-171450">
              <a:buFontTx/>
              <a:buChar char="-"/>
            </a:pPr>
            <a:r>
              <a:rPr lang="pl-PL" dirty="0" smtClean="0"/>
              <a:t>Trzy sposoby worowania liny:</a:t>
            </a:r>
            <a:r>
              <a:rPr lang="pl-PL" baseline="0" dirty="0" smtClean="0"/>
              <a:t> przez karabinek, przez bark, wkładanie ręką do wora.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jakiś czas „ugniatanie” liny przez podnoszenie i opuszczanie wora.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Końcówkę liny zawsze należy przywiązać do kolucha (lub innej części worka), w celu uniknięcia splątania się liny.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0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budowy stanowisk wybieramy zawsze bezwzględnie pewny punkt mocowania (BPPM): pień drzewa, stabilny komin, konstrukcję kratownic (słup energetyczny), element konstrukcyjny samochodu pożarniczego (szekla, element zawieszenia, rama itp.).</a:t>
            </a:r>
          </a:p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Należy zwrócić uwagę na właściwe ukierunkowanie stanowiska po zbudowaniu, ze względu na pojawiające się tam niekorzystne siły działające ścinająco na taśmę, wzrastające przy niewłaściwym doborze kierunku.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11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Wykorzystując ten sposób budowy stanowiska należy go tak konstruować, aby połączenie (ósemka karabinek ósemka) nie znajdowało się na krawędzi BPPM. W tego rodzaju stanowiskach istnieje możliwość wykorzystania dalszej części liny do działań ratowniczych.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045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Można stosować węzeł skrajny tatrzański, w tym przypadku bez węzła zabezpieczającego, gdzie łącznik pełni funkcję zabezpieczenia.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Wykorzystywany jedynie w momencie zagrożenia życia bądź zdrowia strażaka, gdy inne bezpieczniejsze sposoby samoratowania są niedostępne.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85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82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8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75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6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94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8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75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19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89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0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3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446F3-DD8B-4132-9A6C-0DAB124F6976}" type="datetimeFigureOut">
              <a:rPr lang="pl-PL" smtClean="0"/>
              <a:t>05.07.2019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5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pbrunecki@kgpsp.gov.p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345">
            <a:off x="1664700" y="3191257"/>
            <a:ext cx="2236375" cy="314553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3984" y="541666"/>
            <a:ext cx="10924032" cy="234321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Szkolenie z ratownictwa wysokościowego realizowanego przez ksrg w zakresie podstawowym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6000" y="5907024"/>
            <a:ext cx="5458968" cy="457200"/>
          </a:xfrm>
        </p:spPr>
        <p:txBody>
          <a:bodyPr>
            <a:normAutofit/>
          </a:bodyPr>
          <a:lstStyle/>
          <a:p>
            <a:pPr algn="r"/>
            <a:r>
              <a:rPr lang="pl-PL" sz="1800" dirty="0" smtClean="0"/>
              <a:t>Opracował: mł. bryg. mgr inż. Paweł Brunecki</a:t>
            </a:r>
            <a:endParaRPr lang="pl-PL" sz="1800" dirty="0"/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5231295" y="6453676"/>
            <a:ext cx="1729409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smtClean="0"/>
              <a:t>Warszawa 2019 r.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3715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1113" y="5496340"/>
            <a:ext cx="2849217" cy="720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skrajny tatrzański</a:t>
            </a:r>
            <a:endParaRPr lang="pl-PL" sz="20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838200" y="556778"/>
            <a:ext cx="5125278" cy="53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arenR" startAt="2"/>
            </a:pPr>
            <a:r>
              <a:rPr lang="pl-PL" dirty="0" smtClean="0"/>
              <a:t>stanowiska budowane z lin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7" y="1859304"/>
            <a:ext cx="4568190" cy="30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7120890" y="6118002"/>
            <a:ext cx="3074670" cy="4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 smtClean="0"/>
              <a:t>3 </a:t>
            </a:r>
            <a:r>
              <a:rPr lang="pl-PL" sz="2000" dirty="0"/>
              <a:t>ósemki</a:t>
            </a:r>
            <a:endParaRPr lang="pl-PL" sz="2000" dirty="0"/>
          </a:p>
        </p:txBody>
      </p:sp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08" y="2018553"/>
            <a:ext cx="5467558" cy="363681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816" y="4494625"/>
            <a:ext cx="3944799" cy="1558305"/>
          </a:xfrm>
          <a:prstGeom prst="rect">
            <a:avLst/>
          </a:prstGeom>
        </p:spPr>
      </p:pic>
      <p:sp>
        <p:nvSpPr>
          <p:cNvPr id="10" name="Pole tekstowe 2"/>
          <p:cNvSpPr txBox="1">
            <a:spLocks noChangeArrowheads="1"/>
          </p:cNvSpPr>
          <p:nvPr/>
        </p:nvSpPr>
        <p:spPr bwMode="auto">
          <a:xfrm>
            <a:off x="8073887" y="3467167"/>
            <a:ext cx="619125" cy="552450"/>
          </a:xfrm>
          <a:prstGeom prst="rect">
            <a:avLst/>
          </a:prstGeom>
          <a:solidFill>
            <a:srgbClr val="FFFFFF">
              <a:alpha val="0"/>
            </a:srgbClr>
          </a:solidFill>
          <a:ln w="60325" cmpd="dbl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1" name="Łącznik prosty ze strzałką 10"/>
          <p:cNvCxnSpPr/>
          <p:nvPr/>
        </p:nvCxnSpPr>
        <p:spPr>
          <a:xfrm flipH="1" flipV="1">
            <a:off x="8693012" y="4019617"/>
            <a:ext cx="1315693" cy="80106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0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68558" y="5963478"/>
            <a:ext cx="7073194" cy="660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/>
              <a:t>s</a:t>
            </a:r>
            <a:r>
              <a:rPr lang="pl-PL" sz="2000" dirty="0" smtClean="0"/>
              <a:t>krajny tatrzański na wężu – do samoratowania</a:t>
            </a:r>
            <a:endParaRPr lang="pl-PL" sz="20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838199" y="556778"/>
            <a:ext cx="7470913" cy="53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arenR" startAt="3"/>
            </a:pPr>
            <a:r>
              <a:rPr lang="pl-PL" dirty="0" smtClean="0"/>
              <a:t>stanowiska budowane z węża pożarniczego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7" y="1539239"/>
            <a:ext cx="7073195" cy="4205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8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Metryka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91678" y="2802835"/>
            <a:ext cx="8362122" cy="3374128"/>
          </a:xfrm>
        </p:spPr>
        <p:txBody>
          <a:bodyPr/>
          <a:lstStyle/>
          <a:p>
            <a:r>
              <a:rPr lang="pl-PL" b="1" dirty="0"/>
              <a:t>Data powstania pierwowzoru</a:t>
            </a:r>
            <a:r>
              <a:rPr lang="pl-PL" dirty="0"/>
              <a:t>: </a:t>
            </a:r>
            <a:r>
              <a:rPr lang="pl-PL" dirty="0" smtClean="0"/>
              <a:t>11.05.2019 r.</a:t>
            </a:r>
            <a:endParaRPr lang="pl-PL" dirty="0"/>
          </a:p>
          <a:p>
            <a:r>
              <a:rPr lang="pl-PL" b="1" dirty="0"/>
              <a:t>Data ostatniej aktualizacji</a:t>
            </a:r>
            <a:r>
              <a:rPr lang="pl-PL" dirty="0"/>
              <a:t>: </a:t>
            </a:r>
            <a:r>
              <a:rPr lang="pl-PL" dirty="0" smtClean="0"/>
              <a:t>27.06.2019 r.</a:t>
            </a:r>
            <a:endParaRPr lang="pl-PL" dirty="0"/>
          </a:p>
          <a:p>
            <a:r>
              <a:rPr lang="pl-PL" b="1" dirty="0"/>
              <a:t>Bieżący numer wersji</a:t>
            </a:r>
            <a:r>
              <a:rPr lang="pl-PL" dirty="0"/>
              <a:t>: 1</a:t>
            </a:r>
          </a:p>
          <a:p>
            <a:r>
              <a:rPr lang="pl-PL" b="1" dirty="0"/>
              <a:t>Autor: </a:t>
            </a:r>
            <a:r>
              <a:rPr lang="pl-PL" dirty="0" smtClean="0"/>
              <a:t>mł. bryg. Paweł Brunecki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49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 autora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51113"/>
            <a:ext cx="10515600" cy="5102087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l-PL" dirty="0" smtClean="0"/>
              <a:t>	</a:t>
            </a:r>
            <a:r>
              <a:rPr lang="pl-PL" sz="4400" i="1" dirty="0" smtClean="0"/>
              <a:t>Niniejszym zezwalam każdemu z użytkowników na dokonywanie zmian w treściach prezentacji. Jednocześnie mam ogromną prośbę o przesyłanie do mnie Waszych pomysłów dotyczących ulepszeń przedmiotowego materiału na adres </a:t>
            </a:r>
            <a:r>
              <a:rPr lang="pl-PL" sz="4400" i="1" dirty="0" smtClean="0">
                <a:hlinkClick r:id="rId2"/>
              </a:rPr>
              <a:t>pbrunecki@kgpsp.gov.pl</a:t>
            </a:r>
            <a:r>
              <a:rPr lang="pl-PL" sz="4400" i="1" dirty="0" smtClean="0"/>
              <a:t>. Może proponowane zmiany będą na tyle istotne, iż zostanie przygotowana kolejna wersja prezentacji.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4400" i="1" dirty="0"/>
              <a:t>	</a:t>
            </a:r>
            <a:r>
              <a:rPr lang="pl-PL" sz="4400" i="1" dirty="0" smtClean="0"/>
              <a:t>W przypadku przesyłania fotografii, rysunków czy szkiców proszę ich </a:t>
            </a:r>
            <a:r>
              <a:rPr lang="pl-PL" sz="4400" i="1" dirty="0"/>
              <a:t>autorów </a:t>
            </a:r>
            <a:r>
              <a:rPr lang="pl-PL" sz="4400" i="1" dirty="0" smtClean="0"/>
              <a:t/>
            </a:r>
            <a:br>
              <a:rPr lang="pl-PL" sz="4400" i="1" dirty="0" smtClean="0"/>
            </a:br>
            <a:r>
              <a:rPr lang="pl-PL" sz="4400" i="1" dirty="0" smtClean="0"/>
              <a:t>o równoczesne </a:t>
            </a:r>
            <a:r>
              <a:rPr lang="pl-PL" sz="4400" i="1" dirty="0"/>
              <a:t>wyrażenie </a:t>
            </a:r>
            <a:r>
              <a:rPr lang="pl-PL" sz="4400" i="1" dirty="0" smtClean="0"/>
              <a:t>zgody na wykorzystanie ich materiałów do kolejnej publikacji.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sz="4400" i="1" u="sng" dirty="0" smtClean="0"/>
              <a:t>Razem możemy więcej.</a:t>
            </a:r>
          </a:p>
          <a:p>
            <a:pPr marL="0" indent="0" algn="ctr">
              <a:buNone/>
            </a:pPr>
            <a:endParaRPr lang="pl-PL" sz="4400" i="1" dirty="0" smtClean="0"/>
          </a:p>
          <a:p>
            <a:pPr marL="0" indent="0" algn="r">
              <a:buNone/>
            </a:pPr>
            <a:endParaRPr lang="pl-PL" sz="3600" i="1" dirty="0" smtClean="0"/>
          </a:p>
          <a:p>
            <a:pPr marL="0" indent="0" algn="r">
              <a:buNone/>
            </a:pPr>
            <a:r>
              <a:rPr lang="pl-PL" sz="3600" i="1" dirty="0" smtClean="0"/>
              <a:t>mł. bryg. Paweł Brunecki</a:t>
            </a:r>
            <a:endParaRPr lang="pl-PL" sz="3600" i="1" dirty="0"/>
          </a:p>
        </p:txBody>
      </p:sp>
    </p:spTree>
    <p:extLst>
      <p:ext uri="{BB962C8B-B14F-4D97-AF65-F5344CB8AC3E}">
        <p14:creationId xmlns:p14="http://schemas.microsoft.com/office/powerpoint/2010/main" val="32549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 autora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64360"/>
            <a:ext cx="10515600" cy="48152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i="1" dirty="0" smtClean="0"/>
              <a:t>Poniższa prezentacja, jest odpowiedzią na potrzebę ujednolicenia przekazywanych treści na szkoleniu RWZP. Materiał w niej zawarty </a:t>
            </a:r>
            <a:br>
              <a:rPr lang="pl-PL" i="1" dirty="0" smtClean="0"/>
            </a:br>
            <a:r>
              <a:rPr lang="pl-PL" i="1" dirty="0" smtClean="0"/>
              <a:t>nieznacznie różni się od obecnych Zasad, Programu szkolenia </a:t>
            </a:r>
            <a:br>
              <a:rPr lang="pl-PL" i="1" dirty="0" smtClean="0"/>
            </a:br>
            <a:r>
              <a:rPr lang="pl-PL" i="1" dirty="0" smtClean="0"/>
              <a:t>i </a:t>
            </a:r>
            <a:r>
              <a:rPr lang="pl-PL" i="1" dirty="0" err="1" smtClean="0"/>
              <a:t>I</a:t>
            </a:r>
            <a:r>
              <a:rPr lang="pl-PL" i="1" dirty="0" smtClean="0"/>
              <a:t> wydania skryptu. Jednakże te różnice to zapowiedź, kierunek zmian </a:t>
            </a:r>
            <a:br>
              <a:rPr lang="pl-PL" i="1" dirty="0" smtClean="0"/>
            </a:br>
            <a:r>
              <a:rPr lang="pl-PL" i="1" dirty="0" smtClean="0"/>
              <a:t>w jakim ma podążać ta dziedzina ratownictwa. Prezentacja powstała na podstawie II wydania skryptu do RWZP (w trakcie podpisywania) – materiału zweryfikowanego przez środowisko „wysokościowe” </a:t>
            </a:r>
            <a:br>
              <a:rPr lang="pl-PL" i="1" dirty="0" smtClean="0"/>
            </a:br>
            <a:r>
              <a:rPr lang="pl-PL" i="1" dirty="0" smtClean="0"/>
              <a:t>i zaakceptowanego. </a:t>
            </a:r>
          </a:p>
          <a:p>
            <a:pPr marL="0" indent="0" algn="just">
              <a:buNone/>
            </a:pPr>
            <a:endParaRPr lang="pl-PL" sz="1600" i="1" dirty="0"/>
          </a:p>
          <a:p>
            <a:pPr marL="0" indent="0" algn="just">
              <a:buNone/>
            </a:pPr>
            <a:r>
              <a:rPr lang="pl-PL" i="1" dirty="0" smtClean="0"/>
              <a:t>Liczę, że choć trochę odciąży Was ten materiał podczas trudnej roli, jaką jest szkolenie/doskonalenie środowiska strażackiego.</a:t>
            </a:r>
          </a:p>
          <a:p>
            <a:pPr marL="0" indent="0" algn="r">
              <a:buNone/>
            </a:pPr>
            <a:r>
              <a:rPr lang="pl-PL" sz="2000" i="1" dirty="0" smtClean="0"/>
              <a:t>mł. bryg. Paweł Brunecki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17401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904352"/>
            <a:ext cx="10515600" cy="5164852"/>
          </a:xfrm>
        </p:spPr>
        <p:txBody>
          <a:bodyPr>
            <a:noAutofit/>
          </a:bodyPr>
          <a:lstStyle/>
          <a:p>
            <a:pPr marL="715962">
              <a:lnSpc>
                <a:spcPct val="150000"/>
              </a:lnSpc>
            </a:pPr>
            <a:r>
              <a:rPr lang="pl-PL" b="1" dirty="0" smtClean="0"/>
              <a:t>Węzły i stanowiska w ratownictwie wysokościowym.</a:t>
            </a:r>
            <a:endParaRPr lang="pl-PL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838200" y="365125"/>
            <a:ext cx="5045765" cy="1076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Temat 3.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893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pl-PL" b="1" dirty="0" smtClean="0"/>
              <a:t>Węzły stosowane </a:t>
            </a:r>
            <a:r>
              <a:rPr lang="pl-PL" b="1" dirty="0"/>
              <a:t>w ratownictwie wysokościowym w zakresie podstawowym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029966"/>
            <a:ext cx="3040464" cy="74675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węzły kotwiące:</a:t>
            </a:r>
            <a:endParaRPr 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1151373" y="5853164"/>
            <a:ext cx="3040464" cy="74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 smtClean="0"/>
              <a:t>ósemka</a:t>
            </a:r>
            <a:endParaRPr lang="pl-PL" dirty="0"/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6762541" y="6143522"/>
            <a:ext cx="5205046" cy="74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 smtClean="0"/>
              <a:t>skrajny tatrzański z zabezpieczeniem</a:t>
            </a:r>
            <a:endParaRPr lang="pl-PL" sz="2000" dirty="0"/>
          </a:p>
        </p:txBody>
      </p:sp>
      <p:pic>
        <p:nvPicPr>
          <p:cNvPr id="8" name="Obraz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2" y="2696572"/>
            <a:ext cx="3873500" cy="260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3" y="2794450"/>
            <a:ext cx="3873500" cy="260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8" y="2922767"/>
            <a:ext cx="3873500" cy="258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3" y="3046937"/>
            <a:ext cx="3883095" cy="257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45" y="3145049"/>
            <a:ext cx="3873500" cy="260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36" y="2696572"/>
            <a:ext cx="3856935" cy="260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00" y="2794450"/>
            <a:ext cx="3856935" cy="260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18" y="2920966"/>
            <a:ext cx="3856935" cy="263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95" y="3044473"/>
            <a:ext cx="3856935" cy="264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30" y="3145049"/>
            <a:ext cx="3856935" cy="264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58" y="3250934"/>
            <a:ext cx="3806742" cy="264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13" y="3396113"/>
            <a:ext cx="3873500" cy="260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9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57809"/>
            <a:ext cx="5257800" cy="71561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arenR" startAt="2"/>
            </a:pPr>
            <a:r>
              <a:rPr lang="pl-PL" dirty="0"/>
              <a:t>w</a:t>
            </a:r>
            <a:r>
              <a:rPr lang="pl-PL" dirty="0" smtClean="0"/>
              <a:t>ęzły specjalnego przeznaczenia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5" y="1548697"/>
            <a:ext cx="4749690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3" y="1675648"/>
            <a:ext cx="4749690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1" y="1769171"/>
            <a:ext cx="4749690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5" y="1896122"/>
            <a:ext cx="4737654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18" y="2023073"/>
            <a:ext cx="4737654" cy="30178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219266" y="5193646"/>
            <a:ext cx="5257800" cy="715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 smtClean="0"/>
              <a:t>zabezpieczający</a:t>
            </a:r>
            <a:endParaRPr lang="pl-PL" sz="2000" dirty="0"/>
          </a:p>
        </p:txBody>
      </p:sp>
      <p:pic>
        <p:nvPicPr>
          <p:cNvPr id="10" name="Obraz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3576"/>
            <a:ext cx="4737654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92" y="2642907"/>
            <a:ext cx="4699109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384" y="2752238"/>
            <a:ext cx="4699109" cy="301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76" y="2883248"/>
            <a:ext cx="4699109" cy="302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68" y="3004581"/>
            <a:ext cx="4699109" cy="303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43" y="3125914"/>
            <a:ext cx="4667837" cy="303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35" y="3269204"/>
            <a:ext cx="4667837" cy="303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6172038" y="1891396"/>
            <a:ext cx="5257800" cy="492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 smtClean="0"/>
              <a:t>półwyblinka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1530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47453" y="4581939"/>
            <a:ext cx="4164496" cy="859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flagowy</a:t>
            </a:r>
            <a:endParaRPr lang="pl-PL" sz="18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61263" y="591828"/>
            <a:ext cx="5573479" cy="715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 smtClean="0"/>
              <a:t>Węzły specjalnego przeznaczenia c.d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5" name="Obraz 4" descr="DSC09626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9" y="1607051"/>
            <a:ext cx="4457645" cy="297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SC09627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21" y="1454417"/>
            <a:ext cx="2953577" cy="412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DSC09628 (800x532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89" y="1704327"/>
            <a:ext cx="2953577" cy="412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DSC09629 (800x532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07" y="1954745"/>
            <a:ext cx="2953577" cy="412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DSC09630 (800x532)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0" y="2204909"/>
            <a:ext cx="2952492" cy="412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DSC09631 (800x532)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36" y="2455073"/>
            <a:ext cx="2943822" cy="412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SC09632 (800x532)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73" y="2708662"/>
            <a:ext cx="2943822" cy="4124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20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53600" cy="13255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 startAt="3"/>
            </a:pPr>
            <a:r>
              <a:rPr lang="pl-PL" sz="2800" b="1" dirty="0" smtClean="0"/>
              <a:t>inne węzły wykorzystywane w zakresie podstawowym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6003236"/>
            <a:ext cx="3008243" cy="650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ł</a:t>
            </a:r>
            <a:r>
              <a:rPr lang="pl-PL" sz="2000" dirty="0" smtClean="0"/>
              <a:t>ączenie taśm</a:t>
            </a:r>
            <a:endParaRPr lang="pl-PL" sz="20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949315" y="1756972"/>
            <a:ext cx="3008243" cy="650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dirty="0" smtClean="0"/>
              <a:t>skracanie taśm</a:t>
            </a:r>
            <a:endParaRPr lang="pl-PL" sz="2000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"/>
          <a:stretch>
            <a:fillRect/>
          </a:stretch>
        </p:blipFill>
        <p:spPr bwMode="auto">
          <a:xfrm>
            <a:off x="418976" y="1910341"/>
            <a:ext cx="2314285" cy="34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8445"/>
            <a:ext cx="2314285" cy="34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04" y="2358098"/>
            <a:ext cx="2314285" cy="34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77" y="2358096"/>
            <a:ext cx="2314285" cy="34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81" y="2586203"/>
            <a:ext cx="2314285" cy="34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85" y="2814310"/>
            <a:ext cx="2314285" cy="3417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I</a:t>
            </a:r>
            <a:r>
              <a:rPr lang="pl-PL" sz="2800" b="1" dirty="0" smtClean="0"/>
              <a:t>nne </a:t>
            </a:r>
            <a:r>
              <a:rPr lang="pl-PL" sz="2800" b="1" dirty="0"/>
              <a:t>węzły wykorzystywane w zakresie </a:t>
            </a:r>
            <a:r>
              <a:rPr lang="pl-PL" sz="2800" b="1" dirty="0" smtClean="0"/>
              <a:t>podstawowym c.d.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595729"/>
            <a:ext cx="3912704" cy="58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k</a:t>
            </a:r>
            <a:r>
              <a:rPr lang="pl-PL" sz="2000" dirty="0" smtClean="0"/>
              <a:t>larowanie liny</a:t>
            </a:r>
            <a:endParaRPr lang="pl-PL" sz="20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7639250" y="1590059"/>
            <a:ext cx="3912704" cy="581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dirty="0" smtClean="0"/>
              <a:t>worowanie liny</a:t>
            </a:r>
            <a:endParaRPr lang="pl-PL" sz="2000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7" y="2063327"/>
            <a:ext cx="3099435" cy="220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4" y="2182597"/>
            <a:ext cx="3099435" cy="220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6" y="2301867"/>
            <a:ext cx="3099435" cy="220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3" y="2421137"/>
            <a:ext cx="3087840" cy="220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40" y="2540407"/>
            <a:ext cx="3087840" cy="220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17" y="2659677"/>
            <a:ext cx="3087840" cy="220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94" y="2791256"/>
            <a:ext cx="3087840" cy="220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68" y="2915570"/>
            <a:ext cx="3064643" cy="21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43" y="3034840"/>
            <a:ext cx="3076242" cy="21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34" y="3144326"/>
            <a:ext cx="3081253" cy="218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29" y="2421137"/>
            <a:ext cx="3904836" cy="280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03" y="2590103"/>
            <a:ext cx="3904836" cy="280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14" y="2682520"/>
            <a:ext cx="1907068" cy="28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az 17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7" y="2682520"/>
            <a:ext cx="1907068" cy="28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65" y="2682520"/>
            <a:ext cx="1890218" cy="28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47" y="2222182"/>
            <a:ext cx="2624455" cy="395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56" y="2305506"/>
            <a:ext cx="2624455" cy="3954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2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pl-PL" b="1" dirty="0"/>
              <a:t>Budowa stanowisk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00386"/>
            <a:ext cx="5125278" cy="539888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stanowiska budowane z taśm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2" y="2271850"/>
            <a:ext cx="4604385" cy="3059430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95" y="2721436"/>
            <a:ext cx="4596765" cy="3063240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3167743"/>
            <a:ext cx="4287704" cy="29050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4528929" y="5822140"/>
            <a:ext cx="2869096" cy="53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dirty="0" smtClean="0"/>
              <a:t>poprzez owinięcie taśmą</a:t>
            </a:r>
            <a:endParaRPr lang="pl-PL" sz="2000" dirty="0"/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101668" y="5388855"/>
            <a:ext cx="3647661" cy="53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dirty="0"/>
              <a:t>z</a:t>
            </a:r>
            <a:r>
              <a:rPr lang="pl-PL" sz="2000" dirty="0" smtClean="0"/>
              <a:t>a pomocą taśmy złożonej na pół</a:t>
            </a:r>
            <a:endParaRPr lang="pl-PL" sz="2000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8716616" y="6092084"/>
            <a:ext cx="2869096" cy="53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dirty="0" smtClean="0"/>
              <a:t>stanowisko typu krawat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6997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726</Words>
  <Application>Microsoft Office PowerPoint</Application>
  <PresentationFormat>Panoramiczny</PresentationFormat>
  <Paragraphs>88</Paragraphs>
  <Slides>13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Szkolenie z ratownictwa wysokościowego realizowanego przez ksrg w zakresie podstawowym</vt:lpstr>
      <vt:lpstr>Od autora</vt:lpstr>
      <vt:lpstr>Węzły i stanowiska w ratownictwie wysokościowym.</vt:lpstr>
      <vt:lpstr>Węzły stosowane w ratownictwie wysokościowym w zakresie podstawowym</vt:lpstr>
      <vt:lpstr>Prezentacja programu PowerPoint</vt:lpstr>
      <vt:lpstr>Prezentacja programu PowerPoint</vt:lpstr>
      <vt:lpstr>inne węzły wykorzystywane w zakresie podstawowym</vt:lpstr>
      <vt:lpstr>Inne węzły wykorzystywane w zakresie podstawowym c.d.</vt:lpstr>
      <vt:lpstr>Budowa stanowisk</vt:lpstr>
      <vt:lpstr>Prezentacja programu PowerPoint</vt:lpstr>
      <vt:lpstr>Prezentacja programu PowerPoint</vt:lpstr>
      <vt:lpstr>Metryka prezentacji</vt:lpstr>
      <vt:lpstr>Od autora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z ratownictwa wysokościowego realizowanego przez ksrg w zakresie podstawowym</dc:title>
  <dc:creator>Brunecki Paweł</dc:creator>
  <cp:lastModifiedBy>Brunecki Paweł</cp:lastModifiedBy>
  <cp:revision>133</cp:revision>
  <dcterms:created xsi:type="dcterms:W3CDTF">2019-05-07T09:56:03Z</dcterms:created>
  <dcterms:modified xsi:type="dcterms:W3CDTF">2019-07-05T08:11:01Z</dcterms:modified>
</cp:coreProperties>
</file>