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35" y="1750443"/>
            <a:ext cx="10716033" cy="163121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pl-PL" sz="2800" b="1" dirty="0">
              <a:solidFill>
                <a:schemeClr val="bg1"/>
              </a:solidFill>
              <a:cs typeface="Calibri"/>
            </a:endParaRPr>
          </a:p>
          <a:p>
            <a:r>
              <a:rPr lang="pl-PL" sz="3600" b="1" dirty="0">
                <a:solidFill>
                  <a:schemeClr val="bg1"/>
                </a:solidFill>
                <a:cs typeface="Calibri"/>
              </a:rPr>
              <a:t>PORTOS - Platforma orzecznictwa </a:t>
            </a:r>
            <a:br>
              <a:rPr lang="pl-PL" sz="3600" b="1" dirty="0">
                <a:solidFill>
                  <a:schemeClr val="bg1"/>
                </a:solidFill>
                <a:cs typeface="Calibri"/>
              </a:rPr>
            </a:br>
            <a:r>
              <a:rPr lang="pl-PL" sz="3600" b="1" dirty="0">
                <a:solidFill>
                  <a:schemeClr val="bg1"/>
                </a:solidFill>
                <a:cs typeface="Calibri"/>
              </a:rPr>
              <a:t>Urzędu Patentowego RP 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/>
          <p:cNvSpPr/>
          <p:nvPr/>
        </p:nvSpPr>
        <p:spPr>
          <a:xfrm>
            <a:off x="9465276" y="315783"/>
            <a:ext cx="25454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>
                <a:solidFill>
                  <a:schemeClr val="bg1"/>
                </a:solidFill>
                <a:cs typeface="Calibri"/>
              </a:rPr>
              <a:t>11 października 2023 r. </a:t>
            </a:r>
          </a:p>
        </p:txBody>
      </p: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1"/>
            <a:ext cx="10918990" cy="5430417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PORTOS – PLATFORMA ORZECZNICTWA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URZĘDU PATENTOWEGO RP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4900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5500" i="1" dirty="0">
                <a:solidFill>
                  <a:schemeClr val="accent5">
                    <a:lumMod val="75000"/>
                  </a:schemeClr>
                </a:solidFill>
              </a:rPr>
              <a:t>Wnioskodawca:			 Minister Rozwoju i Technologii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5500" i="1" dirty="0">
                <a:solidFill>
                  <a:schemeClr val="accent5">
                    <a:lumMod val="75000"/>
                  </a:schemeClr>
                </a:solidFill>
              </a:rPr>
              <a:t>Beneficjent:			 Urząd Patentowy RP (UPRP)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5500" i="1" dirty="0">
                <a:solidFill>
                  <a:schemeClr val="accent5">
                    <a:lumMod val="75000"/>
                  </a:schemeClr>
                </a:solidFill>
              </a:rPr>
              <a:t>Partnerzy:			 brak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5500" i="1" dirty="0">
                <a:solidFill>
                  <a:schemeClr val="accent5">
                    <a:lumMod val="75000"/>
                  </a:schemeClr>
                </a:solidFill>
              </a:rPr>
              <a:t>Źródło finansowania:		 w części budżet państwa – część 61 Urząd Patentowy RP; 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5500" i="1" dirty="0">
                <a:solidFill>
                  <a:schemeClr val="accent5">
                    <a:lumMod val="75000"/>
                  </a:schemeClr>
                </a:solidFill>
              </a:rPr>
              <a:t>				 w odniesieniu do środków UE - środki Europejskiego Funduszu 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5500" i="1" dirty="0">
                <a:solidFill>
                  <a:schemeClr val="accent5">
                    <a:lumMod val="75000"/>
                  </a:schemeClr>
                </a:solidFill>
              </a:rPr>
              <a:t>				 Rozwoju Regionalnego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5500" i="1" dirty="0">
                <a:solidFill>
                  <a:schemeClr val="accent5">
                    <a:lumMod val="75000"/>
                  </a:schemeClr>
                </a:solidFill>
              </a:rPr>
              <a:t>				 w ramach Programu Fundusze Europejskie na Rozwój Cyfrowy 2021-2027, 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5500" i="1" dirty="0">
                <a:solidFill>
                  <a:schemeClr val="accent5">
                    <a:lumMod val="75000"/>
                  </a:schemeClr>
                </a:solidFill>
              </a:rPr>
              <a:t>				 Działanie FERC 02.01 "Wysoka jakość i dostępność e-usług publicznych”.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5500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5500" i="1" dirty="0">
                <a:solidFill>
                  <a:schemeClr val="accent5">
                    <a:lumMod val="75000"/>
                  </a:schemeClr>
                </a:solidFill>
              </a:rPr>
              <a:t>Całkowity koszt projektu:		 </a:t>
            </a:r>
            <a:r>
              <a:rPr lang="pl-PL" sz="5500" b="1" i="1" dirty="0">
                <a:solidFill>
                  <a:schemeClr val="accent5">
                    <a:lumMod val="75000"/>
                  </a:schemeClr>
                </a:solidFill>
              </a:rPr>
              <a:t>7 469 408,19 zł</a:t>
            </a:r>
            <a:r>
              <a:rPr lang="pl-PL" sz="5500" i="1" dirty="0">
                <a:solidFill>
                  <a:schemeClr val="accent5">
                    <a:lumMod val="75000"/>
                  </a:schemeClr>
                </a:solidFill>
              </a:rPr>
              <a:t>		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5500" i="1" dirty="0">
                <a:solidFill>
                  <a:schemeClr val="accent5">
                    <a:lumMod val="75000"/>
                  </a:schemeClr>
                </a:solidFill>
              </a:rPr>
              <a:t>Planowany okres realizacji projektu:	 </a:t>
            </a:r>
            <a:r>
              <a:rPr lang="pl-PL" sz="5500" b="1" i="1" dirty="0">
                <a:solidFill>
                  <a:schemeClr val="accent5">
                    <a:lumMod val="75000"/>
                  </a:schemeClr>
                </a:solidFill>
              </a:rPr>
              <a:t>01-2024 do 12-2026</a:t>
            </a:r>
            <a:endParaRPr lang="pl-PL" sz="3100" b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dtytuł 2"/>
          <p:cNvSpPr txBox="1">
            <a:spLocks/>
          </p:cNvSpPr>
          <p:nvPr/>
        </p:nvSpPr>
        <p:spPr>
          <a:xfrm>
            <a:off x="634578" y="1242232"/>
            <a:ext cx="11400903" cy="5615768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7000" b="1" i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4200" b="1" i="1" dirty="0">
                <a:solidFill>
                  <a:schemeClr val="accent5">
                    <a:lumMod val="75000"/>
                  </a:schemeClr>
                </a:solidFill>
              </a:rPr>
              <a:t>Cel 1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4200" i="1" dirty="0">
                <a:solidFill>
                  <a:schemeClr val="accent5">
                    <a:lumMod val="75000"/>
                  </a:schemeClr>
                </a:solidFill>
              </a:rPr>
              <a:t>umożliwienie dokonania analizy indywidualnej sprawy poprzez skorzystanie z dostępu do dotychczasowego dorobku orzeczniczego UPRP, a zatem zwiększenie przewidywalności kształtu orzeczeń wydawanych przez UPRP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4200" b="1" i="1" dirty="0">
                <a:solidFill>
                  <a:schemeClr val="accent5">
                    <a:lumMod val="75000"/>
                  </a:schemeClr>
                </a:solidFill>
              </a:rPr>
              <a:t>Cel 2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4200" i="1" dirty="0">
                <a:solidFill>
                  <a:schemeClr val="accent5">
                    <a:lumMod val="75000"/>
                  </a:schemeClr>
                </a:solidFill>
              </a:rPr>
              <a:t>poszerzenie zakresu spraw, które użytkownicy zewnętrzni będą mogli załatwić w drodze elektronicznej, bez konieczności osobistego stawiennictwa w UPRP, za pomocą wydajnego, stabilnego i bezpiecznego kanału komunikacji elektronicznej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3800" b="1" i="1" dirty="0">
                <a:solidFill>
                  <a:schemeClr val="accent5">
                    <a:lumMod val="75000"/>
                  </a:schemeClr>
                </a:solidFill>
              </a:rPr>
              <a:t>Cele strategiczne</a:t>
            </a:r>
          </a:p>
          <a:p>
            <a:pPr marL="358775" indent="-358775">
              <a:spcBef>
                <a:spcPts val="800"/>
              </a:spcBef>
              <a:buNone/>
              <a:tabLst>
                <a:tab pos="358775" algn="l"/>
              </a:tabLst>
            </a:pPr>
            <a:r>
              <a:rPr lang="pl-PL" sz="3800" i="1" dirty="0">
                <a:solidFill>
                  <a:schemeClr val="accent5">
                    <a:lumMod val="75000"/>
                  </a:schemeClr>
                </a:solidFill>
              </a:rPr>
              <a:t>•	Strategia na rzecz Odpowiedzialnego Rozwoju do roku 2020 (z perspektywą do 2030 r.) – cel III Skuteczne państwo </a:t>
            </a:r>
            <a:br>
              <a:rPr lang="pl-PL" sz="3800" i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3800" i="1" dirty="0">
                <a:solidFill>
                  <a:schemeClr val="accent5">
                    <a:lumMod val="75000"/>
                  </a:schemeClr>
                </a:solidFill>
              </a:rPr>
              <a:t>i instytucje służące wzrostowi oraz włączeniu społecznemu i gospodarczemu, w zakresie obszaru „E-państwo” (kierunek interwencji: Budowa i rozwój e-administracji – orientacja administracji państwa na usługi cyfrowe), jak również w jednym z obszarów wspomagających proces rozwoju kraju – „Cyfryzacji”. </a:t>
            </a:r>
          </a:p>
          <a:p>
            <a:pPr marL="358775" indent="-358775">
              <a:spcBef>
                <a:spcPts val="800"/>
              </a:spcBef>
              <a:buNone/>
              <a:tabLst>
                <a:tab pos="358775" algn="l"/>
              </a:tabLst>
            </a:pPr>
            <a:r>
              <a:rPr lang="pl-PL" sz="3800" i="1" dirty="0">
                <a:solidFill>
                  <a:schemeClr val="accent5">
                    <a:lumMod val="75000"/>
                  </a:schemeClr>
                </a:solidFill>
              </a:rPr>
              <a:t>•	Program Zintegrowanej Informatyzacji Państwa – cel 4.2.1. Zwiększenie jakości oraz zakresu komunikacji między obywatelami i innymi interesariuszami a państwem. </a:t>
            </a:r>
          </a:p>
          <a:p>
            <a:pPr marL="358775" indent="-358775">
              <a:spcBef>
                <a:spcPts val="800"/>
              </a:spcBef>
              <a:buNone/>
              <a:tabLst>
                <a:tab pos="358775" algn="l"/>
              </a:tabLst>
            </a:pPr>
            <a:r>
              <a:rPr lang="pl-PL" sz="3800" i="1" dirty="0">
                <a:solidFill>
                  <a:schemeClr val="accent5">
                    <a:lumMod val="75000"/>
                  </a:schemeClr>
                </a:solidFill>
              </a:rPr>
              <a:t>•	Cyfrowy kompas na 2030 r.: europejska droga w cyfrowej dekadzie – cel 1 Wykwalifikowane cyfrowo społeczeństwo </a:t>
            </a:r>
            <a:br>
              <a:rPr lang="pl-PL" sz="3800" i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3800" i="1" dirty="0">
                <a:solidFill>
                  <a:schemeClr val="accent5">
                    <a:lumMod val="75000"/>
                  </a:schemeClr>
                </a:solidFill>
              </a:rPr>
              <a:t>i wysoko wykwalifikowani profesjonaliści w dziedzinie cyfrowej oraz cel 4 Cyfryzacja usług publicznych – najważniejsze usługi publiczne mają być w 100 proc. online. </a:t>
            </a:r>
            <a:endParaRPr lang="pl-PL" sz="2100" dirty="0"/>
          </a:p>
        </p:txBody>
      </p:sp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1480830" y="7168881"/>
            <a:ext cx="94446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&lt;&lt;należy wskazać cel projektu oraz informację w realizację jakiego celu strategicznego wpisuje się ten cel&gt;&gt;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716656" y="1401165"/>
            <a:ext cx="10432562" cy="37296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b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9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5071" y="2490648"/>
            <a:ext cx="5995731" cy="3969005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>
            <a:off x="716656" y="7170689"/>
            <a:ext cx="112994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pl-PL" i="1" dirty="0">
                <a:solidFill>
                  <a:schemeClr val="accent1">
                    <a:lumMod val="75000"/>
                  </a:schemeClr>
                </a:solidFill>
              </a:rPr>
              <a:t>&lt;&lt; Celem diagramu kooperacji aplikacji jest pokazanie wszystkich systemów wykorzystanych w projekcie oraz przepływów pomiędzy nimi (włączając systemy partnerów zewnętrznych). Na modyfikowanych w ramach rozwiązania relacjach można wskazać dane przepływające pomiędzy systemami. Statusy systemów i przepływów należy oznaczyć kolorami. Przykład&gt;&gt;:</a:t>
            </a:r>
          </a:p>
        </p:txBody>
      </p:sp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0D2A428066ADA48B2128E08D49E6E42" ma:contentTypeVersion="2" ma:contentTypeDescription="Utwórz nowy dokument." ma:contentTypeScope="" ma:versionID="7a5388fc8cc8badcb36bdb349e84cca7">
  <xsd:schema xmlns:xsd="http://www.w3.org/2001/XMLSchema" xmlns:xs="http://www.w3.org/2001/XMLSchema" xmlns:p="http://schemas.microsoft.com/office/2006/metadata/properties" xmlns:ns2="b9a841c0-deae-483d-a662-98b0fdb921ab" xmlns:ns3="a2aa7c4c-1601-4ff4-8989-49c40a4a3f92" xmlns:ns4="d1a99de3-2285-418f-9332-bbd52549ff8d" targetNamespace="http://schemas.microsoft.com/office/2006/metadata/properties" ma:root="true" ma:fieldsID="d2be716a3dd2ae103f0667c0750cf3d8" ns2:_="" ns3:_="" ns4:_="">
    <xsd:import namespace="b9a841c0-deae-483d-a662-98b0fdb921ab"/>
    <xsd:import namespace="a2aa7c4c-1601-4ff4-8989-49c40a4a3f92"/>
    <xsd:import namespace="d1a99de3-2285-418f-9332-bbd52549ff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a841c0-deae-483d-a662-98b0fdb921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aa7c4c-1601-4ff4-8989-49c40a4a3f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a99de3-2285-418f-9332-bbd52549ff8d" elementFormDefault="qualified">
    <xsd:import namespace="http://schemas.microsoft.com/office/2006/documentManagement/types"/>
    <xsd:import namespace="http://schemas.microsoft.com/office/infopath/2007/PartnerControls"/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BAB990-49C2-43F1-9CA3-C60486EFDD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a841c0-deae-483d-a662-98b0fdb921ab"/>
    <ds:schemaRef ds:uri="a2aa7c4c-1601-4ff4-8989-49c40a4a3f92"/>
    <ds:schemaRef ds:uri="d1a99de3-2285-418f-9332-bbd52549ff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5df3a10b-8748-402e-bef4-aee373db4dbb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9affde3b-50dd-4e74-9e2c-6b9654ae514a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415</Words>
  <Application>Microsoft Office PowerPoint</Application>
  <PresentationFormat>Panoramiczny</PresentationFormat>
  <Paragraphs>42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Marczak Joanna</cp:lastModifiedBy>
  <cp:revision>15</cp:revision>
  <dcterms:created xsi:type="dcterms:W3CDTF">2017-01-27T12:50:17Z</dcterms:created>
  <dcterms:modified xsi:type="dcterms:W3CDTF">2023-10-11T10:37:28Z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0x01010030D2A428066ADA48B2128E08D49E6E42</vt:lpwstr>
  </property>
</Properties>
</file>